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7" r:id="rId4"/>
    <p:sldId id="260" r:id="rId5"/>
    <p:sldId id="268" r:id="rId6"/>
    <p:sldId id="265" r:id="rId7"/>
    <p:sldId id="258" r:id="rId8"/>
    <p:sldId id="269" r:id="rId9"/>
    <p:sldId id="259" r:id="rId10"/>
    <p:sldId id="261" r:id="rId11"/>
    <p:sldId id="262" r:id="rId12"/>
    <p:sldId id="270" r:id="rId13"/>
    <p:sldId id="264" r:id="rId14"/>
    <p:sldId id="263" r:id="rId15"/>
    <p:sldId id="272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3F7C1-E996-4476-9670-40F49A509693}" type="datetimeFigureOut">
              <a:rPr lang="en-GB" smtClean="0"/>
              <a:t>05/02/2015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64B5-DDAD-4EDC-AE78-36D5D08A3D1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48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FE5F37-5F2E-474C-8EE1-C8CFD91C616A}" type="slidenum">
              <a:rPr lang="fr-FR" sz="1200" smtClean="0">
                <a:solidFill>
                  <a:srgbClr val="000000"/>
                </a:solidFill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fr-FR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4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18C9-4D8E-4D84-93FF-964158AFD492}" type="datetime1">
              <a:rPr lang="en-GB" smtClean="0"/>
              <a:t>05/02/2015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E6EC-4EFD-42A6-B4D9-C91F7CB8E1AF}" type="datetime1">
              <a:rPr lang="en-GB" smtClean="0"/>
              <a:t>05/02/2015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BA5F-FE4F-4249-A9A6-C507FF7F54F8}" type="datetime1">
              <a:rPr lang="en-GB" smtClean="0"/>
              <a:t>05/02/2015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F77D-2141-47CF-BE5F-F7C101FF57ED}" type="datetime1">
              <a:rPr lang="en-GB" smtClean="0"/>
              <a:t>05/02/2015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D280-E693-438B-A37F-3EA1DFAA22E9}" type="datetime1">
              <a:rPr lang="en-GB" smtClean="0"/>
              <a:t>05/02/2015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D6A7-0102-43B1-B7BB-198CD3994326}" type="datetime1">
              <a:rPr lang="en-GB" smtClean="0"/>
              <a:t>05/02/2015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2AAD-0E2A-4DBD-85AA-A89379812B0A}" type="datetime1">
              <a:rPr lang="en-GB" smtClean="0"/>
              <a:t>05/02/2015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DB7C-F6DF-434D-AE85-2D0876EE69FD}" type="datetime1">
              <a:rPr lang="en-GB" smtClean="0"/>
              <a:t>05/02/2015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19D2-03D6-4C05-8C2C-C3047CF0B067}" type="datetime1">
              <a:rPr lang="en-GB" smtClean="0"/>
              <a:t>05/02/2015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BC19-4A9F-4DAD-BC76-6B711A0EAFA4}" type="datetime1">
              <a:rPr lang="en-GB" smtClean="0"/>
              <a:t>05/02/2015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DEC0-1AFA-4752-A556-4CB11C3E9D8A}" type="datetime1">
              <a:rPr lang="en-GB" smtClean="0"/>
              <a:t>05/02/2015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6BB88-47A2-4A40-B3F4-4643F9AEDB86}" type="datetime1">
              <a:rPr lang="en-GB" smtClean="0"/>
              <a:t>05/02/2015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7F811-2F5F-4316-B93D-C3FA0C4B000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png"/><Relationship Id="rId3" Type="http://schemas.openxmlformats.org/officeDocument/2006/relationships/hyperlink" Target="http://www.unionlearn.org.uk/" TargetMode="Externa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" Type="http://schemas.openxmlformats.org/officeDocument/2006/relationships/hyperlink" Target="mailto:twilson@tuc.org.uk" TargetMode="Externa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5" Type="http://schemas.openxmlformats.org/officeDocument/2006/relationships/image" Target="../media/image12.png"/><Relationship Id="rId10" Type="http://schemas.openxmlformats.org/officeDocument/2006/relationships/image" Target="../media/image7.jpg"/><Relationship Id="rId4" Type="http://schemas.openxmlformats.org/officeDocument/2006/relationships/image" Target="../media/image1.jpg"/><Relationship Id="rId9" Type="http://schemas.openxmlformats.org/officeDocument/2006/relationships/image" Target="../media/image6.jp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3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12" Type="http://schemas.openxmlformats.org/officeDocument/2006/relationships/image" Target="../media/image2.jp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.jpg"/><Relationship Id="rId5" Type="http://schemas.openxmlformats.org/officeDocument/2006/relationships/image" Target="../media/image11.png"/><Relationship Id="rId15" Type="http://schemas.openxmlformats.org/officeDocument/2006/relationships/image" Target="../media/image5.jp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7.jpg"/><Relationship Id="rId1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1609" y="2564904"/>
            <a:ext cx="6547085" cy="216023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How Trade Unions help</a:t>
            </a:r>
            <a:b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learning at work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12" y="147350"/>
            <a:ext cx="6656784" cy="241755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3"/>
                </a:solidFill>
              </a:rPr>
              <a:t>Presentation to International Workshop no 3. 4</a:t>
            </a:r>
            <a:r>
              <a:rPr lang="en-GB" baseline="30000" dirty="0" smtClean="0">
                <a:solidFill>
                  <a:schemeClr val="accent3"/>
                </a:solidFill>
              </a:rPr>
              <a:t>th</a:t>
            </a:r>
            <a:r>
              <a:rPr lang="en-GB" dirty="0" smtClean="0">
                <a:solidFill>
                  <a:schemeClr val="accent3"/>
                </a:solidFill>
              </a:rPr>
              <a:t> World Forum, Lifelong Learning for All, ICAE and CMA, UNESCO Paris, 6</a:t>
            </a:r>
            <a:r>
              <a:rPr lang="en-GB" baseline="30000" dirty="0" smtClean="0">
                <a:solidFill>
                  <a:schemeClr val="accent3"/>
                </a:solidFill>
              </a:rPr>
              <a:t>th</a:t>
            </a:r>
            <a:r>
              <a:rPr lang="en-GB" dirty="0" smtClean="0">
                <a:solidFill>
                  <a:schemeClr val="accent3"/>
                </a:solidFill>
              </a:rPr>
              <a:t> February 2015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1</a:t>
            </a:fld>
            <a:endParaRPr lang="en-GB"/>
          </a:p>
        </p:txBody>
      </p:sp>
      <p:grpSp>
        <p:nvGrpSpPr>
          <p:cNvPr id="6" name="Group 5003"/>
          <p:cNvGrpSpPr/>
          <p:nvPr/>
        </p:nvGrpSpPr>
        <p:grpSpPr>
          <a:xfrm>
            <a:off x="8100392" y="6165303"/>
            <a:ext cx="915972" cy="616896"/>
            <a:chOff x="9904094" y="5883277"/>
            <a:chExt cx="2117723" cy="940432"/>
          </a:xfrm>
        </p:grpSpPr>
        <p:pic>
          <p:nvPicPr>
            <p:cNvPr id="7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roup 4955"/>
          <p:cNvGrpSpPr/>
          <p:nvPr/>
        </p:nvGrpSpPr>
        <p:grpSpPr>
          <a:xfrm>
            <a:off x="7308883" y="6220983"/>
            <a:ext cx="791509" cy="616896"/>
            <a:chOff x="7848615" y="5883277"/>
            <a:chExt cx="1895459" cy="898919"/>
          </a:xfrm>
        </p:grpSpPr>
        <p:pic>
          <p:nvPicPr>
            <p:cNvPr id="14" name="Picture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67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oup 4953"/>
          <p:cNvGrpSpPr/>
          <p:nvPr/>
        </p:nvGrpSpPr>
        <p:grpSpPr>
          <a:xfrm>
            <a:off x="6546951" y="147350"/>
            <a:ext cx="2331802" cy="2265984"/>
            <a:chOff x="8753249" y="409001"/>
            <a:chExt cx="2844560" cy="2364300"/>
          </a:xfrm>
        </p:grpSpPr>
        <p:pic>
          <p:nvPicPr>
            <p:cNvPr id="17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ZoneTexte 3"/>
          <p:cNvSpPr txBox="1"/>
          <p:nvPr/>
        </p:nvSpPr>
        <p:spPr>
          <a:xfrm>
            <a:off x="1979712" y="5167173"/>
            <a:ext cx="5101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By TOM WILSON , </a:t>
            </a:r>
            <a:r>
              <a:rPr lang="fr-FR" sz="3200" dirty="0" err="1" smtClean="0"/>
              <a:t>Unionlearn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768821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Why union learning works: 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Learning at work is more convenient,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Especially for busy parents,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Work is a familiar environment,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Its learning alongside work friends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5" name="Group 5003"/>
          <p:cNvGrpSpPr/>
          <p:nvPr/>
        </p:nvGrpSpPr>
        <p:grpSpPr>
          <a:xfrm>
            <a:off x="8100392" y="6165303"/>
            <a:ext cx="915972" cy="616896"/>
            <a:chOff x="9904094" y="5883277"/>
            <a:chExt cx="2117723" cy="940432"/>
          </a:xfrm>
        </p:grpSpPr>
        <p:pic>
          <p:nvPicPr>
            <p:cNvPr id="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4955"/>
          <p:cNvGrpSpPr/>
          <p:nvPr/>
        </p:nvGrpSpPr>
        <p:grpSpPr>
          <a:xfrm>
            <a:off x="7308883" y="6165303"/>
            <a:ext cx="791509" cy="616896"/>
            <a:chOff x="7848615" y="5883277"/>
            <a:chExt cx="1895459" cy="898919"/>
          </a:xfrm>
        </p:grpSpPr>
        <p:pic>
          <p:nvPicPr>
            <p:cNvPr id="13" name="Picture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7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4953"/>
          <p:cNvGrpSpPr/>
          <p:nvPr/>
        </p:nvGrpSpPr>
        <p:grpSpPr>
          <a:xfrm>
            <a:off x="7171664" y="24700"/>
            <a:ext cx="1798675" cy="1778933"/>
            <a:chOff x="8753249" y="409001"/>
            <a:chExt cx="2844560" cy="2364300"/>
          </a:xfrm>
        </p:grpSpPr>
        <p:pic>
          <p:nvPicPr>
            <p:cNvPr id="16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022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Why union learning works: 3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none">
            <a:normAutofit lnSpcReduction="10000"/>
          </a:bodyPr>
          <a:lstStyle/>
          <a:p>
            <a:pPr>
              <a:buNone/>
            </a:pPr>
            <a:r>
              <a:rPr lang="en-GB" dirty="0" smtClean="0"/>
              <a:t>Learners are involved – and so motivated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They learn where, how, when, what they want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They are treated as adults – not back in the</a:t>
            </a:r>
          </a:p>
          <a:p>
            <a:pPr>
              <a:buNone/>
            </a:pPr>
            <a:r>
              <a:rPr lang="en-GB" dirty="0" smtClean="0"/>
              <a:t>classroom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Among friends, learning together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5" name="Group 5003"/>
          <p:cNvGrpSpPr/>
          <p:nvPr/>
        </p:nvGrpSpPr>
        <p:grpSpPr>
          <a:xfrm>
            <a:off x="8100392" y="6165303"/>
            <a:ext cx="915972" cy="616896"/>
            <a:chOff x="9904094" y="5883277"/>
            <a:chExt cx="2117723" cy="940432"/>
          </a:xfrm>
        </p:grpSpPr>
        <p:pic>
          <p:nvPicPr>
            <p:cNvPr id="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4955"/>
          <p:cNvGrpSpPr/>
          <p:nvPr/>
        </p:nvGrpSpPr>
        <p:grpSpPr>
          <a:xfrm>
            <a:off x="7308883" y="6165303"/>
            <a:ext cx="791509" cy="616896"/>
            <a:chOff x="7848615" y="5883277"/>
            <a:chExt cx="1895459" cy="898919"/>
          </a:xfrm>
        </p:grpSpPr>
        <p:pic>
          <p:nvPicPr>
            <p:cNvPr id="13" name="Picture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7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4953"/>
          <p:cNvGrpSpPr/>
          <p:nvPr/>
        </p:nvGrpSpPr>
        <p:grpSpPr>
          <a:xfrm>
            <a:off x="7308883" y="24700"/>
            <a:ext cx="1737485" cy="1740425"/>
            <a:chOff x="8753249" y="409001"/>
            <a:chExt cx="2844560" cy="2364300"/>
          </a:xfrm>
        </p:grpSpPr>
        <p:pic>
          <p:nvPicPr>
            <p:cNvPr id="16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l_BSC1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563406" cy="6148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6165304"/>
            <a:ext cx="87849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 smtClean="0"/>
              <a:t>A postal worker and union learning rep in the Post Office learning centre</a:t>
            </a:r>
            <a:endParaRPr lang="en-GB" sz="2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12</a:t>
            </a:fld>
            <a:endParaRPr lang="en-GB"/>
          </a:p>
        </p:txBody>
      </p:sp>
      <p:grpSp>
        <p:nvGrpSpPr>
          <p:cNvPr id="6" name="Group 4953"/>
          <p:cNvGrpSpPr/>
          <p:nvPr/>
        </p:nvGrpSpPr>
        <p:grpSpPr>
          <a:xfrm>
            <a:off x="7171664" y="24700"/>
            <a:ext cx="1798675" cy="1778933"/>
            <a:chOff x="8753249" y="409001"/>
            <a:chExt cx="2844560" cy="2364300"/>
          </a:xfrm>
        </p:grpSpPr>
        <p:pic>
          <p:nvPicPr>
            <p:cNvPr id="7" name="Picture 67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67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67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67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6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521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The evidence that union learning works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Double the normal take-up of courses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Much higher retention,  lower drop-out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90% pass rates – normally around 70%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Much higher progression rates to higher courses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13</a:t>
            </a:fld>
            <a:endParaRPr lang="en-GB" dirty="0"/>
          </a:p>
        </p:txBody>
      </p:sp>
      <p:grpSp>
        <p:nvGrpSpPr>
          <p:cNvPr id="5" name="Group 5003"/>
          <p:cNvGrpSpPr/>
          <p:nvPr/>
        </p:nvGrpSpPr>
        <p:grpSpPr>
          <a:xfrm>
            <a:off x="8100392" y="6165303"/>
            <a:ext cx="915972" cy="616896"/>
            <a:chOff x="9904094" y="5883277"/>
            <a:chExt cx="2117723" cy="940432"/>
          </a:xfrm>
        </p:grpSpPr>
        <p:pic>
          <p:nvPicPr>
            <p:cNvPr id="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4955"/>
          <p:cNvGrpSpPr/>
          <p:nvPr/>
        </p:nvGrpSpPr>
        <p:grpSpPr>
          <a:xfrm>
            <a:off x="7308883" y="6165303"/>
            <a:ext cx="791509" cy="616896"/>
            <a:chOff x="7848615" y="5883277"/>
            <a:chExt cx="1895459" cy="898919"/>
          </a:xfrm>
        </p:grpSpPr>
        <p:pic>
          <p:nvPicPr>
            <p:cNvPr id="13" name="Picture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7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4953"/>
          <p:cNvGrpSpPr/>
          <p:nvPr/>
        </p:nvGrpSpPr>
        <p:grpSpPr>
          <a:xfrm>
            <a:off x="7338961" y="0"/>
            <a:ext cx="1798675" cy="1778933"/>
            <a:chOff x="8753249" y="409001"/>
            <a:chExt cx="2844560" cy="2364300"/>
          </a:xfrm>
        </p:grpSpPr>
        <p:pic>
          <p:nvPicPr>
            <p:cNvPr id="16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Who pays for it?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dirty="0" smtClean="0"/>
              <a:t>£14M </a:t>
            </a:r>
            <a:r>
              <a:rPr lang="en-GB" dirty="0" smtClean="0"/>
              <a:t>funding from government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£1M </a:t>
            </a:r>
            <a:r>
              <a:rPr lang="en-GB" dirty="0" smtClean="0"/>
              <a:t>from the TUC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£1.5M </a:t>
            </a:r>
            <a:r>
              <a:rPr lang="en-GB" dirty="0" smtClean="0"/>
              <a:t>from Trusts, Charities etc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£90M </a:t>
            </a:r>
            <a:r>
              <a:rPr lang="en-GB" dirty="0" smtClean="0"/>
              <a:t>from employers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£10M </a:t>
            </a:r>
            <a:r>
              <a:rPr lang="en-GB" dirty="0" smtClean="0"/>
              <a:t>from unions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5971" y="6358344"/>
            <a:ext cx="2133600" cy="365125"/>
          </a:xfrm>
        </p:spPr>
        <p:txBody>
          <a:bodyPr/>
          <a:lstStyle/>
          <a:p>
            <a:fld id="{B3C7F811-2F5F-4316-B93D-C3FA0C4B000E}" type="slidenum">
              <a:rPr lang="en-GB" smtClean="0"/>
              <a:pPr/>
              <a:t>14</a:t>
            </a:fld>
            <a:endParaRPr lang="en-GB" dirty="0"/>
          </a:p>
        </p:txBody>
      </p:sp>
      <p:grpSp>
        <p:nvGrpSpPr>
          <p:cNvPr id="5" name="Group 5003"/>
          <p:cNvGrpSpPr/>
          <p:nvPr/>
        </p:nvGrpSpPr>
        <p:grpSpPr>
          <a:xfrm>
            <a:off x="8100392" y="6165303"/>
            <a:ext cx="915972" cy="616896"/>
            <a:chOff x="9904094" y="5883277"/>
            <a:chExt cx="2117723" cy="940432"/>
          </a:xfrm>
        </p:grpSpPr>
        <p:pic>
          <p:nvPicPr>
            <p:cNvPr id="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4955"/>
          <p:cNvGrpSpPr/>
          <p:nvPr/>
        </p:nvGrpSpPr>
        <p:grpSpPr>
          <a:xfrm>
            <a:off x="7308883" y="6126163"/>
            <a:ext cx="791509" cy="656036"/>
            <a:chOff x="7848615" y="5883277"/>
            <a:chExt cx="1895459" cy="898919"/>
          </a:xfrm>
        </p:grpSpPr>
        <p:pic>
          <p:nvPicPr>
            <p:cNvPr id="13" name="Picture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7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4953"/>
          <p:cNvGrpSpPr/>
          <p:nvPr/>
        </p:nvGrpSpPr>
        <p:grpSpPr>
          <a:xfrm>
            <a:off x="7171664" y="24700"/>
            <a:ext cx="1798675" cy="1778933"/>
            <a:chOff x="8753249" y="409001"/>
            <a:chExt cx="2844560" cy="2364300"/>
          </a:xfrm>
        </p:grpSpPr>
        <p:pic>
          <p:nvPicPr>
            <p:cNvPr id="16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l_BSC0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084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6237312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Apprentices who helped build the London Olympic Stadium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/>
              <a:t>The future?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none"/>
          <a:lstStyle/>
          <a:p>
            <a:pPr>
              <a:buNone/>
            </a:pPr>
            <a:r>
              <a:rPr lang="en-GB" dirty="0" smtClean="0"/>
              <a:t>Strong UK government, EU, OECD support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Work is increasingly about skills and learning – </a:t>
            </a:r>
          </a:p>
          <a:p>
            <a:pPr>
              <a:buNone/>
            </a:pPr>
            <a:r>
              <a:rPr lang="en-GB" dirty="0" smtClean="0"/>
              <a:t>the “Knowledge economy”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Focus moving from learning outside work to </a:t>
            </a:r>
          </a:p>
          <a:p>
            <a:pPr>
              <a:buNone/>
            </a:pPr>
            <a:r>
              <a:rPr lang="en-GB" dirty="0" smtClean="0"/>
              <a:t>learning in work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16</a:t>
            </a:fld>
            <a:endParaRPr lang="en-GB" dirty="0"/>
          </a:p>
        </p:txBody>
      </p:sp>
      <p:grpSp>
        <p:nvGrpSpPr>
          <p:cNvPr id="5" name="Group 5003"/>
          <p:cNvGrpSpPr/>
          <p:nvPr/>
        </p:nvGrpSpPr>
        <p:grpSpPr>
          <a:xfrm>
            <a:off x="8100392" y="6165303"/>
            <a:ext cx="915972" cy="616896"/>
            <a:chOff x="9904094" y="5883277"/>
            <a:chExt cx="2117723" cy="940432"/>
          </a:xfrm>
        </p:grpSpPr>
        <p:pic>
          <p:nvPicPr>
            <p:cNvPr id="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4955"/>
          <p:cNvGrpSpPr/>
          <p:nvPr/>
        </p:nvGrpSpPr>
        <p:grpSpPr>
          <a:xfrm>
            <a:off x="7308883" y="6165303"/>
            <a:ext cx="791509" cy="616896"/>
            <a:chOff x="7848615" y="5883277"/>
            <a:chExt cx="1895459" cy="898919"/>
          </a:xfrm>
        </p:grpSpPr>
        <p:pic>
          <p:nvPicPr>
            <p:cNvPr id="13" name="Picture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7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4953"/>
          <p:cNvGrpSpPr/>
          <p:nvPr/>
        </p:nvGrpSpPr>
        <p:grpSpPr>
          <a:xfrm>
            <a:off x="7171664" y="24700"/>
            <a:ext cx="1798675" cy="1778933"/>
            <a:chOff x="8753249" y="409001"/>
            <a:chExt cx="2844560" cy="2364300"/>
          </a:xfrm>
        </p:grpSpPr>
        <p:pic>
          <p:nvPicPr>
            <p:cNvPr id="16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Learn More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>
                <a:hlinkClick r:id="rId2"/>
              </a:rPr>
              <a:t>twilson@tuc.org.uk</a:t>
            </a: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>
                <a:hlinkClick r:id="rId3"/>
              </a:rPr>
              <a:t>www.unionlearn.org.uk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Thanks for listening!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17</a:t>
            </a:fld>
            <a:endParaRPr lang="en-GB" dirty="0"/>
          </a:p>
        </p:txBody>
      </p:sp>
      <p:grpSp>
        <p:nvGrpSpPr>
          <p:cNvPr id="5" name="Group 5003"/>
          <p:cNvGrpSpPr/>
          <p:nvPr/>
        </p:nvGrpSpPr>
        <p:grpSpPr>
          <a:xfrm>
            <a:off x="8206896" y="6285429"/>
            <a:ext cx="809467" cy="496770"/>
            <a:chOff x="9904094" y="5883277"/>
            <a:chExt cx="2117723" cy="940432"/>
          </a:xfrm>
        </p:grpSpPr>
        <p:pic>
          <p:nvPicPr>
            <p:cNvPr id="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4955"/>
          <p:cNvGrpSpPr/>
          <p:nvPr/>
        </p:nvGrpSpPr>
        <p:grpSpPr>
          <a:xfrm>
            <a:off x="7380891" y="6201964"/>
            <a:ext cx="791509" cy="656036"/>
            <a:chOff x="7848615" y="5883277"/>
            <a:chExt cx="1895459" cy="898919"/>
          </a:xfrm>
        </p:grpSpPr>
        <p:pic>
          <p:nvPicPr>
            <p:cNvPr id="13" name="Picture 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74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4953"/>
          <p:cNvGrpSpPr/>
          <p:nvPr/>
        </p:nvGrpSpPr>
        <p:grpSpPr>
          <a:xfrm>
            <a:off x="7171664" y="24700"/>
            <a:ext cx="1798675" cy="1778933"/>
            <a:chOff x="8753249" y="409001"/>
            <a:chExt cx="2844560" cy="2364300"/>
          </a:xfrm>
        </p:grpSpPr>
        <p:pic>
          <p:nvPicPr>
            <p:cNvPr id="16" name="Picture 67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674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74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53"/>
          <p:cNvGrpSpPr/>
          <p:nvPr/>
        </p:nvGrpSpPr>
        <p:grpSpPr>
          <a:xfrm>
            <a:off x="6263642" y="409001"/>
            <a:ext cx="2434717" cy="2364300"/>
            <a:chOff x="8753249" y="409001"/>
            <a:chExt cx="2844560" cy="2364300"/>
          </a:xfrm>
        </p:grpSpPr>
        <p:pic>
          <p:nvPicPr>
            <p:cNvPr id="3" name="Picture 67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67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67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67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6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4955"/>
          <p:cNvGrpSpPr/>
          <p:nvPr/>
        </p:nvGrpSpPr>
        <p:grpSpPr>
          <a:xfrm>
            <a:off x="5886463" y="5883284"/>
            <a:ext cx="1421594" cy="898919"/>
            <a:chOff x="7848615" y="5883277"/>
            <a:chExt cx="1895459" cy="898919"/>
          </a:xfrm>
        </p:grpSpPr>
        <p:pic>
          <p:nvPicPr>
            <p:cNvPr id="13" name="Picture 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7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5003"/>
          <p:cNvGrpSpPr/>
          <p:nvPr/>
        </p:nvGrpSpPr>
        <p:grpSpPr>
          <a:xfrm>
            <a:off x="7428073" y="5883277"/>
            <a:ext cx="1588292" cy="940432"/>
            <a:chOff x="9904094" y="5883277"/>
            <a:chExt cx="2117723" cy="940432"/>
          </a:xfrm>
        </p:grpSpPr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3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3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Shape 7459"/>
          <p:cNvSpPr/>
          <p:nvPr/>
        </p:nvSpPr>
        <p:spPr>
          <a:xfrm>
            <a:off x="6564940" y="2327513"/>
            <a:ext cx="2100263" cy="2397776"/>
          </a:xfrm>
          <a:custGeom>
            <a:avLst/>
            <a:gdLst>
              <a:gd name="f0" fmla="val w"/>
              <a:gd name="f1" fmla="val h"/>
              <a:gd name="f2" fmla="val 0"/>
              <a:gd name="f3" fmla="val 7559993"/>
              <a:gd name="f4" fmla="val 396303"/>
              <a:gd name="f5" fmla="*/ f0 1 7559993"/>
              <a:gd name="f6" fmla="*/ f1 1 396303"/>
              <a:gd name="f7" fmla="+- f4 0 f2"/>
              <a:gd name="f8" fmla="+- f3 0 f2"/>
              <a:gd name="f9" fmla="*/ f8 1 7559993"/>
              <a:gd name="f10" fmla="*/ f7 1 396303"/>
              <a:gd name="f11" fmla="*/ 0 1 f9"/>
              <a:gd name="f12" fmla="*/ 7559993 1 f9"/>
              <a:gd name="f13" fmla="*/ 0 1 f10"/>
              <a:gd name="f14" fmla="*/ 396303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559993" h="39630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0" b="1" kern="0" dirty="0" smtClean="0">
              <a:solidFill>
                <a:srgbClr val="62AF85"/>
              </a:solidFill>
              <a:ea typeface="Calibri" pitchFamily="34"/>
              <a:cs typeface="Calibri" pitchFamily="34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4</a:t>
            </a:r>
            <a:r>
              <a:rPr lang="fr-FR" sz="3600" b="1" kern="0" baseline="3000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e</a:t>
            </a:r>
            <a:r>
              <a:rPr lang="fr-FR" sz="3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forum mondial/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4th world forum</a:t>
            </a:r>
            <a:endParaRPr lang="fr-FR" sz="3600" b="1" dirty="0" smtClean="0">
              <a:solidFill>
                <a:srgbClr val="FFFFFF"/>
              </a:solidFill>
            </a:endParaRPr>
          </a:p>
        </p:txBody>
      </p:sp>
      <p:sp>
        <p:nvSpPr>
          <p:cNvPr id="23" name="Shape 7459"/>
          <p:cNvSpPr/>
          <p:nvPr/>
        </p:nvSpPr>
        <p:spPr>
          <a:xfrm>
            <a:off x="3314659" y="493638"/>
            <a:ext cx="2571806" cy="2397776"/>
          </a:xfrm>
          <a:custGeom>
            <a:avLst/>
            <a:gdLst>
              <a:gd name="f0" fmla="val w"/>
              <a:gd name="f1" fmla="val h"/>
              <a:gd name="f2" fmla="val 0"/>
              <a:gd name="f3" fmla="val 7559993"/>
              <a:gd name="f4" fmla="val 396303"/>
              <a:gd name="f5" fmla="*/ f0 1 7559993"/>
              <a:gd name="f6" fmla="*/ f1 1 396303"/>
              <a:gd name="f7" fmla="+- f4 0 f2"/>
              <a:gd name="f8" fmla="+- f3 0 f2"/>
              <a:gd name="f9" fmla="*/ f8 1 7559993"/>
              <a:gd name="f10" fmla="*/ f7 1 396303"/>
              <a:gd name="f11" fmla="*/ 0 1 f9"/>
              <a:gd name="f12" fmla="*/ 7559993 1 f9"/>
              <a:gd name="f13" fmla="*/ 0 1 f10"/>
              <a:gd name="f14" fmla="*/ 396303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559993" h="39630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600" b="1" kern="0" dirty="0" smtClean="0">
              <a:solidFill>
                <a:srgbClr val="62AF85"/>
              </a:solidFill>
              <a:ea typeface="Calibri" pitchFamily="34"/>
              <a:cs typeface="Calibri" pitchFamily="34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Tom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kern="0" dirty="0" smtClean="0">
                <a:solidFill>
                  <a:srgbClr val="62AF85"/>
                </a:solidFill>
              </a:rPr>
              <a:t>WILSON</a:t>
            </a:r>
            <a:endParaRPr lang="fr-FR" sz="3600" b="1" dirty="0" smtClean="0">
              <a:solidFill>
                <a:srgbClr val="FFFFFF"/>
              </a:solidFill>
            </a:endParaRPr>
          </a:p>
        </p:txBody>
      </p:sp>
      <p:sp>
        <p:nvSpPr>
          <p:cNvPr id="24" name="Shape 7459"/>
          <p:cNvSpPr/>
          <p:nvPr/>
        </p:nvSpPr>
        <p:spPr>
          <a:xfrm>
            <a:off x="726907" y="3356999"/>
            <a:ext cx="5039540" cy="2109731"/>
          </a:xfrm>
          <a:custGeom>
            <a:avLst/>
            <a:gdLst>
              <a:gd name="f0" fmla="val w"/>
              <a:gd name="f1" fmla="val h"/>
              <a:gd name="f2" fmla="val 0"/>
              <a:gd name="f3" fmla="val 7559993"/>
              <a:gd name="f4" fmla="val 396303"/>
              <a:gd name="f5" fmla="*/ f0 1 7559993"/>
              <a:gd name="f6" fmla="*/ f1 1 396303"/>
              <a:gd name="f7" fmla="+- f4 0 f2"/>
              <a:gd name="f8" fmla="+- f3 0 f2"/>
              <a:gd name="f9" fmla="*/ f8 1 7559993"/>
              <a:gd name="f10" fmla="*/ f7 1 396303"/>
              <a:gd name="f11" fmla="*/ 0 1 f9"/>
              <a:gd name="f12" fmla="*/ 7559993 1 f9"/>
              <a:gd name="f13" fmla="*/ 0 1 f10"/>
              <a:gd name="f14" fmla="*/ 396303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559993" h="39630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b="1" dirty="0" smtClean="0">
              <a:solidFill>
                <a:srgbClr val="FFFFFF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dirty="0" smtClean="0">
                <a:solidFill>
                  <a:srgbClr val="FFFFFF"/>
                </a:solidFill>
              </a:rPr>
              <a:t>Expert</a:t>
            </a:r>
          </a:p>
        </p:txBody>
      </p:sp>
      <p:grpSp>
        <p:nvGrpSpPr>
          <p:cNvPr id="25" name="Group 4940"/>
          <p:cNvGrpSpPr/>
          <p:nvPr/>
        </p:nvGrpSpPr>
        <p:grpSpPr>
          <a:xfrm>
            <a:off x="172110" y="6298101"/>
            <a:ext cx="5594338" cy="503175"/>
            <a:chOff x="229477" y="6298094"/>
            <a:chExt cx="7459117" cy="503175"/>
          </a:xfrm>
        </p:grpSpPr>
        <p:sp>
          <p:nvSpPr>
            <p:cNvPr id="26" name="Shape 7459"/>
            <p:cNvSpPr/>
            <p:nvPr/>
          </p:nvSpPr>
          <p:spPr>
            <a:xfrm>
              <a:off x="229477" y="6353845"/>
              <a:ext cx="7459117" cy="395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59993"/>
                <a:gd name="f4" fmla="val 396303"/>
                <a:gd name="f5" fmla="*/ f0 1 7559993"/>
                <a:gd name="f6" fmla="*/ f1 1 396303"/>
                <a:gd name="f7" fmla="+- f4 0 f2"/>
                <a:gd name="f8" fmla="+- f3 0 f2"/>
                <a:gd name="f9" fmla="*/ f8 1 7559993"/>
                <a:gd name="f10" fmla="*/ f7 1 396303"/>
                <a:gd name="f11" fmla="*/ 0 1 f9"/>
                <a:gd name="f12" fmla="*/ 7559993 1 f9"/>
                <a:gd name="f13" fmla="*/ 0 1 f10"/>
                <a:gd name="f14" fmla="*/ 396303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7559993" h="396303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7"/>
            <p:cNvSpPr/>
            <p:nvPr/>
          </p:nvSpPr>
          <p:spPr>
            <a:xfrm>
              <a:off x="4758190" y="6420660"/>
              <a:ext cx="1068851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Paris</a:t>
              </a:r>
              <a:r>
                <a:rPr lang="fr-FR" sz="1000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UNESCO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28" name="Rectangle 28"/>
            <p:cNvSpPr/>
            <p:nvPr/>
          </p:nvSpPr>
          <p:spPr>
            <a:xfrm>
              <a:off x="4758190" y="6572862"/>
              <a:ext cx="484467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France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29" name="Rectangle 29"/>
            <p:cNvSpPr/>
            <p:nvPr/>
          </p:nvSpPr>
          <p:spPr>
            <a:xfrm>
              <a:off x="5744974" y="6416975"/>
              <a:ext cx="96661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5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30" name="Rectangle 30"/>
            <p:cNvSpPr/>
            <p:nvPr/>
          </p:nvSpPr>
          <p:spPr>
            <a:xfrm>
              <a:off x="5817650" y="6416975"/>
              <a:ext cx="861447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&amp;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6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février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31" name="Rectangle 31"/>
            <p:cNvSpPr/>
            <p:nvPr/>
          </p:nvSpPr>
          <p:spPr>
            <a:xfrm>
              <a:off x="6465356" y="6416975"/>
              <a:ext cx="386644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2015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32" name="Rectangle 32"/>
            <p:cNvSpPr/>
            <p:nvPr/>
          </p:nvSpPr>
          <p:spPr>
            <a:xfrm>
              <a:off x="680633" y="6420660"/>
              <a:ext cx="4205983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Sous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le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patronage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de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la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Commission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nationale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française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33" name="Rectangle 33"/>
            <p:cNvSpPr/>
            <p:nvPr/>
          </p:nvSpPr>
          <p:spPr>
            <a:xfrm>
              <a:off x="680633" y="6572862"/>
              <a:ext cx="1528401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auprès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de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l’UNESCO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34" name="Shape 7499"/>
            <p:cNvSpPr/>
            <p:nvPr/>
          </p:nvSpPr>
          <p:spPr>
            <a:xfrm>
              <a:off x="4667655" y="6417012"/>
              <a:ext cx="12527" cy="270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0"/>
                <a:gd name="f4" fmla="val 270777"/>
                <a:gd name="f5" fmla="*/ f0 1 12700"/>
                <a:gd name="f6" fmla="*/ f1 1 270777"/>
                <a:gd name="f7" fmla="+- f4 0 f2"/>
                <a:gd name="f8" fmla="+- f3 0 f2"/>
                <a:gd name="f9" fmla="*/ f8 1 12700"/>
                <a:gd name="f10" fmla="*/ f7 1 270777"/>
                <a:gd name="f11" fmla="*/ 0 1 f9"/>
                <a:gd name="f12" fmla="*/ 12700 1 f9"/>
                <a:gd name="f13" fmla="*/ 0 1 f10"/>
                <a:gd name="f14" fmla="*/ 270777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2700" h="27077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35" name="Shape 7500"/>
            <p:cNvSpPr/>
            <p:nvPr/>
          </p:nvSpPr>
          <p:spPr>
            <a:xfrm>
              <a:off x="5656176" y="6416994"/>
              <a:ext cx="12527" cy="270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0"/>
                <a:gd name="f4" fmla="val 270777"/>
                <a:gd name="f5" fmla="*/ f0 1 12700"/>
                <a:gd name="f6" fmla="*/ f1 1 270777"/>
                <a:gd name="f7" fmla="+- f4 0 f2"/>
                <a:gd name="f8" fmla="+- f3 0 f2"/>
                <a:gd name="f9" fmla="*/ f8 1 12700"/>
                <a:gd name="f10" fmla="*/ f7 1 270777"/>
                <a:gd name="f11" fmla="*/ 0 1 f9"/>
                <a:gd name="f12" fmla="*/ 12700 1 f9"/>
                <a:gd name="f13" fmla="*/ 0 1 f10"/>
                <a:gd name="f14" fmla="*/ 270777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2700" h="27077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36" name="Shape 7501"/>
            <p:cNvSpPr/>
            <p:nvPr/>
          </p:nvSpPr>
          <p:spPr>
            <a:xfrm>
              <a:off x="229477" y="6298094"/>
              <a:ext cx="7459117" cy="9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59993"/>
                <a:gd name="f4" fmla="val 9144"/>
                <a:gd name="f5" fmla="*/ f0 1 7559993"/>
                <a:gd name="f6" fmla="*/ f1 1 9144"/>
                <a:gd name="f7" fmla="+- f4 0 f2"/>
                <a:gd name="f8" fmla="+- f3 0 f2"/>
                <a:gd name="f9" fmla="*/ f8 1 7559993"/>
                <a:gd name="f10" fmla="*/ f7 1 9144"/>
                <a:gd name="f11" fmla="*/ 0 1 f9"/>
                <a:gd name="f12" fmla="*/ 7559993 1 f9"/>
                <a:gd name="f13" fmla="*/ 0 1 f10"/>
                <a:gd name="f14" fmla="*/ 914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7559993" h="9144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37" name="Shape 7502"/>
            <p:cNvSpPr/>
            <p:nvPr/>
          </p:nvSpPr>
          <p:spPr>
            <a:xfrm>
              <a:off x="229477" y="6792135"/>
              <a:ext cx="7459117" cy="9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59993"/>
                <a:gd name="f4" fmla="val 9144"/>
                <a:gd name="f5" fmla="*/ f0 1 7559993"/>
                <a:gd name="f6" fmla="*/ f1 1 9144"/>
                <a:gd name="f7" fmla="+- f4 0 f2"/>
                <a:gd name="f8" fmla="+- f3 0 f2"/>
                <a:gd name="f9" fmla="*/ f8 1 7559993"/>
                <a:gd name="f10" fmla="*/ f7 1 9144"/>
                <a:gd name="f11" fmla="*/ 0 1 f9"/>
                <a:gd name="f12" fmla="*/ 7559993 1 f9"/>
                <a:gd name="f13" fmla="*/ 0 1 f10"/>
                <a:gd name="f14" fmla="*/ 914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7559993" h="9144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Rectangle 42"/>
          <p:cNvSpPr/>
          <p:nvPr/>
        </p:nvSpPr>
        <p:spPr>
          <a:xfrm>
            <a:off x="283600" y="5951471"/>
            <a:ext cx="4114532" cy="76253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1" compatLnSpc="1"/>
          <a:lstStyle/>
          <a:p>
            <a:pPr>
              <a:lnSpc>
                <a:spcPct val="107000"/>
              </a:lnSpc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</a:t>
            </a:r>
            <a:r>
              <a:rPr lang="fr-FR" sz="2400" b="1" kern="0" dirty="0" smtClean="0">
                <a:solidFill>
                  <a:srgbClr val="62AF85"/>
                </a:solidFill>
                <a:latin typeface="Webdings" pitchFamily="18"/>
                <a:ea typeface="Calibri" pitchFamily="34"/>
                <a:cs typeface="Calibri" pitchFamily="34"/>
              </a:rPr>
              <a:t>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</a:t>
            </a:r>
            <a:r>
              <a:rPr lang="fr-FR" sz="2400" b="1" kern="0" dirty="0" err="1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fr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: 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3  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/ en : 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1 </a:t>
            </a:r>
            <a:endParaRPr lang="fr-FR" sz="2400" b="1" dirty="0" smtClean="0">
              <a:solidFill>
                <a:srgbClr val="62AF85"/>
              </a:solidFill>
              <a:ea typeface="Calibri" pitchFamily="34"/>
              <a:cs typeface="Calibri" pitchFamily="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kern="0" dirty="0" smtClean="0">
              <a:solidFill>
                <a:srgbClr val="62AF85"/>
              </a:solidFill>
              <a:ea typeface="Calibri" pitchFamily="34"/>
              <a:cs typeface="Calibri" pitchFamily="34"/>
            </a:endParaRPr>
          </a:p>
        </p:txBody>
      </p:sp>
      <p:sp>
        <p:nvSpPr>
          <p:cNvPr id="41" name="Shape 7459"/>
          <p:cNvSpPr/>
          <p:nvPr/>
        </p:nvSpPr>
        <p:spPr>
          <a:xfrm>
            <a:off x="879307" y="3509399"/>
            <a:ext cx="5039540" cy="2109731"/>
          </a:xfrm>
          <a:custGeom>
            <a:avLst/>
            <a:gdLst>
              <a:gd name="f0" fmla="val w"/>
              <a:gd name="f1" fmla="val h"/>
              <a:gd name="f2" fmla="val 0"/>
              <a:gd name="f3" fmla="val 7559993"/>
              <a:gd name="f4" fmla="val 396303"/>
              <a:gd name="f5" fmla="*/ f0 1 7559993"/>
              <a:gd name="f6" fmla="*/ f1 1 396303"/>
              <a:gd name="f7" fmla="+- f4 0 f2"/>
              <a:gd name="f8" fmla="+- f3 0 f2"/>
              <a:gd name="f9" fmla="*/ f8 1 7559993"/>
              <a:gd name="f10" fmla="*/ f7 1 396303"/>
              <a:gd name="f11" fmla="*/ 0 1 f9"/>
              <a:gd name="f12" fmla="*/ 7559993 1 f9"/>
              <a:gd name="f13" fmla="*/ 0 1 f10"/>
              <a:gd name="f14" fmla="*/ 396303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559993" h="39630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Directeur de UNIONLEARN, </a:t>
            </a:r>
            <a:r>
              <a:rPr lang="fr-FR" sz="2600" b="1" kern="0" dirty="0" err="1">
                <a:solidFill>
                  <a:srgbClr val="62AF85"/>
                </a:solidFill>
                <a:ea typeface="Calibri" pitchFamily="34"/>
                <a:cs typeface="Calibri" pitchFamily="34"/>
              </a:rPr>
              <a:t>T</a:t>
            </a:r>
            <a:r>
              <a:rPr lang="fr-FR" sz="2600" b="1" kern="0" dirty="0" err="1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rades</a:t>
            </a: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Union </a:t>
            </a:r>
            <a:r>
              <a:rPr lang="fr-FR" sz="2600" b="1" kern="0" dirty="0" err="1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Congress</a:t>
            </a: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UK (TUC)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kern="0" dirty="0" err="1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Director</a:t>
            </a:r>
            <a:r>
              <a:rPr lang="fr-FR" sz="2600" b="1" kern="0" dirty="0">
                <a:solidFill>
                  <a:srgbClr val="62AF85"/>
                </a:solidFill>
                <a:ea typeface="Calibri" pitchFamily="34"/>
                <a:cs typeface="Calibri" pitchFamily="34"/>
              </a:rPr>
              <a:t> </a:t>
            </a: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of </a:t>
            </a:r>
            <a:r>
              <a:rPr lang="fr-FR" sz="2600" b="1" kern="0" dirty="0" err="1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Unionlearn</a:t>
            </a: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, </a:t>
            </a:r>
            <a:b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</a:b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Trade Union </a:t>
            </a:r>
            <a:r>
              <a:rPr lang="fr-FR" sz="2600" b="1" kern="0" dirty="0" err="1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Congress</a:t>
            </a: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,  TUC </a:t>
            </a:r>
            <a:endParaRPr lang="fr-FR" sz="2600" b="1" dirty="0" smtClean="0">
              <a:solidFill>
                <a:srgbClr val="FFFFFF"/>
              </a:solidFill>
            </a:endParaRPr>
          </a:p>
        </p:txBody>
      </p:sp>
      <p:pic>
        <p:nvPicPr>
          <p:cNvPr id="39" name="Picture 49" descr="C:\Users\Kin\Desktop\Photos retouchées\Wilson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0" y="732358"/>
            <a:ext cx="1800000" cy="21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6457952" y="6356356"/>
            <a:ext cx="2057400" cy="365129"/>
          </a:xfrm>
          <a:prstGeom prst="rect">
            <a:avLst/>
          </a:prstGeom>
        </p:spPr>
        <p:txBody>
          <a:bodyPr/>
          <a:lstStyle/>
          <a:p>
            <a:fld id="{80C3672E-2D81-4DDF-8C1D-FB57F4BA1E8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3079518" y="134909"/>
            <a:ext cx="3184124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alpha val="36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kern="0" dirty="0">
                <a:solidFill>
                  <a:srgbClr val="62AF85"/>
                </a:solidFill>
                <a:ea typeface="Calibri" pitchFamily="34"/>
                <a:cs typeface="Calibri" pitchFamily="34"/>
              </a:rPr>
              <a:t>Session internationale N°3 </a:t>
            </a:r>
          </a:p>
        </p:txBody>
      </p:sp>
    </p:spTree>
    <p:extLst>
      <p:ext uri="{BB962C8B-B14F-4D97-AF65-F5344CB8AC3E}">
        <p14:creationId xmlns:p14="http://schemas.microsoft.com/office/powerpoint/2010/main" val="17425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70" y="280080"/>
            <a:ext cx="8229600" cy="1143000"/>
          </a:xfrm>
        </p:spPr>
        <p:txBody>
          <a:bodyPr/>
          <a:lstStyle/>
          <a:p>
            <a:r>
              <a:rPr lang="en-GB" b="1" dirty="0" smtClean="0"/>
              <a:t>What is Unionlearn?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“Unionlearn” is another name for the Education Dept of the Trades Union Congress – the TUC. </a:t>
            </a:r>
          </a:p>
          <a:p>
            <a:r>
              <a:rPr lang="en-GB" dirty="0" smtClean="0"/>
              <a:t>The TUC is the umbrella body for all the Trade unions in the UK.</a:t>
            </a:r>
          </a:p>
          <a:p>
            <a:r>
              <a:rPr lang="en-GB" dirty="0" smtClean="0"/>
              <a:t>Unionlearn has 60 staff and an income of £16M</a:t>
            </a:r>
          </a:p>
          <a:p>
            <a:r>
              <a:rPr lang="en-GB" dirty="0" smtClean="0"/>
              <a:t>In 2014 it helped 240,000 learners at work.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5" name="Group 5003"/>
          <p:cNvGrpSpPr/>
          <p:nvPr/>
        </p:nvGrpSpPr>
        <p:grpSpPr>
          <a:xfrm>
            <a:off x="8100392" y="6165303"/>
            <a:ext cx="915972" cy="616896"/>
            <a:chOff x="9904094" y="5883277"/>
            <a:chExt cx="2117723" cy="940432"/>
          </a:xfrm>
        </p:grpSpPr>
        <p:pic>
          <p:nvPicPr>
            <p:cNvPr id="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4955"/>
          <p:cNvGrpSpPr/>
          <p:nvPr/>
        </p:nvGrpSpPr>
        <p:grpSpPr>
          <a:xfrm>
            <a:off x="7308883" y="6165303"/>
            <a:ext cx="791509" cy="616896"/>
            <a:chOff x="7848615" y="5883277"/>
            <a:chExt cx="1895459" cy="898919"/>
          </a:xfrm>
        </p:grpSpPr>
        <p:pic>
          <p:nvPicPr>
            <p:cNvPr id="13" name="Picture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7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4953"/>
          <p:cNvGrpSpPr/>
          <p:nvPr/>
        </p:nvGrpSpPr>
        <p:grpSpPr>
          <a:xfrm>
            <a:off x="7092280" y="24700"/>
            <a:ext cx="1878060" cy="1818293"/>
            <a:chOff x="8753249" y="409001"/>
            <a:chExt cx="2844560" cy="2364300"/>
          </a:xfrm>
        </p:grpSpPr>
        <p:pic>
          <p:nvPicPr>
            <p:cNvPr id="16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0" y="276775"/>
            <a:ext cx="8229600" cy="1143000"/>
          </a:xfrm>
        </p:spPr>
        <p:txBody>
          <a:bodyPr/>
          <a:lstStyle/>
          <a:p>
            <a:r>
              <a:rPr lang="en-GB" b="1" dirty="0" smtClean="0"/>
              <a:t>What is union Learning?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 fontScale="92500"/>
          </a:bodyPr>
          <a:lstStyle/>
          <a:p>
            <a:r>
              <a:rPr lang="en-GB" sz="3600" dirty="0" smtClean="0"/>
              <a:t>Unions help their members to learn</a:t>
            </a:r>
          </a:p>
          <a:p>
            <a:r>
              <a:rPr lang="en-GB" sz="3600" dirty="0" smtClean="0"/>
              <a:t>Help managers improve training</a:t>
            </a:r>
          </a:p>
          <a:p>
            <a:r>
              <a:rPr lang="en-GB" sz="3600" dirty="0" smtClean="0"/>
              <a:t>Celebrate employees’ learning </a:t>
            </a:r>
          </a:p>
          <a:p>
            <a:r>
              <a:rPr lang="en-GB" sz="3600" dirty="0" smtClean="0"/>
              <a:t>Set up workplace Learning centres</a:t>
            </a:r>
          </a:p>
          <a:p>
            <a:r>
              <a:rPr lang="en-GB" sz="3600" dirty="0" smtClean="0"/>
              <a:t>Make links with Colleges</a:t>
            </a:r>
          </a:p>
          <a:p>
            <a:r>
              <a:rPr lang="en-GB" sz="3600" dirty="0" smtClean="0"/>
              <a:t>Help families and friends and communities</a:t>
            </a:r>
          </a:p>
          <a:p>
            <a:pPr>
              <a:buNone/>
            </a:pPr>
            <a:endParaRPr lang="en-GB" sz="3600" dirty="0" smtClean="0"/>
          </a:p>
          <a:p>
            <a:pPr>
              <a:buNone/>
            </a:pPr>
            <a:r>
              <a:rPr lang="en-GB" sz="3600" b="1" i="1" dirty="0" smtClean="0"/>
              <a:t>		 1.5M union learners in 6 years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5" name="Group 5003"/>
          <p:cNvGrpSpPr/>
          <p:nvPr/>
        </p:nvGrpSpPr>
        <p:grpSpPr>
          <a:xfrm>
            <a:off x="8100392" y="6165303"/>
            <a:ext cx="915972" cy="616896"/>
            <a:chOff x="9904094" y="5883277"/>
            <a:chExt cx="2117723" cy="940432"/>
          </a:xfrm>
        </p:grpSpPr>
        <p:pic>
          <p:nvPicPr>
            <p:cNvPr id="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4955"/>
          <p:cNvGrpSpPr/>
          <p:nvPr/>
        </p:nvGrpSpPr>
        <p:grpSpPr>
          <a:xfrm>
            <a:off x="7308883" y="6165303"/>
            <a:ext cx="791509" cy="616896"/>
            <a:chOff x="7848615" y="5883277"/>
            <a:chExt cx="1895459" cy="898919"/>
          </a:xfrm>
        </p:grpSpPr>
        <p:pic>
          <p:nvPicPr>
            <p:cNvPr id="13" name="Picture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7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4953"/>
          <p:cNvGrpSpPr/>
          <p:nvPr/>
        </p:nvGrpSpPr>
        <p:grpSpPr>
          <a:xfrm>
            <a:off x="7092280" y="24700"/>
            <a:ext cx="1878060" cy="1818293"/>
            <a:chOff x="8753249" y="409001"/>
            <a:chExt cx="2844560" cy="2364300"/>
          </a:xfrm>
        </p:grpSpPr>
        <p:pic>
          <p:nvPicPr>
            <p:cNvPr id="16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l0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096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093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GMB – Trade Union members learning ICT Skills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872" y="276775"/>
            <a:ext cx="8229600" cy="1143000"/>
          </a:xfrm>
        </p:spPr>
        <p:txBody>
          <a:bodyPr/>
          <a:lstStyle/>
          <a:p>
            <a:r>
              <a:rPr lang="en-GB" dirty="0" smtClean="0"/>
              <a:t>What sort of learning?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English, maths, computers</a:t>
            </a:r>
          </a:p>
          <a:p>
            <a:r>
              <a:rPr lang="en-GB" dirty="0" smtClean="0"/>
              <a:t>Informal courses – to get back into learning</a:t>
            </a:r>
          </a:p>
          <a:p>
            <a:r>
              <a:rPr lang="en-GB" dirty="0" smtClean="0"/>
              <a:t>Special courses for work: management, customer relations, law, finance, Health, everything!</a:t>
            </a:r>
          </a:p>
          <a:p>
            <a:r>
              <a:rPr lang="en-GB" dirty="0" smtClean="0"/>
              <a:t>At all levels from Basic to University</a:t>
            </a:r>
          </a:p>
          <a:p>
            <a:r>
              <a:rPr lang="en-GB" dirty="0" smtClean="0"/>
              <a:t>For all ages: Apprentices, technicians, professionals, Mid career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6</a:t>
            </a:fld>
            <a:endParaRPr lang="en-GB"/>
          </a:p>
        </p:txBody>
      </p:sp>
      <p:grpSp>
        <p:nvGrpSpPr>
          <p:cNvPr id="5" name="Group 5003"/>
          <p:cNvGrpSpPr/>
          <p:nvPr/>
        </p:nvGrpSpPr>
        <p:grpSpPr>
          <a:xfrm>
            <a:off x="8100392" y="6165303"/>
            <a:ext cx="915972" cy="616896"/>
            <a:chOff x="9904094" y="5883277"/>
            <a:chExt cx="2117723" cy="940432"/>
          </a:xfrm>
        </p:grpSpPr>
        <p:pic>
          <p:nvPicPr>
            <p:cNvPr id="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4955"/>
          <p:cNvGrpSpPr/>
          <p:nvPr/>
        </p:nvGrpSpPr>
        <p:grpSpPr>
          <a:xfrm>
            <a:off x="7308883" y="6131074"/>
            <a:ext cx="791509" cy="616896"/>
            <a:chOff x="7848615" y="5883277"/>
            <a:chExt cx="1895459" cy="898919"/>
          </a:xfrm>
        </p:grpSpPr>
        <p:pic>
          <p:nvPicPr>
            <p:cNvPr id="13" name="Picture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7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4953"/>
          <p:cNvGrpSpPr/>
          <p:nvPr/>
        </p:nvGrpSpPr>
        <p:grpSpPr>
          <a:xfrm>
            <a:off x="7092280" y="24700"/>
            <a:ext cx="1878060" cy="1818293"/>
            <a:chOff x="8753249" y="409001"/>
            <a:chExt cx="2844560" cy="2364300"/>
          </a:xfrm>
        </p:grpSpPr>
        <p:pic>
          <p:nvPicPr>
            <p:cNvPr id="16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6132" y="263103"/>
            <a:ext cx="8229600" cy="1143000"/>
          </a:xfrm>
        </p:spPr>
        <p:txBody>
          <a:bodyPr/>
          <a:lstStyle/>
          <a:p>
            <a:r>
              <a:rPr lang="en-GB" b="1" dirty="0" smtClean="0"/>
              <a:t>Employers like union learning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256584"/>
          </a:xfrm>
        </p:spPr>
        <p:txBody>
          <a:bodyPr wrap="none">
            <a:normAutofit/>
          </a:bodyPr>
          <a:lstStyle/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Employers don't always like Trade Unions but they do like</a:t>
            </a:r>
          </a:p>
          <a:p>
            <a:pPr>
              <a:buNone/>
            </a:pPr>
            <a:r>
              <a:rPr lang="en-GB" sz="2800" dirty="0" smtClean="0"/>
              <a:t>union Learning :</a:t>
            </a:r>
          </a:p>
          <a:p>
            <a:pPr>
              <a:buNone/>
            </a:pPr>
            <a:r>
              <a:rPr lang="en-GB" sz="2800" b="1" dirty="0" smtClean="0"/>
              <a:t>87%  </a:t>
            </a:r>
            <a:r>
              <a:rPr lang="en-GB" sz="2800" dirty="0" smtClean="0"/>
              <a:t>of employers want more union learning</a:t>
            </a:r>
          </a:p>
          <a:p>
            <a:pPr>
              <a:buNone/>
            </a:pPr>
            <a:r>
              <a:rPr lang="en-GB" sz="2800" b="1" dirty="0" smtClean="0"/>
              <a:t>91% </a:t>
            </a:r>
            <a:r>
              <a:rPr lang="en-GB" sz="2800" dirty="0" smtClean="0"/>
              <a:t>say unions should do more to help learning</a:t>
            </a:r>
          </a:p>
          <a:p>
            <a:pPr>
              <a:buNone/>
            </a:pPr>
            <a:r>
              <a:rPr lang="en-GB" sz="2800" b="1" dirty="0" smtClean="0"/>
              <a:t>53% </a:t>
            </a:r>
            <a:r>
              <a:rPr lang="en-GB" sz="2800" dirty="0" smtClean="0"/>
              <a:t>said it improved levels of trust at work</a:t>
            </a:r>
          </a:p>
          <a:p>
            <a:pPr>
              <a:buNone/>
            </a:pPr>
            <a:r>
              <a:rPr lang="en-GB" sz="2800" b="1" dirty="0" smtClean="0"/>
              <a:t>52% </a:t>
            </a:r>
            <a:r>
              <a:rPr lang="en-GB" sz="2800" dirty="0" smtClean="0"/>
              <a:t>said it improved morale</a:t>
            </a:r>
          </a:p>
          <a:p>
            <a:pPr>
              <a:buNone/>
            </a:pPr>
            <a:r>
              <a:rPr lang="en-GB" sz="2800" b="1" dirty="0" smtClean="0"/>
              <a:t>88% </a:t>
            </a:r>
            <a:r>
              <a:rPr lang="en-GB" sz="2800" dirty="0" smtClean="0"/>
              <a:t>gave more paid time off to learn</a:t>
            </a:r>
          </a:p>
          <a:p>
            <a:pPr>
              <a:buNone/>
            </a:pPr>
            <a:r>
              <a:rPr lang="en-GB" sz="2800" b="1" dirty="0" smtClean="0"/>
              <a:t>78% </a:t>
            </a:r>
            <a:r>
              <a:rPr lang="en-GB" sz="2800" dirty="0" smtClean="0"/>
              <a:t>invested more money in learning</a:t>
            </a:r>
          </a:p>
          <a:p>
            <a:pPr>
              <a:buNone/>
            </a:pPr>
            <a:r>
              <a:rPr lang="en-GB" sz="2800" b="1" dirty="0" smtClean="0"/>
              <a:t>55% </a:t>
            </a:r>
            <a:r>
              <a:rPr lang="en-GB" sz="2800" dirty="0" smtClean="0"/>
              <a:t>of staff gained qualifications</a:t>
            </a:r>
            <a:r>
              <a:rPr lang="en-GB" sz="2200" dirty="0" smtClean="0"/>
              <a:t>	</a:t>
            </a:r>
            <a:endParaRPr lang="en-GB" sz="2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5" name="Group 5003"/>
          <p:cNvGrpSpPr/>
          <p:nvPr/>
        </p:nvGrpSpPr>
        <p:grpSpPr>
          <a:xfrm>
            <a:off x="8100392" y="6165303"/>
            <a:ext cx="915972" cy="616896"/>
            <a:chOff x="9904094" y="5883277"/>
            <a:chExt cx="2117723" cy="940432"/>
          </a:xfrm>
        </p:grpSpPr>
        <p:pic>
          <p:nvPicPr>
            <p:cNvPr id="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4955"/>
          <p:cNvGrpSpPr/>
          <p:nvPr/>
        </p:nvGrpSpPr>
        <p:grpSpPr>
          <a:xfrm>
            <a:off x="7308883" y="6165303"/>
            <a:ext cx="791509" cy="616896"/>
            <a:chOff x="7848615" y="5883277"/>
            <a:chExt cx="1895459" cy="898919"/>
          </a:xfrm>
        </p:grpSpPr>
        <p:pic>
          <p:nvPicPr>
            <p:cNvPr id="13" name="Picture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7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4953"/>
          <p:cNvGrpSpPr/>
          <p:nvPr/>
        </p:nvGrpSpPr>
        <p:grpSpPr>
          <a:xfrm>
            <a:off x="7282823" y="-14660"/>
            <a:ext cx="1878060" cy="1818293"/>
            <a:chOff x="8753249" y="409001"/>
            <a:chExt cx="2844560" cy="2364300"/>
          </a:xfrm>
        </p:grpSpPr>
        <p:pic>
          <p:nvPicPr>
            <p:cNvPr id="16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Unite team with Ros Etheridge.JPG"/>
          <p:cNvPicPr>
            <a:picLocks noChangeAspect="1"/>
          </p:cNvPicPr>
          <p:nvPr/>
        </p:nvPicPr>
        <p:blipFill>
          <a:blip r:embed="rId2" cstate="print"/>
          <a:srcRect t="5901" b="4851"/>
          <a:stretch>
            <a:fillRect/>
          </a:stretch>
        </p:blipFill>
        <p:spPr>
          <a:xfrm>
            <a:off x="0" y="260648"/>
            <a:ext cx="9144000" cy="6120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093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Unite – Trade Union workers organised a mobile library visit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7632584" cy="1143000"/>
          </a:xfrm>
        </p:spPr>
        <p:txBody>
          <a:bodyPr/>
          <a:lstStyle/>
          <a:p>
            <a:r>
              <a:rPr lang="en-GB" b="1" dirty="0"/>
              <a:t>W</a:t>
            </a:r>
            <a:r>
              <a:rPr lang="en-GB" b="1" dirty="0" smtClean="0"/>
              <a:t>hy union learning work:1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355" y="1597271"/>
            <a:ext cx="8291264" cy="5184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en-GB" dirty="0" smtClean="0"/>
              <a:t>Would you admit problems to your manager?</a:t>
            </a:r>
          </a:p>
          <a:p>
            <a:pPr>
              <a:lnSpc>
                <a:spcPct val="110000"/>
              </a:lnSpc>
              <a:buNone/>
            </a:pPr>
            <a:endParaRPr lang="en-GB" dirty="0"/>
          </a:p>
          <a:p>
            <a:pPr>
              <a:lnSpc>
                <a:spcPct val="110000"/>
              </a:lnSpc>
              <a:buNone/>
            </a:pPr>
            <a:r>
              <a:rPr lang="en-GB" dirty="0" smtClean="0"/>
              <a:t>But you would to a fellow employee</a:t>
            </a:r>
          </a:p>
          <a:p>
            <a:pPr>
              <a:lnSpc>
                <a:spcPct val="110000"/>
              </a:lnSpc>
              <a:buNone/>
            </a:pPr>
            <a:endParaRPr lang="en-GB" dirty="0"/>
          </a:p>
          <a:p>
            <a:pPr>
              <a:lnSpc>
                <a:spcPct val="110000"/>
              </a:lnSpc>
              <a:buNone/>
            </a:pPr>
            <a:r>
              <a:rPr lang="en-GB" dirty="0" smtClean="0"/>
              <a:t>Or to your “Union Learning Representative”</a:t>
            </a:r>
          </a:p>
          <a:p>
            <a:pPr>
              <a:lnSpc>
                <a:spcPct val="110000"/>
              </a:lnSpc>
              <a:buNone/>
            </a:pPr>
            <a:endParaRPr lang="en-GB" dirty="0"/>
          </a:p>
          <a:p>
            <a:pPr>
              <a:lnSpc>
                <a:spcPct val="110000"/>
              </a:lnSpc>
              <a:buNone/>
            </a:pPr>
            <a:r>
              <a:rPr lang="en-GB" dirty="0" smtClean="0"/>
              <a:t>And </a:t>
            </a:r>
            <a:r>
              <a:rPr lang="en-GB" dirty="0"/>
              <a:t>m</a:t>
            </a:r>
            <a:r>
              <a:rPr lang="en-GB" dirty="0" smtClean="0"/>
              <a:t>anagers need to know, want to talk to ULR</a:t>
            </a:r>
            <a:endParaRPr lang="en-GB" dirty="0"/>
          </a:p>
          <a:p>
            <a:pPr>
              <a:lnSpc>
                <a:spcPct val="110000"/>
              </a:lnSpc>
              <a:buNone/>
            </a:pPr>
            <a:endParaRPr lang="en-GB" dirty="0" smtClean="0"/>
          </a:p>
          <a:p>
            <a:pPr>
              <a:lnSpc>
                <a:spcPct val="110000"/>
              </a:lnSpc>
              <a:buNone/>
            </a:pPr>
            <a:r>
              <a:rPr lang="en-GB" dirty="0" smtClean="0"/>
              <a:t>So its “win – win”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F811-2F5F-4316-B93D-C3FA0C4B000E}" type="slidenum">
              <a:rPr lang="en-GB" smtClean="0"/>
              <a:pPr/>
              <a:t>9</a:t>
            </a:fld>
            <a:endParaRPr lang="en-GB"/>
          </a:p>
        </p:txBody>
      </p:sp>
      <p:grpSp>
        <p:nvGrpSpPr>
          <p:cNvPr id="5" name="Group 5003"/>
          <p:cNvGrpSpPr/>
          <p:nvPr/>
        </p:nvGrpSpPr>
        <p:grpSpPr>
          <a:xfrm>
            <a:off x="8100392" y="6165303"/>
            <a:ext cx="915972" cy="616896"/>
            <a:chOff x="9904094" y="5883277"/>
            <a:chExt cx="2117723" cy="940432"/>
          </a:xfrm>
        </p:grpSpPr>
        <p:pic>
          <p:nvPicPr>
            <p:cNvPr id="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4955"/>
          <p:cNvGrpSpPr/>
          <p:nvPr/>
        </p:nvGrpSpPr>
        <p:grpSpPr>
          <a:xfrm>
            <a:off x="7308883" y="6165303"/>
            <a:ext cx="791509" cy="616896"/>
            <a:chOff x="7848615" y="5883277"/>
            <a:chExt cx="1895459" cy="898919"/>
          </a:xfrm>
        </p:grpSpPr>
        <p:pic>
          <p:nvPicPr>
            <p:cNvPr id="13" name="Picture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7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4953"/>
          <p:cNvGrpSpPr/>
          <p:nvPr/>
        </p:nvGrpSpPr>
        <p:grpSpPr>
          <a:xfrm>
            <a:off x="7171664" y="24700"/>
            <a:ext cx="1798675" cy="1778933"/>
            <a:chOff x="8753249" y="409001"/>
            <a:chExt cx="2844560" cy="2364300"/>
          </a:xfrm>
        </p:grpSpPr>
        <p:pic>
          <p:nvPicPr>
            <p:cNvPr id="16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590</Words>
  <Application>Microsoft Office PowerPoint</Application>
  <PresentationFormat>Affichage à l'écran (4:3)</PresentationFormat>
  <Paragraphs>138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Office Theme</vt:lpstr>
      <vt:lpstr>How Trade Unions help  learning at work</vt:lpstr>
      <vt:lpstr>Présentation PowerPoint</vt:lpstr>
      <vt:lpstr>What is Unionlearn?</vt:lpstr>
      <vt:lpstr>What is union Learning?</vt:lpstr>
      <vt:lpstr>Présentation PowerPoint</vt:lpstr>
      <vt:lpstr>What sort of learning?</vt:lpstr>
      <vt:lpstr>Employers like union learning</vt:lpstr>
      <vt:lpstr>Présentation PowerPoint</vt:lpstr>
      <vt:lpstr>Why union learning work:1</vt:lpstr>
      <vt:lpstr>Why union learning works: 2</vt:lpstr>
      <vt:lpstr>Why union learning works: 3</vt:lpstr>
      <vt:lpstr>Présentation PowerPoint</vt:lpstr>
      <vt:lpstr>The evidence that union learning works</vt:lpstr>
      <vt:lpstr>Who pays for it?</vt:lpstr>
      <vt:lpstr>Présentation PowerPoint</vt:lpstr>
      <vt:lpstr>The future? </vt:lpstr>
      <vt:lpstr>To Learn More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Trade Unions help learning at work</dc:title>
  <dc:creator>wilsont</dc:creator>
  <cp:lastModifiedBy>Yann</cp:lastModifiedBy>
  <cp:revision>39</cp:revision>
  <dcterms:created xsi:type="dcterms:W3CDTF">2015-01-05T15:47:18Z</dcterms:created>
  <dcterms:modified xsi:type="dcterms:W3CDTF">2015-02-05T08:59:30Z</dcterms:modified>
</cp:coreProperties>
</file>