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1" r:id="rId7"/>
    <p:sldId id="262" r:id="rId8"/>
    <p:sldId id="263" r:id="rId9"/>
    <p:sldId id="264" r:id="rId10"/>
    <p:sldId id="265" r:id="rId11"/>
    <p:sldId id="266" r:id="rId12"/>
    <p:sldId id="269" r:id="rId13"/>
    <p:sldId id="270" r:id="rId14"/>
    <p:sldId id="271" r:id="rId15"/>
    <p:sldId id="272"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CF4AD-3CDF-4BCA-AACE-F3440192E1EF}" type="datetimeFigureOut">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11B9D-8379-49CF-BD7A-C1E89DFB3411}"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CF4AD-3CDF-4BCA-AACE-F3440192E1EF}" type="datetimeFigureOut">
              <a:rPr lang="en-US" smtClean="0"/>
              <a:pPr/>
              <a:t>11/11/2019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11B9D-8379-49CF-BD7A-C1E89DFB3411}"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610600" cy="2133600"/>
          </a:xfrm>
        </p:spPr>
        <p:txBody>
          <a:bodyPr>
            <a:normAutofit/>
          </a:bodyPr>
          <a:lstStyle/>
          <a:p>
            <a:r>
              <a:rPr lang="en-US" dirty="0">
                <a:solidFill>
                  <a:schemeClr val="bg1"/>
                </a:solidFill>
              </a:rPr>
              <a:t> A Structural Intervention towards Better Health &amp; Education Outcomes for Girls</a:t>
            </a:r>
          </a:p>
        </p:txBody>
      </p:sp>
      <p:sp>
        <p:nvSpPr>
          <p:cNvPr id="3" name="Subtitle 2"/>
          <p:cNvSpPr>
            <a:spLocks noGrp="1"/>
          </p:cNvSpPr>
          <p:nvPr>
            <p:ph type="subTitle" idx="1"/>
          </p:nvPr>
        </p:nvSpPr>
        <p:spPr>
          <a:xfrm>
            <a:off x="609600" y="4038600"/>
            <a:ext cx="8305800" cy="1752600"/>
          </a:xfrm>
        </p:spPr>
        <p:txBody>
          <a:bodyPr>
            <a:normAutofit fontScale="77500" lnSpcReduction="20000"/>
          </a:bodyPr>
          <a:lstStyle/>
          <a:p>
            <a:r>
              <a:rPr lang="en-US" sz="5200" dirty="0">
                <a:solidFill>
                  <a:schemeClr val="bg1"/>
                </a:solidFill>
              </a:rPr>
              <a:t>Experiences from </a:t>
            </a:r>
            <a:r>
              <a:rPr lang="en-US" sz="5200" b="1" dirty="0">
                <a:solidFill>
                  <a:schemeClr val="bg1"/>
                </a:solidFill>
              </a:rPr>
              <a:t>SAMATA</a:t>
            </a:r>
            <a:r>
              <a:rPr lang="en-US" sz="5200" dirty="0">
                <a:solidFill>
                  <a:schemeClr val="bg1"/>
                </a:solidFill>
              </a:rPr>
              <a:t> </a:t>
            </a:r>
          </a:p>
          <a:p>
            <a:endParaRPr lang="en-US" sz="3600" dirty="0">
              <a:solidFill>
                <a:schemeClr val="bg1"/>
              </a:solidFill>
            </a:endParaRPr>
          </a:p>
          <a:p>
            <a:r>
              <a:rPr lang="en-US" sz="3000" dirty="0" err="1">
                <a:solidFill>
                  <a:schemeClr val="bg1"/>
                </a:solidFill>
              </a:rPr>
              <a:t>Tejaswini</a:t>
            </a:r>
            <a:r>
              <a:rPr lang="en-US" sz="3000" dirty="0">
                <a:solidFill>
                  <a:schemeClr val="bg1"/>
                </a:solidFill>
              </a:rPr>
              <a:t> </a:t>
            </a:r>
            <a:r>
              <a:rPr lang="en-US" sz="3000" dirty="0" err="1">
                <a:solidFill>
                  <a:schemeClr val="bg1"/>
                </a:solidFill>
              </a:rPr>
              <a:t>Hiremath</a:t>
            </a:r>
            <a:endParaRPr lang="en-US" sz="3000" dirty="0">
              <a:solidFill>
                <a:schemeClr val="bg1"/>
              </a:solidFill>
            </a:endParaRPr>
          </a:p>
          <a:p>
            <a:r>
              <a:rPr lang="en-US" sz="3000" dirty="0">
                <a:solidFill>
                  <a:schemeClr val="bg1"/>
                </a:solidFill>
              </a:rPr>
              <a:t>Karnataka Health Promotion Trust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a:bodyPr>
          <a:lstStyle/>
          <a:p>
            <a:pPr marL="82296" indent="0" algn="just">
              <a:buNone/>
              <a:defRPr/>
            </a:pPr>
            <a:r>
              <a:rPr lang="en-CA" sz="2900" b="1" dirty="0">
                <a:solidFill>
                  <a:srgbClr val="FFFFFF"/>
                </a:solidFill>
              </a:rPr>
              <a:t>RESEARCH aims to:</a:t>
            </a:r>
          </a:p>
          <a:p>
            <a:pPr marL="82296" indent="0" algn="just">
              <a:buNone/>
              <a:defRPr/>
            </a:pPr>
            <a:endParaRPr lang="en-US" sz="2800" b="1" dirty="0">
              <a:solidFill>
                <a:srgbClr val="FFFFFF"/>
              </a:solidFill>
            </a:endParaRPr>
          </a:p>
          <a:p>
            <a:r>
              <a:rPr lang="en-US" sz="2800" dirty="0">
                <a:solidFill>
                  <a:srgbClr val="FFFFFF"/>
                </a:solidFill>
              </a:rPr>
              <a:t>Assess the impact of the intervention on transition to and retention of SC/ST girls in schools and communities who have access to the intervention</a:t>
            </a:r>
          </a:p>
          <a:p>
            <a:pPr marL="0" indent="0">
              <a:buNone/>
            </a:pPr>
            <a:endParaRPr lang="en-US" sz="2800" dirty="0">
              <a:solidFill>
                <a:srgbClr val="FFFFFF"/>
              </a:solidFill>
            </a:endParaRPr>
          </a:p>
          <a:p>
            <a:r>
              <a:rPr lang="en-US" sz="2800" dirty="0">
                <a:solidFill>
                  <a:srgbClr val="FFFFFF"/>
                </a:solidFill>
              </a:rPr>
              <a:t>Assess the impact of the intervention on age at marriage, age at sexual debut and age of entry into sex work among adolescent SC/ST girls in schools and communities that have access to the intervention</a:t>
            </a:r>
          </a:p>
          <a:p>
            <a:pPr marL="365760" indent="-283464" algn="just">
              <a:buFont typeface="Wingdings 2"/>
              <a:buChar char=""/>
              <a:defRPr/>
            </a:pPr>
            <a:endParaRPr lang="en-CA" sz="2900" dirty="0">
              <a:solidFill>
                <a:srgbClr val="FFFFFF"/>
              </a:solidFill>
              <a:latin typeface="Gill Sans MT" charset="0"/>
            </a:endParaRPr>
          </a:p>
          <a:p>
            <a:pPr marL="82296" indent="0" algn="just">
              <a:buNone/>
              <a:defRPr/>
            </a:pPr>
            <a:endParaRPr lang="en-CA" sz="2900" dirty="0">
              <a:solidFill>
                <a:srgbClr val="FFFFFF"/>
              </a:solidFill>
            </a:endParaRPr>
          </a:p>
          <a:p>
            <a:pPr marL="82296" indent="0" algn="just">
              <a:buNone/>
              <a:defRPr/>
            </a:pPr>
            <a:endParaRPr lang="en-CA" dirty="0">
              <a:solidFill>
                <a:srgbClr val="FFFFFF"/>
              </a:solidFill>
            </a:endParaRPr>
          </a:p>
          <a:p>
            <a:pPr marL="82296" indent="0" algn="just">
              <a:buNone/>
              <a:defRPr/>
            </a:pPr>
            <a:endParaRPr lang="en-CA"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lnSpcReduction="10000"/>
          </a:bodyPr>
          <a:lstStyle/>
          <a:p>
            <a:pPr marL="82296" indent="0" algn="just">
              <a:buNone/>
              <a:defRPr/>
            </a:pPr>
            <a:r>
              <a:rPr lang="en-CA" sz="2900" b="1" dirty="0">
                <a:solidFill>
                  <a:srgbClr val="FFFFFF"/>
                </a:solidFill>
              </a:rPr>
              <a:t>RESEARCH aims to:</a:t>
            </a:r>
          </a:p>
          <a:p>
            <a:pPr marL="82296" indent="0" algn="just">
              <a:buNone/>
              <a:defRPr/>
            </a:pPr>
            <a:endParaRPr lang="en-US" sz="2800" b="1" dirty="0">
              <a:solidFill>
                <a:srgbClr val="FFFFFF"/>
              </a:solidFill>
            </a:endParaRPr>
          </a:p>
          <a:p>
            <a:pPr marL="365760" indent="-283464" algn="just">
              <a:buFont typeface="Wingdings 2"/>
              <a:buChar char=""/>
              <a:defRPr/>
            </a:pPr>
            <a:r>
              <a:rPr lang="en-US" sz="2800" dirty="0">
                <a:solidFill>
                  <a:srgbClr val="FFFFFF"/>
                </a:solidFill>
              </a:rPr>
              <a:t>Explore how the intervention has affected the response of schools and the communities to high school discontinuation by SC/ST girls</a:t>
            </a:r>
          </a:p>
          <a:p>
            <a:pPr marL="82296" indent="0" algn="just">
              <a:buNone/>
              <a:defRPr/>
            </a:pPr>
            <a:endParaRPr lang="en-US" sz="2800" dirty="0">
              <a:solidFill>
                <a:srgbClr val="FFFFFF"/>
              </a:solidFill>
            </a:endParaRPr>
          </a:p>
          <a:p>
            <a:r>
              <a:rPr lang="en-US" sz="2800" dirty="0">
                <a:solidFill>
                  <a:srgbClr val="FFFFFF"/>
                </a:solidFill>
              </a:rPr>
              <a:t>Investigate the processes and causal pathways through which positive changes occur in the following areas:</a:t>
            </a:r>
          </a:p>
          <a:p>
            <a:pPr lvl="1"/>
            <a:r>
              <a:rPr lang="en-US" sz="2400" dirty="0">
                <a:solidFill>
                  <a:srgbClr val="FFFFFF"/>
                </a:solidFill>
              </a:rPr>
              <a:t>support and value for education; </a:t>
            </a:r>
          </a:p>
          <a:p>
            <a:pPr lvl="1"/>
            <a:r>
              <a:rPr lang="en-US" sz="2400" dirty="0">
                <a:solidFill>
                  <a:srgbClr val="FFFFFF"/>
                </a:solidFill>
              </a:rPr>
              <a:t>self-esteem and confidence among adolescent girls;</a:t>
            </a:r>
          </a:p>
          <a:p>
            <a:pPr lvl="1"/>
            <a:r>
              <a:rPr lang="en-US" sz="2400" dirty="0">
                <a:solidFill>
                  <a:srgbClr val="FFFFFF"/>
                </a:solidFill>
              </a:rPr>
              <a:t> self-perceived safety and social status among adolescent girls and in their social networks; and </a:t>
            </a:r>
          </a:p>
          <a:p>
            <a:pPr lvl="1"/>
            <a:r>
              <a:rPr lang="en-US" sz="2400" dirty="0">
                <a:solidFill>
                  <a:srgbClr val="FFFFFF"/>
                </a:solidFill>
              </a:rPr>
              <a:t>culturally prescribed social expectations and gender norms </a:t>
            </a:r>
          </a:p>
          <a:p>
            <a:pPr marL="365760" indent="-283464" algn="just">
              <a:buFont typeface="Wingdings 2"/>
              <a:buChar char=""/>
              <a:defRPr/>
            </a:pPr>
            <a:endParaRPr lang="en-CA" sz="2900" dirty="0">
              <a:solidFill>
                <a:srgbClr val="FFFFFF"/>
              </a:solidFill>
              <a:latin typeface="Gill Sans MT" charset="0"/>
            </a:endParaRPr>
          </a:p>
          <a:p>
            <a:pPr marL="82296" indent="0" algn="just">
              <a:buNone/>
              <a:defRPr/>
            </a:pPr>
            <a:endParaRPr lang="en-CA" sz="2900" dirty="0">
              <a:solidFill>
                <a:srgbClr val="FFFFFF"/>
              </a:solidFill>
            </a:endParaRPr>
          </a:p>
          <a:p>
            <a:pPr marL="82296" indent="0" algn="just">
              <a:buNone/>
              <a:defRPr/>
            </a:pPr>
            <a:endParaRPr lang="en-CA" dirty="0">
              <a:solidFill>
                <a:srgbClr val="FFFFFF"/>
              </a:solidFill>
            </a:endParaRPr>
          </a:p>
          <a:p>
            <a:pPr marL="82296" indent="0" algn="just">
              <a:buNone/>
              <a:defRPr/>
            </a:pPr>
            <a:endParaRPr lang="en-CA"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371600"/>
            <a:ext cx="5334000" cy="5334000"/>
          </a:xfrm>
        </p:spPr>
        <p:txBody>
          <a:bodyPr>
            <a:normAutofit/>
          </a:bodyPr>
          <a:lstStyle/>
          <a:p>
            <a:pPr marL="82296" indent="0" algn="just">
              <a:buNone/>
              <a:defRPr/>
            </a:pPr>
            <a:r>
              <a:rPr lang="en-CA" sz="2900" b="1" dirty="0">
                <a:solidFill>
                  <a:srgbClr val="FFFFFF"/>
                </a:solidFill>
              </a:rPr>
              <a:t>WHAT WILL SUCCESS LOOK LIKE? </a:t>
            </a:r>
          </a:p>
          <a:p>
            <a:pPr marL="82296" indent="0" algn="just">
              <a:buNone/>
              <a:defRPr/>
            </a:pPr>
            <a:endParaRPr lang="en-CA" sz="2900" dirty="0">
              <a:solidFill>
                <a:srgbClr val="FFFFFF"/>
              </a:solidFill>
            </a:endParaRPr>
          </a:p>
          <a:p>
            <a:pPr marL="539496" indent="-457200" algn="just">
              <a:defRPr/>
            </a:pPr>
            <a:r>
              <a:rPr lang="en-CA" dirty="0">
                <a:solidFill>
                  <a:srgbClr val="FFFFFF"/>
                </a:solidFill>
              </a:rPr>
              <a:t>Girls gain confidence and leadership</a:t>
            </a:r>
          </a:p>
          <a:p>
            <a:pPr marL="82296" indent="0" algn="just">
              <a:buNone/>
              <a:defRPr/>
            </a:pPr>
            <a:endParaRPr lang="en-CA" dirty="0">
              <a:solidFill>
                <a:srgbClr val="FFFFFF"/>
              </a:solidFill>
            </a:endParaRPr>
          </a:p>
          <a:p>
            <a:pPr marL="539496" indent="-457200" algn="just">
              <a:defRPr/>
            </a:pPr>
            <a:r>
              <a:rPr lang="en-CA" dirty="0">
                <a:solidFill>
                  <a:srgbClr val="FFFFFF"/>
                </a:solidFill>
              </a:rPr>
              <a:t>Parents are involved in girls’ education  </a:t>
            </a:r>
          </a:p>
          <a:p>
            <a:pPr marL="82296" indent="0" algn="just">
              <a:buNone/>
              <a:defRPr/>
            </a:pPr>
            <a:endParaRPr lang="en-CA" dirty="0">
              <a:solidFill>
                <a:srgbClr val="FFFFFF"/>
              </a:solidFill>
            </a:endParaRPr>
          </a:p>
        </p:txBody>
      </p:sp>
      <p:pic>
        <p:nvPicPr>
          <p:cNvPr id="3" name="Picture 2"/>
          <p:cNvPicPr>
            <a:picLocks noChangeAspect="1"/>
          </p:cNvPicPr>
          <p:nvPr/>
        </p:nvPicPr>
        <p:blipFill>
          <a:blip r:embed="rId3"/>
          <a:stretch>
            <a:fillRect/>
          </a:stretch>
        </p:blipFill>
        <p:spPr>
          <a:xfrm>
            <a:off x="5410200" y="977729"/>
            <a:ext cx="3714263" cy="5651671"/>
          </a:xfrm>
          <a:prstGeom prst="rect">
            <a:avLst/>
          </a:prstGeom>
        </p:spPr>
      </p:pic>
    </p:spTree>
    <p:extLst>
      <p:ext uri="{BB962C8B-B14F-4D97-AF65-F5344CB8AC3E}">
        <p14:creationId xmlns:p14="http://schemas.microsoft.com/office/powerpoint/2010/main" val="348434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5169" y="2057400"/>
            <a:ext cx="4876800" cy="2971800"/>
          </a:xfrm>
        </p:spPr>
        <p:txBody>
          <a:bodyPr>
            <a:normAutofit/>
          </a:bodyPr>
          <a:lstStyle/>
          <a:p>
            <a:pPr marL="82296" indent="0" algn="just">
              <a:buNone/>
              <a:defRPr/>
            </a:pPr>
            <a:endParaRPr lang="en-CA" sz="2900" dirty="0">
              <a:solidFill>
                <a:srgbClr val="FFFFFF"/>
              </a:solidFill>
            </a:endParaRPr>
          </a:p>
          <a:p>
            <a:pPr marL="82296" indent="0" algn="just">
              <a:buNone/>
              <a:defRPr/>
            </a:pPr>
            <a:r>
              <a:rPr lang="en-CA" dirty="0">
                <a:solidFill>
                  <a:srgbClr val="FFFFFF"/>
                </a:solidFill>
              </a:rPr>
              <a:t>Boys accept girls as equal classmates </a:t>
            </a:r>
          </a:p>
        </p:txBody>
      </p:sp>
      <p:pic>
        <p:nvPicPr>
          <p:cNvPr id="5" name="Picture 4"/>
          <p:cNvPicPr>
            <a:picLocks noChangeAspect="1"/>
          </p:cNvPicPr>
          <p:nvPr/>
        </p:nvPicPr>
        <p:blipFill>
          <a:blip r:embed="rId3"/>
          <a:stretch>
            <a:fillRect/>
          </a:stretch>
        </p:blipFill>
        <p:spPr>
          <a:xfrm>
            <a:off x="5105400" y="1238496"/>
            <a:ext cx="4038600" cy="5314704"/>
          </a:xfrm>
          <a:prstGeom prst="rect">
            <a:avLst/>
          </a:prstGeom>
        </p:spPr>
      </p:pic>
    </p:spTree>
    <p:extLst>
      <p:ext uri="{BB962C8B-B14F-4D97-AF65-F5344CB8AC3E}">
        <p14:creationId xmlns:p14="http://schemas.microsoft.com/office/powerpoint/2010/main" val="233700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991600" cy="838200"/>
          </a:xfrm>
        </p:spPr>
        <p:txBody>
          <a:bodyPr>
            <a:normAutofit/>
          </a:bodyPr>
          <a:lstStyle/>
          <a:p>
            <a:pPr marL="82296" indent="0" algn="just">
              <a:buNone/>
              <a:defRPr/>
            </a:pPr>
            <a:r>
              <a:rPr lang="en-CA" b="1" dirty="0">
                <a:solidFill>
                  <a:srgbClr val="FFFFFF"/>
                </a:solidFill>
              </a:rPr>
              <a:t>Schools cater to girls’ needs </a:t>
            </a:r>
          </a:p>
        </p:txBody>
      </p:sp>
      <p:pic>
        <p:nvPicPr>
          <p:cNvPr id="6" name="Picture 5"/>
          <p:cNvPicPr>
            <a:picLocks noChangeAspect="1"/>
          </p:cNvPicPr>
          <p:nvPr/>
        </p:nvPicPr>
        <p:blipFill>
          <a:blip r:embed="rId3"/>
          <a:stretch>
            <a:fillRect/>
          </a:stretch>
        </p:blipFill>
        <p:spPr>
          <a:xfrm>
            <a:off x="1600200" y="2315597"/>
            <a:ext cx="6400800" cy="4542404"/>
          </a:xfrm>
          <a:prstGeom prst="rect">
            <a:avLst/>
          </a:prstGeom>
        </p:spPr>
      </p:pic>
    </p:spTree>
    <p:extLst>
      <p:ext uri="{BB962C8B-B14F-4D97-AF65-F5344CB8AC3E}">
        <p14:creationId xmlns:p14="http://schemas.microsoft.com/office/powerpoint/2010/main" val="417760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991600" cy="838200"/>
          </a:xfrm>
        </p:spPr>
        <p:txBody>
          <a:bodyPr>
            <a:normAutofit/>
          </a:bodyPr>
          <a:lstStyle/>
          <a:p>
            <a:pPr marL="82296" indent="0" algn="just">
              <a:buNone/>
              <a:defRPr/>
            </a:pPr>
            <a:r>
              <a:rPr lang="en-CA" b="1" dirty="0">
                <a:solidFill>
                  <a:srgbClr val="FFFFFF"/>
                </a:solidFill>
              </a:rPr>
              <a:t>The community values girls’ education </a:t>
            </a:r>
          </a:p>
        </p:txBody>
      </p:sp>
      <p:pic>
        <p:nvPicPr>
          <p:cNvPr id="5" name="Picture 4"/>
          <p:cNvPicPr>
            <a:picLocks noChangeAspect="1"/>
          </p:cNvPicPr>
          <p:nvPr/>
        </p:nvPicPr>
        <p:blipFill>
          <a:blip r:embed="rId3"/>
          <a:stretch>
            <a:fillRect/>
          </a:stretch>
        </p:blipFill>
        <p:spPr>
          <a:xfrm>
            <a:off x="1600200" y="2438400"/>
            <a:ext cx="6311258" cy="4419600"/>
          </a:xfrm>
          <a:prstGeom prst="rect">
            <a:avLst/>
          </a:prstGeom>
        </p:spPr>
      </p:pic>
    </p:spTree>
    <p:extLst>
      <p:ext uri="{BB962C8B-B14F-4D97-AF65-F5344CB8AC3E}">
        <p14:creationId xmlns:p14="http://schemas.microsoft.com/office/powerpoint/2010/main" val="359098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0562"/>
            <a:ext cx="4038600" cy="2685239"/>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20562"/>
            <a:ext cx="4038600" cy="2685239"/>
          </a:xfrm>
        </p:spPr>
      </p:pic>
    </p:spTree>
    <p:extLst>
      <p:ext uri="{BB962C8B-B14F-4D97-AF65-F5344CB8AC3E}">
        <p14:creationId xmlns:p14="http://schemas.microsoft.com/office/powerpoint/2010/main" val="196006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0562"/>
            <a:ext cx="4038600" cy="268523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20562"/>
            <a:ext cx="4038600" cy="2685239"/>
          </a:xfrm>
        </p:spPr>
      </p:pic>
    </p:spTree>
    <p:extLst>
      <p:ext uri="{BB962C8B-B14F-4D97-AF65-F5344CB8AC3E}">
        <p14:creationId xmlns:p14="http://schemas.microsoft.com/office/powerpoint/2010/main" val="2274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0562"/>
            <a:ext cx="4038600" cy="268523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24375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686800" cy="5334000"/>
          </a:xfrm>
        </p:spPr>
        <p:txBody>
          <a:bodyPr>
            <a:normAutofit fontScale="77500" lnSpcReduction="20000"/>
          </a:bodyPr>
          <a:lstStyle/>
          <a:p>
            <a:pPr marL="82296" indent="0" algn="just">
              <a:buNone/>
              <a:defRPr/>
            </a:pPr>
            <a:r>
              <a:rPr lang="en-CA" sz="4600" b="1" dirty="0">
                <a:solidFill>
                  <a:srgbClr val="FFFFFF"/>
                </a:solidFill>
              </a:rPr>
              <a:t>BACKGROUND</a:t>
            </a:r>
            <a:r>
              <a:rPr lang="en-CA" dirty="0">
                <a:solidFill>
                  <a:srgbClr val="FFFFFF"/>
                </a:solidFill>
              </a:rPr>
              <a:t> </a:t>
            </a:r>
          </a:p>
          <a:p>
            <a:pPr marL="365760" indent="-283464" algn="just">
              <a:buFont typeface="Wingdings 2"/>
              <a:buChar char=""/>
              <a:defRPr/>
            </a:pPr>
            <a:endParaRPr lang="en-CA" dirty="0">
              <a:solidFill>
                <a:srgbClr val="FFFFFF"/>
              </a:solidFill>
            </a:endParaRPr>
          </a:p>
          <a:p>
            <a:pPr marL="365760" indent="-283464" algn="just">
              <a:buFont typeface="Wingdings 2"/>
              <a:buChar char=""/>
              <a:defRPr/>
            </a:pPr>
            <a:r>
              <a:rPr lang="en-CA" dirty="0">
                <a:solidFill>
                  <a:srgbClr val="FFFFFF"/>
                </a:solidFill>
              </a:rPr>
              <a:t>South Asia has the highest gender gap in education in the world, with two third of out-of-school children being girls</a:t>
            </a:r>
          </a:p>
          <a:p>
            <a:pPr marL="365760" indent="-283464" algn="just">
              <a:buNone/>
              <a:defRPr/>
            </a:pPr>
            <a:endParaRPr lang="en-CA" dirty="0">
              <a:solidFill>
                <a:srgbClr val="FFFFFF"/>
              </a:solidFill>
            </a:endParaRPr>
          </a:p>
          <a:p>
            <a:pPr marL="365760" indent="-283464" algn="just">
              <a:buFont typeface="Wingdings 2"/>
              <a:buChar char=""/>
              <a:defRPr/>
            </a:pPr>
            <a:r>
              <a:rPr lang="en-CA" dirty="0">
                <a:solidFill>
                  <a:srgbClr val="FFFFFF"/>
                </a:solidFill>
              </a:rPr>
              <a:t>School enrolment rates have increased in India but retention is low and gender gaps persists. Drop out rates are high for girls. </a:t>
            </a:r>
          </a:p>
          <a:p>
            <a:pPr marL="365760" indent="-283464" algn="just">
              <a:buNone/>
              <a:defRPr/>
            </a:pPr>
            <a:endParaRPr lang="en-CA" dirty="0">
              <a:solidFill>
                <a:srgbClr val="FFFFFF"/>
              </a:solidFill>
            </a:endParaRPr>
          </a:p>
          <a:p>
            <a:pPr marL="365760" indent="-283464" algn="just">
              <a:buFont typeface="Wingdings 2"/>
              <a:buChar char=""/>
              <a:defRPr/>
            </a:pPr>
            <a:r>
              <a:rPr lang="en-CA" dirty="0">
                <a:solidFill>
                  <a:srgbClr val="FFFFFF"/>
                </a:solidFill>
              </a:rPr>
              <a:t>Traditional customs and rituals discriminate girls for continuing education. Patriarchal norms, poverty and caste status, structural obstacles to education disadvantage girls.</a:t>
            </a:r>
          </a:p>
          <a:p>
            <a:pPr marL="365760" indent="-283464" algn="just">
              <a:buFont typeface="Wingdings 2"/>
              <a:buChar char=""/>
              <a:defRPr/>
            </a:pPr>
            <a:endParaRPr lang="en-CA" dirty="0">
              <a:solidFill>
                <a:srgbClr val="FFFFFF"/>
              </a:solidFill>
            </a:endParaRPr>
          </a:p>
          <a:p>
            <a:pPr marL="365760" indent="-283464" algn="just">
              <a:buFont typeface="Wingdings 2"/>
              <a:buChar char=""/>
              <a:defRPr/>
            </a:pPr>
            <a:r>
              <a:rPr lang="en-US" dirty="0">
                <a:solidFill>
                  <a:srgbClr val="FFFFFF"/>
                </a:solidFill>
              </a:rPr>
              <a:t>Gender roles and gender socialization processes gets firmed up at family and schools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a:bodyPr>
          <a:lstStyle/>
          <a:p>
            <a:pPr marL="82296" indent="0" algn="just">
              <a:buNone/>
              <a:defRPr/>
            </a:pPr>
            <a:r>
              <a:rPr lang="en-CA" sz="2700" b="1" dirty="0">
                <a:latin typeface="Gill Sans MT" charset="0"/>
              </a:rPr>
              <a:t> </a:t>
            </a:r>
            <a:endParaRPr lang="en-US" sz="2700" dirty="0">
              <a:latin typeface="Gill Sans MT" charset="0"/>
            </a:endParaRPr>
          </a:p>
          <a:p>
            <a:pPr marL="82296" indent="0" algn="just">
              <a:buNone/>
              <a:defRPr/>
            </a:pPr>
            <a:endParaRPr lang="en-CA" dirty="0">
              <a:solidFill>
                <a:srgbClr val="FFFFFF"/>
              </a:solidFill>
            </a:endParaRPr>
          </a:p>
        </p:txBody>
      </p:sp>
      <p:sp>
        <p:nvSpPr>
          <p:cNvPr id="5" name="Content Placeholder 2"/>
          <p:cNvSpPr txBox="1">
            <a:spLocks/>
          </p:cNvSpPr>
          <p:nvPr/>
        </p:nvSpPr>
        <p:spPr>
          <a:xfrm>
            <a:off x="228600" y="1295400"/>
            <a:ext cx="8686800" cy="5334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just">
              <a:buFont typeface="Arial" pitchFamily="34" charset="0"/>
              <a:buNone/>
              <a:defRPr/>
            </a:pPr>
            <a:r>
              <a:rPr lang="en-CA" sz="12000" b="1" dirty="0">
                <a:solidFill>
                  <a:srgbClr val="FFFFFF"/>
                </a:solidFill>
              </a:rPr>
              <a:t>CONTEXT</a:t>
            </a:r>
          </a:p>
          <a:p>
            <a:pPr marL="82296" indent="0" algn="just">
              <a:buFont typeface="Arial" pitchFamily="34" charset="0"/>
              <a:buNone/>
              <a:defRPr/>
            </a:pPr>
            <a:endParaRPr lang="en-CA" sz="7700" b="1" dirty="0">
              <a:solidFill>
                <a:srgbClr val="FFFFFF"/>
              </a:solidFill>
            </a:endParaRPr>
          </a:p>
          <a:p>
            <a:r>
              <a:rPr lang="en-US" sz="10000" dirty="0">
                <a:solidFill>
                  <a:srgbClr val="FFFFFF"/>
                </a:solidFill>
              </a:rPr>
              <a:t>Rates of HIV infection in northern Karnataka are among the highest in India.</a:t>
            </a:r>
          </a:p>
          <a:p>
            <a:endParaRPr lang="en-US" sz="10000" dirty="0">
              <a:solidFill>
                <a:srgbClr val="FFFFFF"/>
              </a:solidFill>
            </a:endParaRPr>
          </a:p>
          <a:p>
            <a:r>
              <a:rPr lang="en-US" sz="10000" dirty="0">
                <a:solidFill>
                  <a:srgbClr val="FFFFFF"/>
                </a:solidFill>
              </a:rPr>
              <a:t>Many girls drop out of school as a result of poverty, early marriage, a tradition of sex work and the under-valuing of girls’ education. </a:t>
            </a:r>
          </a:p>
          <a:p>
            <a:endParaRPr lang="en-US" sz="10000" dirty="0">
              <a:solidFill>
                <a:srgbClr val="FFFFFF"/>
              </a:solidFill>
            </a:endParaRPr>
          </a:p>
          <a:p>
            <a:r>
              <a:rPr lang="en-US" sz="10000" dirty="0">
                <a:solidFill>
                  <a:srgbClr val="FFFFFF"/>
                </a:solidFill>
              </a:rPr>
              <a:t>Among SC/ST girls, 53% in </a:t>
            </a:r>
            <a:r>
              <a:rPr lang="en-US" sz="10000" dirty="0" err="1">
                <a:solidFill>
                  <a:srgbClr val="FFFFFF"/>
                </a:solidFill>
              </a:rPr>
              <a:t>Bagalkot</a:t>
            </a:r>
            <a:r>
              <a:rPr lang="en-US" sz="10000" dirty="0">
                <a:solidFill>
                  <a:srgbClr val="FFFFFF"/>
                </a:solidFill>
              </a:rPr>
              <a:t> and 38% in </a:t>
            </a:r>
            <a:r>
              <a:rPr lang="en-US" sz="10000" dirty="0" err="1">
                <a:solidFill>
                  <a:srgbClr val="FFFFFF"/>
                </a:solidFill>
              </a:rPr>
              <a:t>Bijapur</a:t>
            </a:r>
            <a:r>
              <a:rPr lang="en-US" sz="10000" dirty="0">
                <a:solidFill>
                  <a:srgbClr val="FFFFFF"/>
                </a:solidFill>
              </a:rPr>
              <a:t> married before the age of 18.</a:t>
            </a:r>
          </a:p>
          <a:p>
            <a:endParaRPr lang="en-US" sz="10000" dirty="0">
              <a:solidFill>
                <a:srgbClr val="FFFFFF"/>
              </a:solidFill>
            </a:endParaRPr>
          </a:p>
          <a:p>
            <a:r>
              <a:rPr lang="en-US" sz="10000" dirty="0">
                <a:solidFill>
                  <a:srgbClr val="FFFFFF"/>
                </a:solidFill>
              </a:rPr>
              <a:t>Over 70% of female sex workers are from SC/ST communities, enter into sex work before 18 years of age and are </a:t>
            </a:r>
            <a:r>
              <a:rPr lang="en-US" sz="10000" dirty="0" err="1">
                <a:solidFill>
                  <a:srgbClr val="FFFFFF"/>
                </a:solidFill>
              </a:rPr>
              <a:t>initited</a:t>
            </a:r>
            <a:r>
              <a:rPr lang="en-US" sz="10000" dirty="0">
                <a:solidFill>
                  <a:srgbClr val="FFFFFF"/>
                </a:solidFill>
              </a:rPr>
              <a:t> into sex work as part of the </a:t>
            </a:r>
            <a:r>
              <a:rPr lang="en-US" sz="10000" i="1" dirty="0" err="1">
                <a:solidFill>
                  <a:srgbClr val="FFFFFF"/>
                </a:solidFill>
              </a:rPr>
              <a:t>devadasi</a:t>
            </a:r>
            <a:r>
              <a:rPr lang="en-US" sz="10000" i="1" dirty="0">
                <a:solidFill>
                  <a:srgbClr val="FFFFFF"/>
                </a:solidFill>
              </a:rPr>
              <a:t> </a:t>
            </a:r>
            <a:r>
              <a:rPr lang="en-US" sz="10000" dirty="0">
                <a:solidFill>
                  <a:srgbClr val="FFFFFF"/>
                </a:solidFill>
              </a:rPr>
              <a:t>tradition.</a:t>
            </a:r>
          </a:p>
          <a:p>
            <a:endParaRPr lang="en-US" sz="7700" dirty="0">
              <a:solidFill>
                <a:srgbClr val="FFFFFF"/>
              </a:solidFill>
            </a:endParaRPr>
          </a:p>
          <a:p>
            <a:pPr marL="82296" indent="0" algn="just">
              <a:buFont typeface="Arial" pitchFamily="34" charset="0"/>
              <a:buNone/>
              <a:defRPr/>
            </a:pPr>
            <a:endParaRPr lang="en-CA" sz="2900" dirty="0">
              <a:solidFill>
                <a:srgbClr val="FFFFFF"/>
              </a:solidFill>
              <a:latin typeface="Gill Sans MT" charset="0"/>
            </a:endParaRPr>
          </a:p>
          <a:p>
            <a:endParaRPr lang="en-CA" sz="2900" dirty="0">
              <a:solidFill>
                <a:srgbClr val="FFFFFF"/>
              </a:solidFill>
              <a:latin typeface="Gill Sans MT" charset="0"/>
            </a:endParaRPr>
          </a:p>
          <a:p>
            <a:pPr marL="82296" indent="0" algn="just">
              <a:buFont typeface="Arial" pitchFamily="34" charset="0"/>
              <a:buNone/>
              <a:defRPr/>
            </a:pPr>
            <a:endParaRPr lang="en-CA" sz="2900" dirty="0">
              <a:solidFill>
                <a:srgbClr val="FFFFFF"/>
              </a:solidFill>
            </a:endParaRPr>
          </a:p>
          <a:p>
            <a:pPr marL="82296" indent="0" algn="just">
              <a:buFont typeface="Arial" pitchFamily="34" charset="0"/>
              <a:buNone/>
              <a:defRPr/>
            </a:pPr>
            <a:endParaRPr lang="en-CA" dirty="0">
              <a:solidFill>
                <a:srgbClr val="FFFFFF"/>
              </a:solidFill>
            </a:endParaRPr>
          </a:p>
          <a:p>
            <a:pPr marL="82296" indent="0" algn="just">
              <a:buFont typeface="Arial" pitchFamily="34" charset="0"/>
              <a:buNone/>
              <a:defRPr/>
            </a:pPr>
            <a:endParaRPr lang="en-CA"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143000"/>
            <a:ext cx="9144000" cy="5715000"/>
          </a:xfrm>
        </p:spPr>
        <p:txBody>
          <a:bodyPr>
            <a:normAutofit fontScale="85000" lnSpcReduction="20000"/>
          </a:bodyPr>
          <a:lstStyle/>
          <a:p>
            <a:pPr marL="82296" indent="0" algn="just">
              <a:buNone/>
              <a:defRPr/>
            </a:pPr>
            <a:r>
              <a:rPr lang="en-CA" sz="3900" b="1" dirty="0">
                <a:solidFill>
                  <a:srgbClr val="FFFFFF"/>
                </a:solidFill>
              </a:rPr>
              <a:t>PROBLEM SUMMARY</a:t>
            </a:r>
          </a:p>
          <a:p>
            <a:pPr marL="82296" indent="0" algn="just">
              <a:buNone/>
              <a:defRPr/>
            </a:pPr>
            <a:endParaRPr lang="en-CA" sz="3900" b="1" dirty="0">
              <a:solidFill>
                <a:srgbClr val="FFFFFF"/>
              </a:solidFill>
            </a:endParaRPr>
          </a:p>
          <a:p>
            <a:r>
              <a:rPr lang="en-US" sz="2600" dirty="0">
                <a:solidFill>
                  <a:srgbClr val="FFFFFF"/>
                </a:solidFill>
              </a:rPr>
              <a:t>Poverty and low value for girls’ education incline families to remove daughters from school </a:t>
            </a:r>
          </a:p>
          <a:p>
            <a:endParaRPr lang="en-US" sz="2600" dirty="0">
              <a:solidFill>
                <a:srgbClr val="FFFFFF"/>
              </a:solidFill>
            </a:endParaRPr>
          </a:p>
          <a:p>
            <a:r>
              <a:rPr lang="en-US" sz="2600" dirty="0">
                <a:solidFill>
                  <a:srgbClr val="FFFFFF"/>
                </a:solidFill>
              </a:rPr>
              <a:t>Existing gender norms allow boys to be disrespectful toward girls and devalue girls’ education </a:t>
            </a:r>
          </a:p>
          <a:p>
            <a:endParaRPr lang="en-US" sz="2600" dirty="0">
              <a:solidFill>
                <a:srgbClr val="FFFFFF"/>
              </a:solidFill>
            </a:endParaRPr>
          </a:p>
          <a:p>
            <a:r>
              <a:rPr lang="en-US" sz="2600" dirty="0">
                <a:solidFill>
                  <a:srgbClr val="FFFFFF"/>
                </a:solidFill>
              </a:rPr>
              <a:t>SDMCs and school staff don’t systematically conduct a gender analysis or effectively address needs of girls to retain them in schools </a:t>
            </a:r>
          </a:p>
          <a:p>
            <a:endParaRPr lang="en-US" sz="2600" dirty="0">
              <a:solidFill>
                <a:srgbClr val="FFFFFF"/>
              </a:solidFill>
            </a:endParaRPr>
          </a:p>
          <a:p>
            <a:r>
              <a:rPr lang="en-US" sz="2600" dirty="0">
                <a:solidFill>
                  <a:srgbClr val="FFFFFF"/>
                </a:solidFill>
              </a:rPr>
              <a:t>PRIs, community groups, and schools don’t take initiative to protect and enforce girls’ right to education </a:t>
            </a:r>
          </a:p>
          <a:p>
            <a:endParaRPr lang="en-US" sz="2600" dirty="0">
              <a:solidFill>
                <a:srgbClr val="FFFFFF"/>
              </a:solidFill>
            </a:endParaRPr>
          </a:p>
          <a:p>
            <a:r>
              <a:rPr lang="en-US" sz="2600" dirty="0">
                <a:solidFill>
                  <a:srgbClr val="FFFFFF"/>
                </a:solidFill>
              </a:rPr>
              <a:t>Girls lack role models, aspiration for professional careers and sense of solidarity with other girls </a:t>
            </a:r>
          </a:p>
          <a:p>
            <a:endParaRPr lang="en-CA" sz="2900" dirty="0">
              <a:solidFill>
                <a:srgbClr val="FFFFFF"/>
              </a:solidFill>
              <a:latin typeface="Gill Sans MT" charset="0"/>
            </a:endParaRPr>
          </a:p>
          <a:p>
            <a:endParaRPr lang="en-CA" sz="2900" dirty="0">
              <a:solidFill>
                <a:srgbClr val="FFFFFF"/>
              </a:solidFill>
              <a:latin typeface="Gill Sans MT" charset="0"/>
            </a:endParaRPr>
          </a:p>
          <a:p>
            <a:pPr marL="82296" indent="0" algn="just">
              <a:buNone/>
              <a:defRPr/>
            </a:pPr>
            <a:endParaRPr lang="en-CA" sz="2900" dirty="0">
              <a:solidFill>
                <a:srgbClr val="FFFFFF"/>
              </a:solidFill>
            </a:endParaRPr>
          </a:p>
          <a:p>
            <a:pPr marL="82296" indent="0" algn="just">
              <a:buNone/>
              <a:defRPr/>
            </a:pPr>
            <a:endParaRPr lang="en-CA" dirty="0">
              <a:solidFill>
                <a:srgbClr val="FFFFFF"/>
              </a:solidFill>
            </a:endParaRPr>
          </a:p>
          <a:p>
            <a:pPr marL="82296" indent="0" algn="just">
              <a:buNone/>
              <a:defRPr/>
            </a:pPr>
            <a:endParaRPr lang="en-CA"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SC0017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 y="0"/>
            <a:ext cx="9140092" cy="5867400"/>
          </a:xfrm>
          <a:prstGeom prst="rect">
            <a:avLst/>
          </a:prstGeom>
        </p:spPr>
      </p:pic>
      <p:sp>
        <p:nvSpPr>
          <p:cNvPr id="5" name="TextBox 4"/>
          <p:cNvSpPr txBox="1"/>
          <p:nvPr/>
        </p:nvSpPr>
        <p:spPr>
          <a:xfrm>
            <a:off x="685800" y="6019800"/>
            <a:ext cx="7983601" cy="538609"/>
          </a:xfrm>
          <a:prstGeom prst="rect">
            <a:avLst/>
          </a:prstGeom>
          <a:noFill/>
        </p:spPr>
        <p:txBody>
          <a:bodyPr wrap="none" rtlCol="0">
            <a:spAutoFit/>
          </a:bodyPr>
          <a:lstStyle/>
          <a:p>
            <a:r>
              <a:rPr lang="en-US" sz="2900" b="1" dirty="0">
                <a:solidFill>
                  <a:srgbClr val="FFFFFF"/>
                </a:solidFill>
              </a:rPr>
              <a:t>SAMATA – KEEPING GIRLS IN SECONDARY SCHOOL</a:t>
            </a:r>
          </a:p>
        </p:txBody>
      </p:sp>
    </p:spTree>
    <p:extLst>
      <p:ext uri="{BB962C8B-B14F-4D97-AF65-F5344CB8AC3E}">
        <p14:creationId xmlns:p14="http://schemas.microsoft.com/office/powerpoint/2010/main" val="175831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a:bodyPr>
          <a:lstStyle/>
          <a:p>
            <a:pPr marL="82296" indent="0" algn="just">
              <a:buNone/>
              <a:defRPr/>
            </a:pPr>
            <a:r>
              <a:rPr lang="en-CA" sz="3800" b="1" dirty="0">
                <a:solidFill>
                  <a:srgbClr val="FFFFFF"/>
                </a:solidFill>
              </a:rPr>
              <a:t>SAMATA - An Education &amp; Health Initiative</a:t>
            </a:r>
            <a:endParaRPr lang="en-CA" sz="2900" dirty="0">
              <a:solidFill>
                <a:srgbClr val="FFFFFF"/>
              </a:solidFill>
            </a:endParaRPr>
          </a:p>
          <a:p>
            <a:pPr marL="82296" indent="0" algn="just">
              <a:buNone/>
              <a:defRPr/>
            </a:pPr>
            <a:endParaRPr lang="en-CA" sz="2900" dirty="0">
              <a:solidFill>
                <a:srgbClr val="FFFFFF"/>
              </a:solidFill>
            </a:endParaRPr>
          </a:p>
          <a:p>
            <a:pPr marL="365760" indent="-283464" algn="just">
              <a:buFont typeface="Wingdings 2"/>
              <a:buChar char=""/>
              <a:defRPr/>
            </a:pPr>
            <a:r>
              <a:rPr lang="en-CA" sz="2900" dirty="0">
                <a:solidFill>
                  <a:srgbClr val="FFFFFF"/>
                </a:solidFill>
              </a:rPr>
              <a:t>Goal </a:t>
            </a:r>
            <a:r>
              <a:rPr lang="en-US" sz="2900" dirty="0">
                <a:solidFill>
                  <a:srgbClr val="FFFFFF"/>
                </a:solidFill>
              </a:rPr>
              <a:t>–</a:t>
            </a:r>
            <a:r>
              <a:rPr lang="en-CA" sz="2900" dirty="0">
                <a:solidFill>
                  <a:srgbClr val="FFFFFF"/>
                </a:solidFill>
              </a:rPr>
              <a:t> </a:t>
            </a:r>
            <a:r>
              <a:rPr lang="en-CA" sz="2900" i="1" dirty="0">
                <a:solidFill>
                  <a:srgbClr val="FFFFFF"/>
                </a:solidFill>
              </a:rPr>
              <a:t>“to improve quality of life of adolescent girls from marginalised communities by keeping girls in school, delaying marriage and  reducing entry into sex work”</a:t>
            </a:r>
          </a:p>
          <a:p>
            <a:pPr marL="365760" indent="-283464" algn="just">
              <a:buNone/>
              <a:defRPr/>
            </a:pPr>
            <a:endParaRPr lang="en-CA" sz="2900" dirty="0">
              <a:solidFill>
                <a:srgbClr val="FFFFFF"/>
              </a:solidFill>
            </a:endParaRPr>
          </a:p>
          <a:p>
            <a:r>
              <a:rPr lang="en-US" sz="2800" dirty="0">
                <a:solidFill>
                  <a:srgbClr val="FFFFFF"/>
                </a:solidFill>
              </a:rPr>
              <a:t>A structural intervention and it’s evaluation that is building evidence on the impact of high school entry and retention on delaying the age at sexual debut, age at marriage and reduced vulnerability to HIV among adolescent girls</a:t>
            </a:r>
            <a:endParaRPr lang="en-CA" sz="2900" dirty="0">
              <a:solidFill>
                <a:srgbClr val="FFFFFF"/>
              </a:solidFill>
              <a:latin typeface="Gill Sans MT" charset="0"/>
            </a:endParaRPr>
          </a:p>
          <a:p>
            <a:endParaRPr lang="en-CA" sz="2900" dirty="0">
              <a:solidFill>
                <a:srgbClr val="FFFFFF"/>
              </a:solidFill>
              <a:latin typeface="Gill Sans MT" charset="0"/>
            </a:endParaRPr>
          </a:p>
          <a:p>
            <a:pPr marL="82296" indent="0" algn="just">
              <a:buNone/>
              <a:defRPr/>
            </a:pPr>
            <a:endParaRPr lang="en-CA" sz="2900" dirty="0">
              <a:solidFill>
                <a:srgbClr val="FFFFFF"/>
              </a:solidFill>
            </a:endParaRPr>
          </a:p>
          <a:p>
            <a:pPr marL="82296" indent="0" algn="just">
              <a:buNone/>
              <a:defRPr/>
            </a:pPr>
            <a:endParaRPr lang="en-CA" dirty="0">
              <a:solidFill>
                <a:srgbClr val="FFFFFF"/>
              </a:solidFill>
            </a:endParaRPr>
          </a:p>
          <a:p>
            <a:pPr marL="82296" indent="0" algn="just">
              <a:buNone/>
              <a:defRPr/>
            </a:pPr>
            <a:endParaRPr lang="en-CA"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lnSpcReduction="10000"/>
          </a:bodyPr>
          <a:lstStyle/>
          <a:p>
            <a:pPr marL="82296" indent="0" algn="just">
              <a:buNone/>
              <a:defRPr/>
            </a:pPr>
            <a:r>
              <a:rPr lang="en-CA" sz="3800" b="1" dirty="0">
                <a:solidFill>
                  <a:srgbClr val="FFFFFF"/>
                </a:solidFill>
              </a:rPr>
              <a:t>SAMATA - A Health &amp; Education Initiative</a:t>
            </a:r>
            <a:endParaRPr lang="en-CA" sz="2900" dirty="0">
              <a:solidFill>
                <a:srgbClr val="FFFFFF"/>
              </a:solidFill>
            </a:endParaRPr>
          </a:p>
          <a:p>
            <a:pPr marL="82296" indent="0" algn="just">
              <a:buNone/>
              <a:defRPr/>
            </a:pPr>
            <a:endParaRPr lang="en-CA" sz="2900" dirty="0">
              <a:solidFill>
                <a:srgbClr val="FFFFFF"/>
              </a:solidFill>
            </a:endParaRPr>
          </a:p>
          <a:p>
            <a:pPr marL="365760" indent="-283464" algn="just">
              <a:buFont typeface="Wingdings 2"/>
              <a:buChar char=""/>
              <a:defRPr/>
            </a:pPr>
            <a:r>
              <a:rPr lang="en-CA" sz="2900" dirty="0">
                <a:solidFill>
                  <a:srgbClr val="FFFFFF"/>
                </a:solidFill>
              </a:rPr>
              <a:t>Goal </a:t>
            </a:r>
            <a:r>
              <a:rPr lang="en-US" sz="2900" dirty="0">
                <a:solidFill>
                  <a:srgbClr val="FFFFFF"/>
                </a:solidFill>
              </a:rPr>
              <a:t>–</a:t>
            </a:r>
            <a:r>
              <a:rPr lang="en-CA" sz="2900" dirty="0">
                <a:solidFill>
                  <a:srgbClr val="FFFFFF"/>
                </a:solidFill>
              </a:rPr>
              <a:t> </a:t>
            </a:r>
            <a:r>
              <a:rPr lang="en-CA" sz="2900" i="1" dirty="0">
                <a:solidFill>
                  <a:srgbClr val="FFFFFF"/>
                </a:solidFill>
              </a:rPr>
              <a:t>“to improve quality of life of adolescent girls from marginalised communities by keeping girls in school, delaying marriage and  reducing entry into sex work”</a:t>
            </a:r>
          </a:p>
          <a:p>
            <a:pPr marL="365760" indent="-283464" algn="just">
              <a:buNone/>
              <a:defRPr/>
            </a:pPr>
            <a:endParaRPr lang="en-CA" sz="2900" dirty="0">
              <a:solidFill>
                <a:srgbClr val="FFFFFF"/>
              </a:solidFill>
            </a:endParaRPr>
          </a:p>
          <a:p>
            <a:r>
              <a:rPr lang="en-US" sz="2800" dirty="0">
                <a:solidFill>
                  <a:srgbClr val="FFFFFF"/>
                </a:solidFill>
              </a:rPr>
              <a:t>A structural intervention and it’s evaluation that is building evidence on the impact of high school entry and retention on delaying the age at sexual debut, age at marriage and reduced vulnerability to HIV among adolescent girls</a:t>
            </a:r>
            <a:endParaRPr lang="en-CA" sz="2900" dirty="0">
              <a:solidFill>
                <a:srgbClr val="FFFFFF"/>
              </a:solidFill>
              <a:latin typeface="Gill Sans MT" charset="0"/>
            </a:endParaRPr>
          </a:p>
          <a:p>
            <a:endParaRPr lang="en-CA" sz="2900" dirty="0">
              <a:solidFill>
                <a:srgbClr val="FFFFFF"/>
              </a:solidFill>
              <a:latin typeface="Gill Sans MT" charset="0"/>
            </a:endParaRPr>
          </a:p>
          <a:p>
            <a:pPr marL="82296" indent="0" algn="just">
              <a:buNone/>
              <a:defRPr/>
            </a:pPr>
            <a:endParaRPr lang="en-CA" sz="2900" dirty="0">
              <a:solidFill>
                <a:srgbClr val="FFFFFF"/>
              </a:solidFill>
            </a:endParaRPr>
          </a:p>
          <a:p>
            <a:pPr marL="82296" indent="0" algn="just">
              <a:buNone/>
              <a:defRPr/>
            </a:pPr>
            <a:endParaRPr lang="en-CA" dirty="0">
              <a:solidFill>
                <a:srgbClr val="FFFFFF"/>
              </a:solidFill>
            </a:endParaRPr>
          </a:p>
          <a:p>
            <a:pPr marL="82296" indent="0" algn="just">
              <a:buNone/>
              <a:defRPr/>
            </a:pPr>
            <a:endParaRPr lang="en-CA"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lnSpcReduction="10000"/>
          </a:bodyPr>
          <a:lstStyle/>
          <a:p>
            <a:pPr marL="82296" indent="0" algn="just">
              <a:buNone/>
              <a:defRPr/>
            </a:pPr>
            <a:r>
              <a:rPr lang="en-CA" sz="2900" b="1" dirty="0" err="1">
                <a:solidFill>
                  <a:srgbClr val="FFFFFF"/>
                </a:solidFill>
              </a:rPr>
              <a:t>Samata’s</a:t>
            </a:r>
            <a:r>
              <a:rPr lang="en-CA" sz="2900" b="1" dirty="0">
                <a:solidFill>
                  <a:srgbClr val="FFFFFF"/>
                </a:solidFill>
              </a:rPr>
              <a:t> interventions work to challenge negative gender norms and promote the adoption of </a:t>
            </a:r>
            <a:r>
              <a:rPr lang="en-CA" sz="2900" b="1" dirty="0" err="1">
                <a:solidFill>
                  <a:srgbClr val="FFFFFF"/>
                </a:solidFill>
              </a:rPr>
              <a:t>postivie</a:t>
            </a:r>
            <a:r>
              <a:rPr lang="en-CA" sz="2900" b="1" dirty="0">
                <a:solidFill>
                  <a:srgbClr val="FFFFFF"/>
                </a:solidFill>
              </a:rPr>
              <a:t> ones. </a:t>
            </a:r>
          </a:p>
          <a:p>
            <a:pPr marL="82296" indent="0" algn="just">
              <a:buNone/>
              <a:defRPr/>
            </a:pPr>
            <a:endParaRPr lang="en-CA" sz="2900" b="1" dirty="0">
              <a:solidFill>
                <a:srgbClr val="FFFFFF"/>
              </a:solidFill>
            </a:endParaRPr>
          </a:p>
          <a:p>
            <a:pPr marL="82296" indent="0" algn="just">
              <a:buNone/>
              <a:defRPr/>
            </a:pPr>
            <a:r>
              <a:rPr lang="en-CA" sz="2900" b="1" dirty="0">
                <a:solidFill>
                  <a:srgbClr val="FFFFFF"/>
                </a:solidFill>
              </a:rPr>
              <a:t>INTERVENTION STRATEGIES</a:t>
            </a:r>
          </a:p>
          <a:p>
            <a:pPr marL="82296" indent="0" algn="just">
              <a:buNone/>
              <a:defRPr/>
            </a:pPr>
            <a:endParaRPr lang="en-CA" sz="2900" b="1" dirty="0">
              <a:solidFill>
                <a:srgbClr val="FFFFFF"/>
              </a:solidFill>
            </a:endParaRPr>
          </a:p>
          <a:p>
            <a:r>
              <a:rPr lang="en-US" sz="2500" b="1" dirty="0">
                <a:solidFill>
                  <a:srgbClr val="FFFFFF"/>
                </a:solidFill>
              </a:rPr>
              <a:t>provides special tuition, career counselling and leadership training to improve girls’ academic success and broaden their aspirations </a:t>
            </a:r>
          </a:p>
          <a:p>
            <a:endParaRPr lang="en-US" sz="2500" dirty="0">
              <a:solidFill>
                <a:srgbClr val="FFFFFF"/>
              </a:solidFill>
            </a:endParaRPr>
          </a:p>
          <a:p>
            <a:r>
              <a:rPr lang="en-US" sz="2500" b="1" dirty="0">
                <a:solidFill>
                  <a:srgbClr val="FFFFFF"/>
                </a:solidFill>
              </a:rPr>
              <a:t>establishes reflection sessions for girls to share experiences and build solidarity and confidence </a:t>
            </a:r>
          </a:p>
          <a:p>
            <a:endParaRPr lang="en-US" sz="2500" dirty="0">
              <a:solidFill>
                <a:srgbClr val="FFFFFF"/>
              </a:solidFill>
            </a:endParaRPr>
          </a:p>
          <a:p>
            <a:r>
              <a:rPr lang="en-US" sz="2500" b="1" dirty="0" err="1">
                <a:solidFill>
                  <a:srgbClr val="FFFFFF"/>
                </a:solidFill>
              </a:rPr>
              <a:t>sensitises</a:t>
            </a:r>
            <a:r>
              <a:rPr lang="en-US" sz="2500" b="1" dirty="0">
                <a:solidFill>
                  <a:srgbClr val="FFFFFF"/>
                </a:solidFill>
              </a:rPr>
              <a:t> parents to value girls and </a:t>
            </a:r>
            <a:r>
              <a:rPr lang="en-US" sz="2500" b="1" dirty="0" err="1">
                <a:solidFill>
                  <a:srgbClr val="FFFFFF"/>
                </a:solidFill>
              </a:rPr>
              <a:t>recognise</a:t>
            </a:r>
            <a:r>
              <a:rPr lang="en-US" sz="2500" b="1" dirty="0">
                <a:solidFill>
                  <a:srgbClr val="FFFFFF"/>
                </a:solidFill>
              </a:rPr>
              <a:t> the importance of educating them </a:t>
            </a:r>
            <a:endParaRPr lang="en-US" sz="2500" dirty="0">
              <a:solidFill>
                <a:srgbClr val="FFFFFF"/>
              </a:solidFill>
            </a:endParaRPr>
          </a:p>
          <a:p>
            <a:pPr marL="365760" indent="-283464" algn="just">
              <a:buFont typeface="Wingdings 2"/>
              <a:buChar char=""/>
              <a:defRPr/>
            </a:pPr>
            <a:endParaRPr lang="en-CA" sz="2900" dirty="0">
              <a:solidFill>
                <a:srgbClr val="FFFFFF"/>
              </a:solidFill>
              <a:latin typeface="Gill Sans MT" charset="0"/>
            </a:endParaRPr>
          </a:p>
          <a:p>
            <a:pPr marL="82296" indent="0" algn="just">
              <a:buNone/>
              <a:defRPr/>
            </a:pPr>
            <a:endParaRPr lang="en-CA" sz="2900" dirty="0">
              <a:solidFill>
                <a:srgbClr val="FFFFFF"/>
              </a:solidFill>
            </a:endParaRPr>
          </a:p>
          <a:p>
            <a:pPr marL="82296" indent="0" algn="just">
              <a:buNone/>
              <a:defRPr/>
            </a:pPr>
            <a:endParaRPr lang="en-CA" dirty="0">
              <a:solidFill>
                <a:srgbClr val="FFFFFF"/>
              </a:solidFill>
            </a:endParaRPr>
          </a:p>
          <a:p>
            <a:pPr marL="82296" indent="0" algn="just">
              <a:buNone/>
              <a:defRPr/>
            </a:pPr>
            <a:endParaRPr lang="en-CA"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371600"/>
            <a:ext cx="8686800" cy="5334000"/>
          </a:xfrm>
        </p:spPr>
        <p:txBody>
          <a:bodyPr>
            <a:normAutofit fontScale="92500" lnSpcReduction="20000"/>
          </a:bodyPr>
          <a:lstStyle/>
          <a:p>
            <a:pPr marL="82296" indent="0" algn="just">
              <a:buNone/>
              <a:defRPr/>
            </a:pPr>
            <a:r>
              <a:rPr lang="en-CA" sz="2900" b="1" dirty="0">
                <a:solidFill>
                  <a:srgbClr val="FFFFFF"/>
                </a:solidFill>
              </a:rPr>
              <a:t>INTERVENTION STRATEGIES</a:t>
            </a:r>
          </a:p>
          <a:p>
            <a:pPr marL="82296" indent="0" algn="just">
              <a:buNone/>
              <a:defRPr/>
            </a:pPr>
            <a:endParaRPr lang="en-US" sz="2800" b="1" dirty="0">
              <a:solidFill>
                <a:srgbClr val="FFFFFF"/>
              </a:solidFill>
            </a:endParaRPr>
          </a:p>
          <a:p>
            <a:r>
              <a:rPr lang="en-US" sz="2800" dirty="0">
                <a:solidFill>
                  <a:srgbClr val="FFFFFF"/>
                </a:solidFill>
              </a:rPr>
              <a:t>links families to government schemes that provide incentives for educating girls </a:t>
            </a:r>
          </a:p>
          <a:p>
            <a:pPr marL="0" indent="0">
              <a:buNone/>
            </a:pPr>
            <a:endParaRPr lang="en-US" sz="2800" dirty="0">
              <a:solidFill>
                <a:srgbClr val="FFFFFF"/>
              </a:solidFill>
            </a:endParaRPr>
          </a:p>
          <a:p>
            <a:r>
              <a:rPr lang="en-US" sz="2800" dirty="0">
                <a:solidFill>
                  <a:srgbClr val="FFFFFF"/>
                </a:solidFill>
              </a:rPr>
              <a:t>uses sports to encourage boys to respect girls and appreciate their rights </a:t>
            </a:r>
          </a:p>
          <a:p>
            <a:endParaRPr lang="en-US" sz="2800" dirty="0">
              <a:solidFill>
                <a:srgbClr val="FFFFFF"/>
              </a:solidFill>
            </a:endParaRPr>
          </a:p>
          <a:p>
            <a:r>
              <a:rPr lang="en-US" sz="2800" dirty="0">
                <a:solidFill>
                  <a:srgbClr val="FFFFFF"/>
                </a:solidFill>
              </a:rPr>
              <a:t>trains SDMCs and school staff to institute measures to increase girls’ safety and academic success </a:t>
            </a:r>
          </a:p>
          <a:p>
            <a:endParaRPr lang="en-US" sz="2800" dirty="0">
              <a:solidFill>
                <a:srgbClr val="FFFFFF"/>
              </a:solidFill>
            </a:endParaRPr>
          </a:p>
          <a:p>
            <a:r>
              <a:rPr lang="en-US" sz="2800" dirty="0">
                <a:solidFill>
                  <a:srgbClr val="FFFFFF"/>
                </a:solidFill>
              </a:rPr>
              <a:t>supports community structures to understand the importance of girls’ education and take action</a:t>
            </a:r>
          </a:p>
          <a:p>
            <a:pPr marL="365760" indent="-283464" algn="just">
              <a:buFont typeface="Wingdings 2"/>
              <a:buChar char=""/>
              <a:defRPr/>
            </a:pPr>
            <a:endParaRPr lang="en-CA" sz="2900" dirty="0">
              <a:solidFill>
                <a:srgbClr val="FFFFFF"/>
              </a:solidFill>
              <a:latin typeface="Gill Sans MT" charset="0"/>
            </a:endParaRPr>
          </a:p>
          <a:p>
            <a:pPr marL="82296" indent="0" algn="just">
              <a:buNone/>
              <a:defRPr/>
            </a:pPr>
            <a:endParaRPr lang="en-CA" sz="2900" dirty="0">
              <a:solidFill>
                <a:srgbClr val="FFFFFF"/>
              </a:solidFill>
            </a:endParaRPr>
          </a:p>
          <a:p>
            <a:pPr marL="82296" indent="0" algn="just">
              <a:buNone/>
              <a:defRPr/>
            </a:pPr>
            <a:endParaRPr lang="en-CA" dirty="0">
              <a:solidFill>
                <a:srgbClr val="FFFFFF"/>
              </a:solidFill>
            </a:endParaRPr>
          </a:p>
          <a:p>
            <a:pPr marL="82296" indent="0" algn="just">
              <a:buNone/>
              <a:defRPr/>
            </a:pPr>
            <a:endParaRPr lang="en-CA" dirty="0">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749</Words>
  <Application>Microsoft Office PowerPoint</Application>
  <PresentationFormat>Affichage à l'écran (4:3)</PresentationFormat>
  <Paragraphs>106</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Gill Sans MT</vt:lpstr>
      <vt:lpstr>Wingdings 2</vt:lpstr>
      <vt:lpstr>Office Theme</vt:lpstr>
      <vt:lpstr> A Structural Intervention towards Better Health &amp; Education Outcomes for Girls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Art1</dc:creator>
  <cp:lastModifiedBy>Pierre Landry</cp:lastModifiedBy>
  <cp:revision>24</cp:revision>
  <dcterms:created xsi:type="dcterms:W3CDTF">2015-02-04T14:22:08Z</dcterms:created>
  <dcterms:modified xsi:type="dcterms:W3CDTF">2019-11-11T09:50:30Z</dcterms:modified>
</cp:coreProperties>
</file>