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164" r:id="rId1"/>
  </p:sldMasterIdLst>
  <p:sldIdLst>
    <p:sldId id="256" r:id="rId2"/>
    <p:sldId id="257" r:id="rId3"/>
    <p:sldId id="258" r:id="rId4"/>
    <p:sldId id="259" r:id="rId5"/>
    <p:sldId id="283" r:id="rId6"/>
    <p:sldId id="284" r:id="rId7"/>
    <p:sldId id="286" r:id="rId8"/>
    <p:sldId id="287" r:id="rId9"/>
    <p:sldId id="288" r:id="rId10"/>
    <p:sldId id="268" r:id="rId11"/>
    <p:sldId id="269" r:id="rId12"/>
    <p:sldId id="270" r:id="rId13"/>
    <p:sldId id="271" r:id="rId14"/>
    <p:sldId id="272" r:id="rId15"/>
    <p:sldId id="289" r:id="rId16"/>
    <p:sldId id="290" r:id="rId17"/>
    <p:sldId id="273" r:id="rId18"/>
    <p:sldId id="274" r:id="rId19"/>
    <p:sldId id="275" r:id="rId20"/>
    <p:sldId id="278" r:id="rId21"/>
    <p:sldId id="279" r:id="rId22"/>
    <p:sldId id="291" r:id="rId23"/>
    <p:sldId id="280" r:id="rId24"/>
    <p:sldId id="265" r:id="rId25"/>
    <p:sldId id="263" r:id="rId26"/>
    <p:sldId id="266" r:id="rId27"/>
    <p:sldId id="276" r:id="rId28"/>
    <p:sldId id="264" r:id="rId29"/>
    <p:sldId id="267" r:id="rId30"/>
    <p:sldId id="282" r:id="rId31"/>
    <p:sldId id="281" r:id="rId32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5F5"/>
    <a:srgbClr val="CC99FF"/>
    <a:srgbClr val="3FB75C"/>
    <a:srgbClr val="C036AC"/>
    <a:srgbClr val="F02D06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88" autoAdjust="0"/>
  </p:normalViewPr>
  <p:slideViewPr>
    <p:cSldViewPr>
      <p:cViewPr>
        <p:scale>
          <a:sx n="120" d="100"/>
          <a:sy n="120" d="100"/>
        </p:scale>
        <p:origin x="-152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45470A2-3B86-494B-A973-D2D99288BE56}" type="datetimeFigureOut">
              <a:rPr lang="fr-FR" smtClean="0"/>
              <a:pPr/>
              <a:t>27/01/2015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27406E6-A531-455D-8322-F43E252AF06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566192"/>
            <a:ext cx="4283968" cy="192670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Emmaüs à Orsay / Orsay chez Emmaüs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22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5733256"/>
            <a:ext cx="5184576" cy="864096"/>
          </a:xfrm>
        </p:spPr>
        <p:txBody>
          <a:bodyPr>
            <a:noAutofit/>
          </a:bodyPr>
          <a:lstStyle/>
          <a:p>
            <a:pPr algn="l"/>
            <a:r>
              <a:rPr lang="fr-FR" sz="1000" dirty="0" smtClean="0"/>
              <a:t>Thomas </a:t>
            </a:r>
            <a:r>
              <a:rPr lang="fr-FR" sz="1000" dirty="0" err="1" smtClean="0"/>
              <a:t>Galifot</a:t>
            </a:r>
            <a:r>
              <a:rPr lang="fr-FR" sz="1000" dirty="0" smtClean="0"/>
              <a:t>, Conservateur photographie, musée d’Orsay</a:t>
            </a:r>
          </a:p>
          <a:p>
            <a:r>
              <a:rPr lang="fr-FR" sz="1000" dirty="0" smtClean="0"/>
              <a:t>Alexandre </a:t>
            </a:r>
            <a:r>
              <a:rPr lang="fr-FR" sz="1000" dirty="0" err="1" smtClean="0"/>
              <a:t>Therwath</a:t>
            </a:r>
            <a:r>
              <a:rPr lang="fr-FR" sz="1000" dirty="0" smtClean="0"/>
              <a:t>, chargé du développement des publics spécifiques</a:t>
            </a:r>
          </a:p>
          <a:p>
            <a:r>
              <a:rPr lang="fr-FR" sz="1000" dirty="0" smtClean="0"/>
              <a:t>Philippe </a:t>
            </a:r>
            <a:r>
              <a:rPr lang="fr-FR" sz="1000" dirty="0" err="1" smtClean="0"/>
              <a:t>Casset</a:t>
            </a:r>
            <a:r>
              <a:rPr lang="fr-FR" sz="1000" dirty="0" smtClean="0"/>
              <a:t>, Formateur, atelier formation de base, Emmaüs Solidarité</a:t>
            </a:r>
          </a:p>
          <a:p>
            <a:pPr algn="l"/>
            <a:endParaRPr lang="fr-FR" sz="1400" dirty="0" smtClean="0"/>
          </a:p>
          <a:p>
            <a:pPr algn="l"/>
            <a:endParaRPr lang="fr-FR" sz="1400" dirty="0" smtClean="0"/>
          </a:p>
        </p:txBody>
      </p:sp>
      <p:pic>
        <p:nvPicPr>
          <p:cNvPr id="3074" name="Picture 2" descr="http://centreabbepierreemmausesteville.files.wordpress.com/2011/01/logo-emmac3bcs-solidaritc3a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286989"/>
            <a:ext cx="1872208" cy="798195"/>
          </a:xfrm>
          <a:prstGeom prst="rect">
            <a:avLst/>
          </a:prstGeom>
          <a:noFill/>
        </p:spPr>
      </p:pic>
      <p:pic>
        <p:nvPicPr>
          <p:cNvPr id="7" name="Image 6" descr="grand M'O positif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3528" y="4137115"/>
            <a:ext cx="792088" cy="1380117"/>
          </a:xfrm>
          <a:prstGeom prst="rect">
            <a:avLst/>
          </a:prstGeom>
        </p:spPr>
      </p:pic>
      <p:pic>
        <p:nvPicPr>
          <p:cNvPr id="9" name="Picture 2" descr="H:\Pourtoutlemonde\alexandre\Emmaus\ORSAY-AFB - 20141028\L118055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992" y="382161"/>
            <a:ext cx="4392488" cy="2470775"/>
          </a:xfrm>
          <a:prstGeom prst="rect">
            <a:avLst/>
          </a:prstGeom>
          <a:noFill/>
        </p:spPr>
      </p:pic>
      <p:pic>
        <p:nvPicPr>
          <p:cNvPr id="31746" name="Picture 2" descr="http://www.wcfel.org/images/Logo_Chart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89895"/>
            <a:ext cx="881183" cy="1155329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84168" y="569318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tx2"/>
                </a:solidFill>
              </a:rPr>
              <a:t>4ème  </a:t>
            </a:r>
            <a:r>
              <a:rPr lang="fr-FR" sz="1000" dirty="0" smtClean="0">
                <a:solidFill>
                  <a:schemeClr val="tx2"/>
                </a:solidFill>
              </a:rPr>
              <a:t>Forum mondial des apprentissages </a:t>
            </a:r>
          </a:p>
          <a:p>
            <a:r>
              <a:rPr lang="fr-FR" sz="1000" dirty="0" smtClean="0">
                <a:solidFill>
                  <a:schemeClr val="tx2"/>
                </a:solidFill>
              </a:rPr>
              <a:t>tout au long de la vie  / 5-6 février 2015</a:t>
            </a:r>
            <a:endParaRPr lang="fr-FR" sz="1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séances à l’AFB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 séances d’</a:t>
            </a:r>
            <a:r>
              <a:rPr lang="fr-FR" b="1" dirty="0" smtClean="0"/>
              <a:t>octobre à décembre 2014</a:t>
            </a:r>
          </a:p>
          <a:p>
            <a:endParaRPr lang="fr-FR" dirty="0" smtClean="0"/>
          </a:p>
          <a:p>
            <a:r>
              <a:rPr lang="fr-FR" dirty="0" smtClean="0"/>
              <a:t>5 groupes de différents niveaux ( = une quarantaine de personnes)</a:t>
            </a:r>
            <a:endParaRPr lang="fr-FR" dirty="0" smtClean="0">
              <a:solidFill>
                <a:srgbClr val="FF0000"/>
              </a:solidFill>
            </a:endParaRPr>
          </a:p>
          <a:p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Séance 1 : Découverte du Projet</a:t>
            </a:r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Séance 2 :Découverte d’une présélection de photographies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576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Séance 3 : Sélection des photographies</a:t>
            </a:r>
          </a:p>
          <a:p>
            <a:pPr>
              <a:buFont typeface="Symbol"/>
              <a:buChar char="Þ"/>
            </a:pPr>
            <a:r>
              <a:rPr lang="fr-FR" dirty="0" smtClean="0"/>
              <a:t>Réunion des 5 groupes</a:t>
            </a:r>
          </a:p>
          <a:p>
            <a:pPr>
              <a:buFont typeface="Symbol"/>
              <a:buChar char="Þ"/>
            </a:pPr>
            <a:r>
              <a:rPr lang="fr-FR" dirty="0" smtClean="0"/>
              <a:t>Avec Thomas </a:t>
            </a:r>
            <a:r>
              <a:rPr lang="fr-FR" dirty="0" err="1" smtClean="0"/>
              <a:t>Galifot</a:t>
            </a:r>
            <a:r>
              <a:rPr lang="fr-FR" dirty="0" smtClean="0"/>
              <a:t>, conservateur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Font typeface="Symbol"/>
              <a:buChar char="Þ"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8" name="Picture 4" descr="H:\Pourtoutlemonde\alexandre\Emmaus\ORSAY-AFB - 20141028\L11805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2564904"/>
            <a:ext cx="6912768" cy="388843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128910" y="6510536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Pourtoutlemonde\alexandre\Emmaus\ORSAY-AFB - 20141028\L11805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268760"/>
            <a:ext cx="7776864" cy="4374486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696862" y="5661248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Pourtoutlemonde\alexandre\Emmaus\ORSAY-AFB - 20141028\L11805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68760"/>
            <a:ext cx="2376264" cy="4224469"/>
          </a:xfrm>
          <a:prstGeom prst="rect">
            <a:avLst/>
          </a:prstGeom>
          <a:noFill/>
        </p:spPr>
      </p:pic>
      <p:pic>
        <p:nvPicPr>
          <p:cNvPr id="9219" name="Picture 3" descr="H:\Pourtoutlemonde\alexandre\Emmaus\ORSAY-AFB - 20141028\L118057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699792" y="1268759"/>
            <a:ext cx="6336704" cy="422861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92806" y="5429264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  <p:sp>
        <p:nvSpPr>
          <p:cNvPr id="5" name="Rectangle 4"/>
          <p:cNvSpPr/>
          <p:nvPr/>
        </p:nvSpPr>
        <p:spPr>
          <a:xfrm>
            <a:off x="2641078" y="5484184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Pourtoutlemonde\alexandre\Emmaus\ORSAY-AFB - 20141028\L1180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268760"/>
            <a:ext cx="2885954" cy="4324350"/>
          </a:xfrm>
          <a:prstGeom prst="rect">
            <a:avLst/>
          </a:prstGeom>
          <a:noFill/>
        </p:spPr>
      </p:pic>
      <p:pic>
        <p:nvPicPr>
          <p:cNvPr id="10243" name="Picture 3" descr="H:\Pourtoutlemonde\alexandre\Emmaus\ORSAY-AFB - 20141028\L118058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3848" y="1268760"/>
            <a:ext cx="2880320" cy="4316246"/>
          </a:xfrm>
          <a:prstGeom prst="rect">
            <a:avLst/>
          </a:prstGeom>
          <a:noFill/>
        </p:spPr>
      </p:pic>
      <p:pic>
        <p:nvPicPr>
          <p:cNvPr id="10244" name="Picture 4" descr="H:\Pourtoutlemonde\alexandre\Emmaus\ORSAY-AFB - 20141028\L118059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56176" y="1268759"/>
            <a:ext cx="2880320" cy="4316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Pourtoutlemonde\alexandre\Emmaus\PHO 2009 3 1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556792"/>
            <a:ext cx="5688632" cy="41840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19672" y="573615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cs typeface="Arial" pitchFamily="34" charset="0"/>
              </a:rPr>
              <a:t>Emile Zola , </a:t>
            </a:r>
            <a:r>
              <a:rPr lang="fr-FR" sz="1600" i="1" dirty="0" smtClean="0">
                <a:cs typeface="Arial" pitchFamily="34" charset="0"/>
              </a:rPr>
              <a:t>Autoportrait au jardin avec Jeanne </a:t>
            </a:r>
            <a:r>
              <a:rPr lang="fr-FR" sz="1600" i="1" dirty="0" err="1" smtClean="0">
                <a:cs typeface="Arial" pitchFamily="34" charset="0"/>
              </a:rPr>
              <a:t>Rozerot</a:t>
            </a:r>
            <a:r>
              <a:rPr lang="fr-FR" sz="1600" i="1" dirty="0" smtClean="0">
                <a:cs typeface="Arial" pitchFamily="34" charset="0"/>
              </a:rPr>
              <a:t>, Denise et Jacques</a:t>
            </a:r>
            <a:r>
              <a:rPr lang="fr-FR" sz="1600" dirty="0" smtClean="0">
                <a:cs typeface="Arial" pitchFamily="34" charset="0"/>
              </a:rPr>
              <a:t>, vers 1900</a:t>
            </a:r>
          </a:p>
          <a:p>
            <a:r>
              <a:rPr lang="fr-FR" sz="1600" dirty="0" smtClean="0"/>
              <a:t>© Musée d'Orsay, </a:t>
            </a:r>
            <a:r>
              <a:rPr lang="fr-FR" sz="1600" dirty="0" err="1" smtClean="0"/>
              <a:t>dist</a:t>
            </a:r>
            <a:r>
              <a:rPr lang="fr-FR" sz="1600" dirty="0" smtClean="0"/>
              <a:t>. RMN-Grand Palais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683568" y="692696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Jeu de questions/réponses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Pourtoutlemonde\alexandre\Emmaus\PHO 1991 1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6119" y="1556792"/>
            <a:ext cx="3561865" cy="482453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5129897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cs typeface="Arial" pitchFamily="34" charset="0"/>
              </a:rPr>
              <a:t>Adrien </a:t>
            </a:r>
            <a:r>
              <a:rPr lang="fr-FR" sz="1600" dirty="0" err="1" smtClean="0">
                <a:cs typeface="Arial" pitchFamily="34" charset="0"/>
              </a:rPr>
              <a:t>Tournachon</a:t>
            </a:r>
            <a:r>
              <a:rPr lang="fr-FR" sz="1600" dirty="0" smtClean="0">
                <a:cs typeface="Arial" pitchFamily="34" charset="0"/>
              </a:rPr>
              <a:t>, dit Nadar Jeune, et Félix </a:t>
            </a:r>
            <a:r>
              <a:rPr lang="fr-FR" sz="1600" dirty="0" err="1" smtClean="0">
                <a:cs typeface="Arial" pitchFamily="34" charset="0"/>
              </a:rPr>
              <a:t>Tournachon</a:t>
            </a:r>
            <a:r>
              <a:rPr lang="fr-FR" sz="1600" dirty="0" smtClean="0">
                <a:cs typeface="Arial" pitchFamily="34" charset="0"/>
              </a:rPr>
              <a:t>, dit Nadar , </a:t>
            </a:r>
            <a:r>
              <a:rPr lang="fr-FR" sz="1600" i="1" dirty="0" smtClean="0">
                <a:cs typeface="Arial" pitchFamily="34" charset="0"/>
              </a:rPr>
              <a:t>Pierrot écoutant</a:t>
            </a:r>
            <a:r>
              <a:rPr lang="fr-FR" sz="1600" dirty="0" smtClean="0">
                <a:cs typeface="Arial" pitchFamily="34" charset="0"/>
              </a:rPr>
              <a:t>, 1854</a:t>
            </a:r>
          </a:p>
          <a:p>
            <a:r>
              <a:rPr lang="fr-FR" sz="1600" dirty="0" smtClean="0">
                <a:cs typeface="Arial" pitchFamily="34" charset="0"/>
              </a:rPr>
              <a:t>© RMN-Grand Palais (Musée d'Orsay) / Hervé </a:t>
            </a:r>
            <a:r>
              <a:rPr lang="fr-FR" sz="1600" dirty="0" err="1" smtClean="0">
                <a:cs typeface="Arial" pitchFamily="34" charset="0"/>
              </a:rPr>
              <a:t>Lewandowski</a:t>
            </a:r>
          </a:p>
        </p:txBody>
      </p:sp>
      <p:sp>
        <p:nvSpPr>
          <p:cNvPr id="9" name="Rectangle 8"/>
          <p:cNvSpPr/>
          <p:nvPr/>
        </p:nvSpPr>
        <p:spPr>
          <a:xfrm>
            <a:off x="683568" y="692696"/>
            <a:ext cx="50962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Jeu de questions/réponses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 descr="H:\Pourtoutlemonde\alexandre\Emmaus\ORSAY-AFB - 20141028\L118059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5952" y="1268760"/>
            <a:ext cx="5664200" cy="3779837"/>
          </a:xfrm>
          <a:prstGeom prst="rect">
            <a:avLst/>
          </a:prstGeom>
          <a:noFill/>
        </p:spPr>
      </p:pic>
      <p:pic>
        <p:nvPicPr>
          <p:cNvPr id="11267" name="Picture 3" descr="H:\Pourtoutlemonde\alexandre\Emmaus\ORSAY-AFB - 20141028\L11805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1268760"/>
            <a:ext cx="2520280" cy="377641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9512" y="5070376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  <p:sp>
        <p:nvSpPr>
          <p:cNvPr id="6" name="Rectangle 5"/>
          <p:cNvSpPr/>
          <p:nvPr/>
        </p:nvSpPr>
        <p:spPr>
          <a:xfrm>
            <a:off x="5940152" y="5085184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Pourtoutlemonde\alexandre\Emmaus\ORSAY-AFB - 20141028\L11806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1268760"/>
            <a:ext cx="5826476" cy="3888432"/>
          </a:xfrm>
          <a:prstGeom prst="rect">
            <a:avLst/>
          </a:prstGeom>
          <a:noFill/>
        </p:spPr>
      </p:pic>
      <p:pic>
        <p:nvPicPr>
          <p:cNvPr id="12291" name="Picture 3" descr="H:\Pourtoutlemonde\alexandre\Emmaus\ORSAY-AFB - 20141028\L11806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0985" y="1268761"/>
            <a:ext cx="2594831" cy="388843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520" y="5157192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  <p:sp>
        <p:nvSpPr>
          <p:cNvPr id="5" name="Rectangle 4"/>
          <p:cNvSpPr/>
          <p:nvPr/>
        </p:nvSpPr>
        <p:spPr>
          <a:xfrm>
            <a:off x="2915816" y="5157192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fr-FR" dirty="0" smtClean="0"/>
              <a:t>Séances 4, 5 et 6 : Rédaction des textes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itchFamily="2" charset="2"/>
              <a:buChar char="§"/>
            </a:pPr>
            <a:r>
              <a:rPr lang="fr-FR" dirty="0" smtClean="0"/>
              <a:t>Séances 7 et 8 : Réalisation d’un </a:t>
            </a:r>
            <a:r>
              <a:rPr lang="fr-FR" dirty="0" err="1" smtClean="0"/>
              <a:t>flyer</a:t>
            </a:r>
            <a:r>
              <a:rPr lang="fr-FR" dirty="0" smtClean="0"/>
              <a:t> et d’un texte d’introduction présentant l’accrochage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L’atelier formation de base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Structure de l’association Emmaüs</a:t>
            </a:r>
            <a:r>
              <a:rPr lang="fr-FR" b="1" dirty="0" smtClean="0"/>
              <a:t> </a:t>
            </a:r>
            <a:r>
              <a:rPr lang="fr-FR" dirty="0" smtClean="0"/>
              <a:t>exclusivement dédiée à </a:t>
            </a:r>
            <a:r>
              <a:rPr lang="fr-FR" b="1" dirty="0" smtClean="0"/>
              <a:t>l’apprentissage du français</a:t>
            </a:r>
            <a:r>
              <a:rPr lang="fr-FR" dirty="0" smtClean="0"/>
              <a:t>, de la lecture et de l’écriture</a:t>
            </a:r>
          </a:p>
          <a:p>
            <a:pPr>
              <a:buNone/>
            </a:pPr>
            <a:r>
              <a:rPr lang="fr-FR" dirty="0" smtClean="0"/>
              <a:t> </a:t>
            </a:r>
          </a:p>
          <a:p>
            <a:r>
              <a:rPr lang="fr-FR" b="1" dirty="0" smtClean="0"/>
              <a:t>Mission</a:t>
            </a:r>
            <a:r>
              <a:rPr lang="fr-FR" dirty="0" smtClean="0"/>
              <a:t> : accompagner les publics en difficulté avec la langue française écrite ou orale dans leur parcours d’insertion professionnelle et/ou sociale.</a:t>
            </a:r>
          </a:p>
          <a:p>
            <a:endParaRPr lang="fr-FR" dirty="0" smtClean="0"/>
          </a:p>
          <a:p>
            <a:r>
              <a:rPr lang="fr-FR" b="1" dirty="0" smtClean="0"/>
              <a:t>Publics</a:t>
            </a:r>
            <a:r>
              <a:rPr lang="fr-FR" dirty="0" smtClean="0"/>
              <a:t> : personnes en situation d’</a:t>
            </a:r>
            <a:r>
              <a:rPr lang="fr-FR" dirty="0" err="1" smtClean="0"/>
              <a:t>illetrisme</a:t>
            </a:r>
            <a:r>
              <a:rPr lang="fr-FR" dirty="0" smtClean="0"/>
              <a:t>, d’analphabétisme ou ayant le français comme langue seconde.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Pourtoutlemonde\alexandre\Emmaus\PHO 2000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13816"/>
            <a:ext cx="3550332" cy="4758560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0" y="5661248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/>
              <a:t>Jean-Baptiste </a:t>
            </a:r>
            <a:r>
              <a:rPr lang="fr-FR" sz="1600" dirty="0" err="1" smtClean="0"/>
              <a:t>Frénet</a:t>
            </a:r>
            <a:r>
              <a:rPr lang="fr-FR" sz="1600" dirty="0" smtClean="0"/>
              <a:t>, </a:t>
            </a:r>
            <a:r>
              <a:rPr lang="fr-FR" sz="1600" i="1" dirty="0" smtClean="0"/>
              <a:t>Les Deux sœurs</a:t>
            </a:r>
            <a:r>
              <a:rPr lang="fr-FR" sz="1600" dirty="0" smtClean="0"/>
              <a:t>, vers 1855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© RMN-Grand Palais (Musée d'Orsay) / Franck </a:t>
            </a:r>
            <a:r>
              <a:rPr lang="fr-FR" sz="1600" dirty="0" err="1" smtClean="0"/>
              <a:t>Raux</a:t>
            </a:r>
            <a:endParaRPr lang="fr-FR" sz="16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499992" y="1844824"/>
            <a:ext cx="43204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/>
              <a:t>Ce sont deux sœurs. Il y a de l’amour et de la complicité. On dirait qu’elles se protègent.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0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/>
              <a:t>Rquia</a:t>
            </a:r>
            <a:endParaRPr lang="en-US" sz="2000" dirty="0" smtClean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Quelques textes rédigés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7504" y="5301208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Peter Henry Emerson</a:t>
            </a:r>
            <a:endParaRPr lang="fr-FR" sz="1600" dirty="0" smtClean="0"/>
          </a:p>
          <a:p>
            <a:r>
              <a:rPr lang="fr-FR" sz="1600" i="1" dirty="0" err="1" smtClean="0"/>
              <a:t>During</a:t>
            </a:r>
            <a:r>
              <a:rPr lang="fr-FR" sz="1600" i="1" dirty="0" smtClean="0"/>
              <a:t> the Reed </a:t>
            </a:r>
            <a:r>
              <a:rPr lang="fr-FR" sz="1600" i="1" dirty="0" err="1" smtClean="0"/>
              <a:t>Harvest</a:t>
            </a:r>
            <a:r>
              <a:rPr lang="fr-FR" sz="1600" i="1" dirty="0" smtClean="0"/>
              <a:t>, </a:t>
            </a:r>
            <a:r>
              <a:rPr lang="fr-FR" sz="1600" dirty="0" smtClean="0"/>
              <a:t>1886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© RMN-Grand Palais (Musée d'Orsay) / Franck </a:t>
            </a:r>
            <a:r>
              <a:rPr lang="fr-FR" sz="1600" dirty="0" err="1" smtClean="0"/>
              <a:t>Raux</a:t>
            </a:r>
            <a:endParaRPr lang="fr-FR" sz="1600" dirty="0" smtClean="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644008" y="1844824"/>
            <a:ext cx="43204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Avant, les paysans ils travaillaient trop. Moi, j’ai pitié des paysans.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Fanta</a:t>
            </a:r>
          </a:p>
          <a:p>
            <a:r>
              <a:rPr lang="fr-FR" sz="2000" dirty="0" smtClean="0"/>
              <a:t> </a:t>
            </a:r>
          </a:p>
          <a:p>
            <a:endParaRPr lang="fr-FR" sz="2000" dirty="0" smtClean="0"/>
          </a:p>
          <a:p>
            <a:r>
              <a:rPr lang="fr-FR" sz="2000" dirty="0" smtClean="0"/>
              <a:t>Je vois ces gens solides. Ils sont face à la souffrance. La souffrance demande le courage et fait naître la solidarité. C’est difficile pour tout le monde.</a:t>
            </a:r>
          </a:p>
          <a:p>
            <a:endParaRPr lang="fr-FR" sz="2000" dirty="0" smtClean="0"/>
          </a:p>
          <a:p>
            <a:r>
              <a:rPr lang="fr-FR" sz="2000" dirty="0" err="1" smtClean="0"/>
              <a:t>Mohand</a:t>
            </a:r>
            <a:r>
              <a:rPr lang="fr-FR" sz="2000" dirty="0" smtClean="0"/>
              <a:t> </a:t>
            </a:r>
            <a:r>
              <a:rPr lang="fr-FR" sz="2000" dirty="0" err="1" smtClean="0"/>
              <a:t>Yazid</a:t>
            </a:r>
            <a:endParaRPr lang="fr-FR" sz="20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</p:txBody>
      </p:sp>
      <p:pic>
        <p:nvPicPr>
          <p:cNvPr id="34819" name="Picture 3" descr="H:\Pourtoutlemonde\alexandre\Emmaus\PHO 1981 49 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988840"/>
            <a:ext cx="4376815" cy="3312368"/>
          </a:xfrm>
          <a:prstGeom prst="rect">
            <a:avLst/>
          </a:prstGeom>
          <a:noFill/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Quelques textes rédigés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Quelques textes rédigés</a:t>
            </a:r>
            <a:endParaRPr lang="fr-FR" sz="3600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79512" y="5157192"/>
            <a:ext cx="44644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 smtClean="0"/>
              <a:t>Jean-Baptiste </a:t>
            </a:r>
            <a:r>
              <a:rPr lang="fr-FR" sz="1600" smtClean="0"/>
              <a:t>Louis Gros, </a:t>
            </a:r>
            <a:r>
              <a:rPr lang="fr-FR" sz="1600" i="1" dirty="0" smtClean="0"/>
              <a:t>La gare de l’Est, Paris</a:t>
            </a:r>
            <a:r>
              <a:rPr lang="fr-FR" sz="1600" dirty="0" smtClean="0"/>
              <a:t>, vers 1850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© RMN-Grand Palais (Musée d'Orsay) / Franck </a:t>
            </a:r>
            <a:r>
              <a:rPr lang="fr-FR" sz="1600" dirty="0" err="1" smtClean="0"/>
              <a:t>Raux</a:t>
            </a:r>
            <a:endParaRPr lang="fr-FR" sz="1600" dirty="0" smtClean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004048" y="1844824"/>
            <a:ext cx="38884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C’est une très vieille photo de la gare de l’est. Devant la gare on peut voir des chevaux qui tirent un carrosse.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Emil</a:t>
            </a:r>
          </a:p>
          <a:p>
            <a:endParaRPr lang="fr-FR" sz="2000" dirty="0" smtClean="0"/>
          </a:p>
          <a:p>
            <a:endParaRPr lang="fr-FR" sz="2000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</p:txBody>
      </p:sp>
      <p:pic>
        <p:nvPicPr>
          <p:cNvPr id="1028" name="Picture 4" descr="H:\Pourtoutlemonde\alexandre\Emmaus\PHO 1983 165 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988840"/>
            <a:ext cx="4392489" cy="3132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Pourtoutlemonde\alexandre\Emmaus\PHO 1981 25 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1988841"/>
            <a:ext cx="4896543" cy="3761668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20072" y="1844824"/>
            <a:ext cx="3528392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000" dirty="0" smtClean="0"/>
              <a:t>C’est une photo de femme de ménage qui est penchée au dessus du balcon. Elle regarde les piétons dans la rue. Elle a un costume spécial avec un plumeau. J’ai l’impression qu’elle est curieuse. On voit en flou à l’arrière plan de la photo Paris et le Sacré-Cœur.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Maha</a:t>
            </a:r>
          </a:p>
          <a:p>
            <a:r>
              <a:rPr lang="fr-FR" sz="2000" dirty="0" smtClean="0"/>
              <a:t> 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07504" y="5733256"/>
            <a:ext cx="4464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600" dirty="0" smtClean="0"/>
              <a:t>Constant Puyo, </a:t>
            </a:r>
            <a:r>
              <a:rPr lang="fr-FR" sz="1600" i="1" dirty="0" smtClean="0"/>
              <a:t>Montmartre, </a:t>
            </a:r>
            <a:r>
              <a:rPr lang="fr-FR" sz="1600" dirty="0" smtClean="0"/>
              <a:t>1906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/>
              <a:t>© RMN-Grand Palais (Musée d'Orsay) / Franck </a:t>
            </a:r>
            <a:r>
              <a:rPr lang="fr-FR" sz="1600" dirty="0" err="1" smtClean="0"/>
              <a:t>Raux</a:t>
            </a:r>
            <a:endParaRPr lang="fr-FR" sz="1600" dirty="0" smtClean="0"/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Quelques textes rédigés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Emmaüs à Orsay</a:t>
            </a:r>
            <a:endParaRPr lang="fr-FR" sz="3600" dirty="0"/>
          </a:p>
        </p:txBody>
      </p:sp>
      <p:pic>
        <p:nvPicPr>
          <p:cNvPr id="2050" name="Picture 2" descr="H:\Pourtoutlemonde\alexandre\Emmaus\vernissage Emmaüs 18 12 14\expo emmaüs 12 12 14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1591" y="1988840"/>
            <a:ext cx="7060817" cy="43243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971600" y="6309320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Pourtoutlemonde\alexandre\Emmaus\vernissage Emmaüs 18 12 14\expo emmaüs 12 12 14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29119" y="1984970"/>
            <a:ext cx="6485762" cy="4324350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1259632" y="6309320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Emmaüs à Orsay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:\Pourtoutlemonde\alexandre\Emmaus\vernissage Emmaüs 18 12 14\expo emmaüs 12 12 1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9109" y="1988840"/>
            <a:ext cx="6125781" cy="432435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403648" y="6381328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57200" y="994048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Emmaüs à Orsay</a:t>
            </a:r>
            <a:endParaRPr lang="fr-F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Visite au musée d’Orsay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400" dirty="0" smtClean="0"/>
              <a:t>11 décembre 2014</a:t>
            </a:r>
          </a:p>
        </p:txBody>
      </p:sp>
      <p:pic>
        <p:nvPicPr>
          <p:cNvPr id="13314" name="Picture 2" descr="H:\Pourtoutlemonde\alexandre\Emmaus\ORSAY-AFB - 20141211\L1200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2852936"/>
            <a:ext cx="3992679" cy="2664296"/>
          </a:xfrm>
          <a:prstGeom prst="rect">
            <a:avLst/>
          </a:prstGeom>
          <a:noFill/>
        </p:spPr>
      </p:pic>
      <p:pic>
        <p:nvPicPr>
          <p:cNvPr id="13315" name="Picture 3" descr="H:\Pourtoutlemonde\alexandre\Emmaus\ORSAY-AFB - 20141211\L12000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2852936"/>
            <a:ext cx="4431650" cy="266429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0798" y="5517232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  <p:sp>
        <p:nvSpPr>
          <p:cNvPr id="6" name="Rectangle 5"/>
          <p:cNvSpPr/>
          <p:nvPr/>
        </p:nvSpPr>
        <p:spPr>
          <a:xfrm>
            <a:off x="4585294" y="5574432"/>
            <a:ext cx="13548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00" dirty="0" smtClean="0"/>
              <a:t>© Christian Hartmann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Orsay chez </a:t>
            </a:r>
            <a:r>
              <a:rPr lang="fr-FR" sz="3600" dirty="0" err="1" smtClean="0"/>
              <a:t>Emmäus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Vernissage lors de la soirée de Noël (18 décembre 2014)</a:t>
            </a:r>
            <a:endParaRPr lang="fr-FR" sz="2200" dirty="0"/>
          </a:p>
        </p:txBody>
      </p:sp>
      <p:pic>
        <p:nvPicPr>
          <p:cNvPr id="4098" name="Picture 2" descr="H:\Pourtoutlemonde\alexandre\Emmaus\vernissage Emmaüs 18 12 14\vernissage emmaüs 18 12 14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29119" y="2249488"/>
            <a:ext cx="6485762" cy="432435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187624" y="6525344"/>
            <a:ext cx="3816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Pourtoutlemonde\alexandre\Emmaus\vernissage Emmaüs 18 12 14\vernissage emmaüs 18 12 14_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0025" y="2204864"/>
            <a:ext cx="2885951" cy="4324350"/>
          </a:xfrm>
          <a:prstGeom prst="rect">
            <a:avLst/>
          </a:prstGeom>
          <a:noFill/>
        </p:spPr>
      </p:pic>
      <p:pic>
        <p:nvPicPr>
          <p:cNvPr id="5125" name="Picture 5" descr="H:\Pourtoutlemonde\alexandre\Emmaus\vernissage Emmaüs 18 12 14\vernissage emmaüs 18 12 14_3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204864"/>
            <a:ext cx="2880320" cy="4320083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1403648" y="6495147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1138064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Orsay chez </a:t>
            </a:r>
            <a:r>
              <a:rPr lang="fr-FR" sz="3600" dirty="0" err="1" smtClean="0"/>
              <a:t>Emmäus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Vernissage lors de la soirée de Noël (18 décembre 2014)</a:t>
            </a:r>
            <a:endParaRPr lang="fr-FR" sz="2200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6510536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objectifs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smtClean="0"/>
              <a:t>Faire découvrir</a:t>
            </a:r>
            <a:r>
              <a:rPr lang="fr-FR" sz="2400" dirty="0" smtClean="0"/>
              <a:t> </a:t>
            </a:r>
            <a:r>
              <a:rPr lang="fr-FR" sz="2400" b="1" dirty="0" smtClean="0"/>
              <a:t>le musée d’Orsay</a:t>
            </a:r>
            <a:r>
              <a:rPr lang="fr-FR" sz="2400" dirty="0" smtClean="0"/>
              <a:t>, le métier de conservateur et les collections de photographie à un public peu familier des institutions culturelles</a:t>
            </a:r>
          </a:p>
          <a:p>
            <a:endParaRPr lang="fr-FR" sz="2400" dirty="0" smtClean="0"/>
          </a:p>
          <a:p>
            <a:r>
              <a:rPr lang="fr-FR" sz="2600" b="1" dirty="0" smtClean="0"/>
              <a:t>Développer les compétences linguistiques </a:t>
            </a:r>
            <a:r>
              <a:rPr lang="fr-FR" sz="2600" dirty="0" smtClean="0"/>
              <a:t>des stagiaires en utilisant des photographies comme support pédagogique</a:t>
            </a:r>
            <a:endParaRPr lang="fr-FR" sz="26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138064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Orsay chez </a:t>
            </a:r>
            <a:r>
              <a:rPr lang="fr-FR" sz="3600" dirty="0" err="1" smtClean="0"/>
              <a:t>Emmäus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Vernissage lors de la soirée de Noël (18 décembre 2014)</a:t>
            </a:r>
            <a:endParaRPr lang="fr-FR" sz="2200" dirty="0"/>
          </a:p>
        </p:txBody>
      </p:sp>
      <p:pic>
        <p:nvPicPr>
          <p:cNvPr id="8194" name="Picture 2" descr="H:\Pourtoutlemonde\alexandre\Emmaus\vernissage Emmaüs 18 12 14\vernissage emmaüs 18 12 14_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63888" y="2564904"/>
            <a:ext cx="5077497" cy="338437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179512" y="5949280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  <p:pic>
        <p:nvPicPr>
          <p:cNvPr id="8195" name="Picture 3" descr="H:\Pourtoutlemonde\alexandre\Emmaus\vernissage Emmaüs 18 12 14\vernissage emmaüs 18 12 14_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564904"/>
            <a:ext cx="3235147" cy="338437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3491880" y="5949280"/>
            <a:ext cx="29523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© musée d’Orsay / Sophie </a:t>
            </a:r>
            <a:r>
              <a:rPr lang="fr-FR" sz="900" dirty="0" err="1" smtClean="0"/>
              <a:t>Boegly</a:t>
            </a:r>
            <a:endParaRPr lang="fr-FR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grand M'O positif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04248" y="5877272"/>
            <a:ext cx="504056" cy="878256"/>
          </a:xfrm>
          <a:prstGeom prst="rect">
            <a:avLst/>
          </a:prstGeom>
        </p:spPr>
      </p:pic>
      <p:pic>
        <p:nvPicPr>
          <p:cNvPr id="5" name="Picture 2" descr="http://centreabbepierreemmausesteville.files.wordpress.com/2011/01/logo-emmac3bcs-solidaritc3a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24328" y="5949280"/>
            <a:ext cx="1368152" cy="583296"/>
          </a:xfrm>
          <a:prstGeom prst="rect">
            <a:avLst/>
          </a:prstGeom>
          <a:noFill/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Conclusion</a:t>
            </a:r>
            <a:endParaRPr lang="fr-FR" sz="3600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92488"/>
          </a:xfrm>
        </p:spPr>
        <p:txBody>
          <a:bodyPr>
            <a:normAutofit/>
          </a:bodyPr>
          <a:lstStyle/>
          <a:p>
            <a:r>
              <a:rPr lang="fr-FR" dirty="0" smtClean="0"/>
              <a:t>Facteurs de réussite du projet : </a:t>
            </a:r>
            <a:endParaRPr lang="fr-FR" sz="2400" dirty="0" smtClean="0"/>
          </a:p>
          <a:p>
            <a:pPr>
              <a:buFontTx/>
              <a:buChar char="-"/>
            </a:pPr>
            <a:r>
              <a:rPr lang="fr-FR" sz="2400" dirty="0" smtClean="0"/>
              <a:t>choix de la photographie </a:t>
            </a:r>
          </a:p>
          <a:p>
            <a:pPr>
              <a:buFontTx/>
              <a:buChar char="-"/>
            </a:pPr>
            <a:r>
              <a:rPr lang="fr-FR" sz="2400" dirty="0" smtClean="0"/>
              <a:t>implication de l’ensembles des acteurs :</a:t>
            </a:r>
          </a:p>
          <a:p>
            <a:pPr lvl="2"/>
            <a:r>
              <a:rPr lang="fr-FR" sz="2000" dirty="0" smtClean="0"/>
              <a:t>les stagiaires</a:t>
            </a:r>
          </a:p>
          <a:p>
            <a:pPr lvl="2"/>
            <a:r>
              <a:rPr lang="fr-FR" sz="2000" dirty="0" smtClean="0"/>
              <a:t>les bénévoles et salariés de l’AFB</a:t>
            </a:r>
          </a:p>
          <a:p>
            <a:pPr lvl="2"/>
            <a:r>
              <a:rPr lang="fr-FR" sz="2000" dirty="0" smtClean="0"/>
              <a:t>les équipes du musée d’Orsay</a:t>
            </a:r>
          </a:p>
          <a:p>
            <a:pPr>
              <a:buNone/>
            </a:pPr>
            <a:endParaRPr lang="fr-FR" sz="2400" dirty="0" smtClean="0"/>
          </a:p>
          <a:p>
            <a:r>
              <a:rPr lang="fr-FR" sz="2600" dirty="0" smtClean="0"/>
              <a:t>Prolongement</a:t>
            </a:r>
            <a:r>
              <a:rPr lang="fr-FR" dirty="0" smtClean="0"/>
              <a:t> : </a:t>
            </a:r>
          </a:p>
          <a:p>
            <a:pPr>
              <a:buFontTx/>
              <a:buChar char="-"/>
            </a:pPr>
            <a:r>
              <a:rPr lang="fr-FR" sz="2400" dirty="0" smtClean="0"/>
              <a:t>circulation de l’accrochage dans un autre centre d’Emmaüs Solidarité</a:t>
            </a:r>
          </a:p>
          <a:p>
            <a:endParaRPr lang="fr-FR" dirty="0" smtClean="0"/>
          </a:p>
          <a:p>
            <a:endParaRPr lang="fr-FR" b="1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Confier aux stagiaires de l’AFB le rôle de commissaire d’exposition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sz="2600" dirty="0" smtClean="0"/>
          </a:p>
          <a:p>
            <a:r>
              <a:rPr lang="fr-FR" sz="2600" b="1" dirty="0" smtClean="0"/>
              <a:t>Sélection </a:t>
            </a:r>
            <a:r>
              <a:rPr lang="fr-FR" sz="2600" dirty="0" smtClean="0"/>
              <a:t>des photographies</a:t>
            </a:r>
          </a:p>
          <a:p>
            <a:r>
              <a:rPr lang="fr-FR" sz="2600" b="1" dirty="0" smtClean="0"/>
              <a:t>Rédaction</a:t>
            </a:r>
            <a:r>
              <a:rPr lang="fr-FR" sz="2600" dirty="0" smtClean="0"/>
              <a:t> de textes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Pour deux accrochages : </a:t>
            </a:r>
          </a:p>
          <a:p>
            <a:pPr>
              <a:buNone/>
            </a:pPr>
            <a:endParaRPr lang="fr-FR" sz="2600" dirty="0" smtClean="0"/>
          </a:p>
          <a:p>
            <a:pPr marL="624078" indent="-514350">
              <a:buAutoNum type="arabicPeriod"/>
            </a:pPr>
            <a:r>
              <a:rPr lang="fr-FR" sz="2600" b="1" dirty="0" smtClean="0"/>
              <a:t>« Emmaüs à Orsay »</a:t>
            </a:r>
          </a:p>
          <a:p>
            <a:pPr marL="624078" indent="-514350">
              <a:buFont typeface="Symbol"/>
              <a:buChar char="Þ"/>
            </a:pPr>
            <a:r>
              <a:rPr lang="fr-FR" sz="2600" dirty="0" smtClean="0"/>
              <a:t>27 œuvres originales</a:t>
            </a:r>
          </a:p>
          <a:p>
            <a:pPr marL="624078" indent="-514350">
              <a:buFont typeface="Symbol"/>
              <a:buChar char="Þ"/>
            </a:pPr>
            <a:r>
              <a:rPr lang="fr-FR" sz="2600" dirty="0" smtClean="0"/>
              <a:t>Du 12 novembre au 15 février au musée d’Orsay</a:t>
            </a:r>
          </a:p>
          <a:p>
            <a:pPr marL="624078" indent="-514350">
              <a:buNone/>
            </a:pPr>
            <a:endParaRPr lang="fr-FR" sz="2600" dirty="0" smtClean="0"/>
          </a:p>
          <a:p>
            <a:pPr marL="624078" indent="-514350">
              <a:buFont typeface="+mj-lt"/>
              <a:buAutoNum type="arabicPeriod" startAt="2"/>
            </a:pPr>
            <a:r>
              <a:rPr lang="fr-FR" sz="2600" b="1" dirty="0" smtClean="0"/>
              <a:t>« Orsay chez Emmaüs » à l’AFB</a:t>
            </a:r>
          </a:p>
          <a:p>
            <a:pPr marL="624078" indent="-514350">
              <a:buFont typeface="Symbol"/>
              <a:buChar char="Þ"/>
            </a:pPr>
            <a:r>
              <a:rPr lang="fr-FR" sz="2600" dirty="0" smtClean="0"/>
              <a:t>27 contretypes</a:t>
            </a:r>
          </a:p>
          <a:p>
            <a:pPr marL="624078" indent="-514350">
              <a:buFont typeface="Symbol"/>
              <a:buChar char="Þ"/>
            </a:pPr>
            <a:r>
              <a:rPr lang="fr-FR" sz="2600" dirty="0" smtClean="0"/>
              <a:t>Du 18 décembre au 20 mars</a:t>
            </a:r>
          </a:p>
          <a:p>
            <a:pPr>
              <a:buNone/>
            </a:pPr>
            <a:endParaRPr lang="fr-FR" sz="2600" dirty="0" smtClean="0"/>
          </a:p>
          <a:p>
            <a:pPr>
              <a:buFont typeface="Arial" charset="0"/>
              <a:buChar char="•"/>
            </a:pPr>
            <a:endParaRPr lang="fr-FR" sz="2600" dirty="0" smtClean="0"/>
          </a:p>
          <a:p>
            <a:pPr>
              <a:buFont typeface="Arial" charset="0"/>
              <a:buChar char="•"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  <a:p>
            <a:pPr>
              <a:buFont typeface="Symbol"/>
              <a:buChar char="Þ"/>
            </a:pPr>
            <a:endParaRPr 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œuvres proposées aux stagiaires</a:t>
            </a:r>
            <a:endParaRPr lang="fr-FR" sz="3200" dirty="0"/>
          </a:p>
        </p:txBody>
      </p:sp>
      <p:pic>
        <p:nvPicPr>
          <p:cNvPr id="1026" name="Picture 2" descr="H:\Pourtoutlemonde\alexandre\Emmaus\PHO 1983 165 4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6946" y="1628800"/>
            <a:ext cx="7295454" cy="403244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827584" y="56612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cs typeface="Arial" pitchFamily="34" charset="0"/>
              </a:rPr>
              <a:t>Anonyme, </a:t>
            </a:r>
            <a:r>
              <a:rPr lang="fr-FR" sz="1600" i="1" dirty="0" smtClean="0">
                <a:cs typeface="Arial" pitchFamily="34" charset="0"/>
              </a:rPr>
              <a:t>Un homme et une femme jouant à la, « barbichette », </a:t>
            </a:r>
            <a:r>
              <a:rPr lang="fr-FR" sz="1600" dirty="0" smtClean="0">
                <a:cs typeface="Arial" pitchFamily="34" charset="0"/>
              </a:rPr>
              <a:t>vers 1850</a:t>
            </a:r>
            <a:br>
              <a:rPr lang="fr-FR" sz="1600" dirty="0" smtClean="0">
                <a:cs typeface="Arial" pitchFamily="34" charset="0"/>
              </a:rPr>
            </a:br>
            <a:r>
              <a:rPr lang="fr-FR" sz="1600" dirty="0" smtClean="0">
                <a:cs typeface="Arial" pitchFamily="34" charset="0"/>
              </a:rPr>
              <a:t>Daguerréotype stéréoscopique colorié</a:t>
            </a:r>
          </a:p>
          <a:p>
            <a:r>
              <a:rPr lang="fr-FR" sz="1600" dirty="0" smtClean="0">
                <a:cs typeface="Arial" pitchFamily="34" charset="0"/>
              </a:rPr>
              <a:t>© Musée d'Orsay /RMN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œuvres proposées aux stagiaires</a:t>
            </a:r>
            <a:endParaRPr lang="fr-FR" sz="3200" dirty="0"/>
          </a:p>
        </p:txBody>
      </p:sp>
      <p:pic>
        <p:nvPicPr>
          <p:cNvPr id="2050" name="Picture 2" descr="H:\Pourtoutlemonde\alexandre\Emmaus\PHO 1986 4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443097"/>
            <a:ext cx="3384376" cy="4146143"/>
          </a:xfrm>
          <a:prstGeom prst="rect">
            <a:avLst/>
          </a:prstGeom>
          <a:noFill/>
        </p:spPr>
      </p:pic>
      <p:pic>
        <p:nvPicPr>
          <p:cNvPr id="2051" name="Picture 3" descr="H:\Pourtoutlemonde\alexandre\Emmaus\PHO 2001 3 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50230" y="1412776"/>
            <a:ext cx="3366186" cy="4176464"/>
          </a:xfrm>
          <a:prstGeom prst="rect">
            <a:avLst/>
          </a:prstGeom>
          <a:noFill/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29208" y="5445224"/>
            <a:ext cx="3610744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Lewis </a:t>
            </a:r>
            <a:r>
              <a:rPr kumimoji="0" lang="fr-FR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Hine</a:t>
            </a:r>
            <a:r>
              <a:rPr lang="fr-FR" sz="1600" dirty="0" smtClean="0">
                <a:ea typeface="+mj-ea"/>
                <a:cs typeface="Arial" pitchFamily="34" charset="0"/>
              </a:rPr>
              <a:t>, </a:t>
            </a:r>
            <a:r>
              <a:rPr kumimoji="0" lang="fr-FR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Enfants vendant des journaux</a:t>
            </a:r>
            <a:r>
              <a:rPr kumimoji="0" lang="fr-FR" sz="16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, New York</a:t>
            </a:r>
            <a:r>
              <a:rPr lang="fr-FR" sz="1600" dirty="0" smtClean="0">
                <a:ea typeface="+mj-ea"/>
                <a:cs typeface="Arial" pitchFamily="34" charset="0"/>
              </a:rPr>
              <a:t>, v</a:t>
            </a:r>
            <a:r>
              <a:rPr kumimoji="0" lang="fr-FR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pitchFamily="34" charset="0"/>
              </a:rPr>
              <a:t>ers 1910</a:t>
            </a:r>
          </a:p>
          <a:p>
            <a:pPr lvl="0">
              <a:spcBef>
                <a:spcPct val="0"/>
              </a:spcBef>
            </a:pPr>
            <a:r>
              <a:rPr lang="fr-FR" sz="1600" dirty="0" smtClean="0"/>
              <a:t>©Musée d'Orsay / RMN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032" y="5517232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ea typeface="+mj-ea"/>
                <a:cs typeface="Arial" pitchFamily="34" charset="0"/>
              </a:rPr>
              <a:t>Emmanuel Flamant, </a:t>
            </a:r>
            <a:r>
              <a:rPr lang="fr-FR" sz="1600" i="1" dirty="0" smtClean="0">
                <a:ea typeface="+mj-ea"/>
                <a:cs typeface="Arial" pitchFamily="34" charset="0"/>
              </a:rPr>
              <a:t>Vue intérieure des ateliers </a:t>
            </a:r>
            <a:r>
              <a:rPr lang="fr-FR" sz="1600" i="1" dirty="0" err="1" smtClean="0">
                <a:ea typeface="+mj-ea"/>
                <a:cs typeface="Arial" pitchFamily="34" charset="0"/>
              </a:rPr>
              <a:t>Monduit</a:t>
            </a:r>
            <a:r>
              <a:rPr lang="fr-FR" sz="1600" i="1" dirty="0" smtClean="0">
                <a:ea typeface="+mj-ea"/>
                <a:cs typeface="Arial" pitchFamily="34" charset="0"/>
              </a:rPr>
              <a:t> lors de la réalisation de</a:t>
            </a:r>
            <a:r>
              <a:rPr lang="fr-FR" sz="1600" dirty="0" smtClean="0">
                <a:ea typeface="+mj-ea"/>
                <a:cs typeface="Arial" pitchFamily="34" charset="0"/>
              </a:rPr>
              <a:t> La Liberté éclairant le monde, 1876 </a:t>
            </a:r>
          </a:p>
          <a:p>
            <a:pPr lvl="0"/>
            <a:r>
              <a:rPr lang="fr-FR" sz="1600" dirty="0" smtClean="0"/>
              <a:t>©Musée d'Orsay / RMN</a:t>
            </a:r>
            <a:endParaRPr lang="fr-FR" sz="1600" dirty="0" smtClean="0">
              <a:cs typeface="Arial" pitchFamily="34" charset="0"/>
            </a:endParaRP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1600" dirty="0" smtClean="0">
                <a:latin typeface="Arial" pitchFamily="34" charset="0"/>
                <a:cs typeface="Arial" pitchFamily="34" charset="0"/>
              </a:rPr>
            </a:br>
            <a:endParaRPr lang="fr-F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Pourtoutlemonde\alexandre\Emmaus\PHO 2014 2 1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1412776"/>
            <a:ext cx="6624736" cy="4471529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œuvres proposées aux stagiaires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1043608" y="5877272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1600" dirty="0" smtClean="0">
                <a:ea typeface="+mj-ea"/>
                <a:cs typeface="Arial" pitchFamily="34" charset="0"/>
              </a:rPr>
              <a:t>Albert </a:t>
            </a:r>
            <a:r>
              <a:rPr lang="fr-FR" sz="1600" dirty="0" err="1" smtClean="0">
                <a:ea typeface="+mj-ea"/>
                <a:cs typeface="Arial" pitchFamily="34" charset="0"/>
              </a:rPr>
              <a:t>Londe</a:t>
            </a:r>
            <a:r>
              <a:rPr lang="fr-FR" sz="1600" dirty="0" smtClean="0">
                <a:ea typeface="+mj-ea"/>
                <a:cs typeface="Arial" pitchFamily="34" charset="0"/>
              </a:rPr>
              <a:t>, </a:t>
            </a:r>
            <a:r>
              <a:rPr lang="fr-FR" sz="1600" i="1" dirty="0" smtClean="0">
                <a:ea typeface="+mj-ea"/>
                <a:cs typeface="Arial" pitchFamily="34" charset="0"/>
              </a:rPr>
              <a:t>Cow-boys à cheval</a:t>
            </a:r>
            <a:r>
              <a:rPr lang="fr-FR" sz="1600" dirty="0" smtClean="0">
                <a:ea typeface="+mj-ea"/>
                <a:cs typeface="Arial" pitchFamily="34" charset="0"/>
              </a:rPr>
              <a:t>, spectacle de la troupe de Buffalo Bill (Buffalo </a:t>
            </a:r>
            <a:r>
              <a:rPr lang="fr-FR" sz="1600" dirty="0" err="1" smtClean="0">
                <a:ea typeface="+mj-ea"/>
                <a:cs typeface="Arial" pitchFamily="34" charset="0"/>
              </a:rPr>
              <a:t>Bill’s</a:t>
            </a:r>
            <a:r>
              <a:rPr lang="fr-FR" sz="1600" dirty="0" smtClean="0">
                <a:ea typeface="+mj-ea"/>
                <a:cs typeface="Arial" pitchFamily="34" charset="0"/>
              </a:rPr>
              <a:t> Wild West Show), Porte Maillot à Paris, 1889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œuvres proposées aux stagiaires</a:t>
            </a:r>
            <a:endParaRPr lang="fr-FR" sz="3200" dirty="0"/>
          </a:p>
        </p:txBody>
      </p:sp>
      <p:pic>
        <p:nvPicPr>
          <p:cNvPr id="4098" name="Picture 2" descr="H:\Pourtoutlemonde\alexandre\Emmaus\PHO 1981 125 19 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9946" y="1556792"/>
            <a:ext cx="3986070" cy="511256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860032" y="5387151"/>
            <a:ext cx="36724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ea typeface="+mj-ea"/>
                <a:cs typeface="Arial" pitchFamily="34" charset="0"/>
              </a:rPr>
              <a:t>Louis-Emile </a:t>
            </a:r>
            <a:r>
              <a:rPr lang="fr-FR" sz="1600" dirty="0" err="1" smtClean="0">
                <a:ea typeface="+mj-ea"/>
                <a:cs typeface="Arial" pitchFamily="34" charset="0"/>
              </a:rPr>
              <a:t>Durandelle</a:t>
            </a:r>
            <a:r>
              <a:rPr lang="fr-FR" sz="1600" dirty="0" smtClean="0">
                <a:ea typeface="+mj-ea"/>
                <a:cs typeface="Arial" pitchFamily="34" charset="0"/>
              </a:rPr>
              <a:t> , </a:t>
            </a:r>
            <a:r>
              <a:rPr lang="fr-FR" sz="1600" i="1" dirty="0" smtClean="0">
                <a:ea typeface="+mj-ea"/>
                <a:cs typeface="Arial" pitchFamily="34" charset="0"/>
              </a:rPr>
              <a:t>17  septembre 1888 : la Tour jusqu’au dessus de la deuxième plateforme devant le Palais du Trocadéro</a:t>
            </a:r>
            <a:r>
              <a:rPr lang="fr-FR" sz="1600" dirty="0" smtClean="0">
                <a:ea typeface="+mj-ea"/>
                <a:cs typeface="Arial" pitchFamily="34" charset="0"/>
              </a:rPr>
              <a:t>, 1888</a:t>
            </a:r>
          </a:p>
          <a:p>
            <a:r>
              <a:rPr lang="fr-FR" sz="1600" dirty="0" smtClean="0"/>
              <a:t>©Musée d'Orsay / RMN</a:t>
            </a:r>
            <a:endParaRPr lang="fr-FR" sz="1600" dirty="0" smtClean="0"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Pourtoutlemonde\alexandre\Emmaus\PHO 1981 30 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1590372"/>
            <a:ext cx="4971774" cy="4934972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Les œuvres proposées aux stagiaires</a:t>
            </a:r>
            <a:endParaRPr lang="fr-FR" sz="3200" dirty="0"/>
          </a:p>
        </p:txBody>
      </p:sp>
      <p:sp>
        <p:nvSpPr>
          <p:cNvPr id="6" name="Rectangle 5"/>
          <p:cNvSpPr/>
          <p:nvPr/>
        </p:nvSpPr>
        <p:spPr>
          <a:xfrm>
            <a:off x="5292080" y="5517232"/>
            <a:ext cx="3851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ea typeface="+mj-ea"/>
                <a:cs typeface="Arial" pitchFamily="34" charset="0"/>
              </a:rPr>
              <a:t>Alfred Stieglitz</a:t>
            </a:r>
            <a:r>
              <a:rPr lang="fr-FR" sz="1600" dirty="0" smtClean="0">
                <a:ea typeface="+mj-ea"/>
                <a:cs typeface="Arial" pitchFamily="34" charset="0"/>
              </a:rPr>
              <a:t>, </a:t>
            </a:r>
            <a:r>
              <a:rPr lang="en-US" sz="1600" i="1" dirty="0" smtClean="0">
                <a:ea typeface="+mj-ea"/>
                <a:cs typeface="Arial" pitchFamily="34" charset="0"/>
              </a:rPr>
              <a:t>A Dirigible </a:t>
            </a:r>
            <a:r>
              <a:rPr lang="en-US" sz="1600" dirty="0" smtClean="0">
                <a:ea typeface="+mj-ea"/>
                <a:cs typeface="Arial" pitchFamily="34" charset="0"/>
              </a:rPr>
              <a:t>(Un </a:t>
            </a:r>
            <a:r>
              <a:rPr lang="en-US" sz="1600" dirty="0" err="1" smtClean="0">
                <a:ea typeface="+mj-ea"/>
                <a:cs typeface="Arial" pitchFamily="34" charset="0"/>
              </a:rPr>
              <a:t>ballon</a:t>
            </a:r>
            <a:r>
              <a:rPr lang="en-US" sz="1600" dirty="0" smtClean="0">
                <a:ea typeface="+mj-ea"/>
                <a:cs typeface="Arial" pitchFamily="34" charset="0"/>
              </a:rPr>
              <a:t> </a:t>
            </a:r>
            <a:r>
              <a:rPr lang="en-US" sz="1600" dirty="0" err="1" smtClean="0">
                <a:ea typeface="+mj-ea"/>
                <a:cs typeface="Arial" pitchFamily="34" charset="0"/>
              </a:rPr>
              <a:t>dirigeable</a:t>
            </a:r>
            <a:r>
              <a:rPr lang="en-US" sz="1600" dirty="0" smtClean="0">
                <a:ea typeface="+mj-ea"/>
                <a:cs typeface="Arial" pitchFamily="34" charset="0"/>
              </a:rPr>
              <a:t>), 1</a:t>
            </a:r>
            <a:r>
              <a:rPr lang="fr-FR" sz="1600" dirty="0" smtClean="0">
                <a:ea typeface="+mj-ea"/>
                <a:cs typeface="Arial" pitchFamily="34" charset="0"/>
              </a:rPr>
              <a:t>910</a:t>
            </a:r>
          </a:p>
          <a:p>
            <a:r>
              <a:rPr lang="fr-FR" sz="1600" dirty="0" smtClean="0">
                <a:ea typeface="+mj-ea"/>
                <a:cs typeface="Arial" pitchFamily="34" charset="0"/>
              </a:rPr>
              <a:t>© Musée d'Orsay, </a:t>
            </a:r>
            <a:r>
              <a:rPr lang="fr-FR" sz="1600" dirty="0" err="1" smtClean="0">
                <a:ea typeface="+mj-ea"/>
                <a:cs typeface="Arial" pitchFamily="34" charset="0"/>
              </a:rPr>
              <a:t>dist</a:t>
            </a:r>
            <a:r>
              <a:rPr lang="fr-FR" sz="1600" dirty="0" smtClean="0">
                <a:ea typeface="+mj-ea"/>
                <a:cs typeface="Arial" pitchFamily="34" charset="0"/>
              </a:rPr>
              <a:t>. RMN-Grand Palais / Patrice Schmidt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2107</TotalTime>
  <Words>761</Words>
  <Application>Microsoft Office PowerPoint</Application>
  <PresentationFormat>Affichage à l'écran (4:3)</PresentationFormat>
  <Paragraphs>140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Urban</vt:lpstr>
      <vt:lpstr>Emmaüs à Orsay / Orsay chez Emmaüs </vt:lpstr>
      <vt:lpstr>L’atelier formation de base</vt:lpstr>
      <vt:lpstr>Les objectifs</vt:lpstr>
      <vt:lpstr>Confier aux stagiaires de l’AFB le rôle de commissaire d’exposition</vt:lpstr>
      <vt:lpstr>Les œuvres proposées aux stagiaires</vt:lpstr>
      <vt:lpstr>Les œuvres proposées aux stagiaires</vt:lpstr>
      <vt:lpstr>Les œuvres proposées aux stagiaires</vt:lpstr>
      <vt:lpstr>Les œuvres proposées aux stagiaires</vt:lpstr>
      <vt:lpstr>Les œuvres proposées aux stagiaires</vt:lpstr>
      <vt:lpstr>Les séances à l’AFB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Quelques textes rédigés</vt:lpstr>
      <vt:lpstr>Quelques textes rédigés</vt:lpstr>
      <vt:lpstr>Quelques textes rédigés</vt:lpstr>
      <vt:lpstr>Quelques textes rédigés</vt:lpstr>
      <vt:lpstr>Emmaüs à Orsay</vt:lpstr>
      <vt:lpstr>Emmaüs à Orsay</vt:lpstr>
      <vt:lpstr>Emmaüs à Orsay</vt:lpstr>
      <vt:lpstr>Visite au musée d’Orsay 11 décembre 2014</vt:lpstr>
      <vt:lpstr>Orsay chez Emmäus Vernissage lors de la soirée de Noël (18 décembre 2014)</vt:lpstr>
      <vt:lpstr>Orsay chez Emmäus Vernissage lors de la soirée de Noël (18 décembre 2014)</vt:lpstr>
      <vt:lpstr>Orsay chez Emmäus Vernissage lors de la soirée de Noël (18 décembre 2014)</vt:lpstr>
      <vt:lpstr>Conclusion</vt:lpstr>
    </vt:vector>
  </TitlesOfParts>
  <Company>Musée d'Orsay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enjeux de l’accessibilité</dc:title>
  <dc:creator>THERWATH Alexandre</dc:creator>
  <cp:lastModifiedBy>THERWATH Alexandre</cp:lastModifiedBy>
  <cp:revision>109</cp:revision>
  <dcterms:created xsi:type="dcterms:W3CDTF">2014-07-03T11:59:57Z</dcterms:created>
  <dcterms:modified xsi:type="dcterms:W3CDTF">2015-01-27T14:33:22Z</dcterms:modified>
</cp:coreProperties>
</file>