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561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3" r:id="rId3"/>
    <p:sldId id="321" r:id="rId4"/>
    <p:sldId id="322" r:id="rId5"/>
    <p:sldId id="330" r:id="rId6"/>
    <p:sldId id="320" r:id="rId7"/>
    <p:sldId id="309" r:id="rId8"/>
    <p:sldId id="334" r:id="rId9"/>
    <p:sldId id="328" r:id="rId10"/>
    <p:sldId id="327" r:id="rId11"/>
    <p:sldId id="329" r:id="rId12"/>
    <p:sldId id="325" r:id="rId13"/>
    <p:sldId id="324" r:id="rId14"/>
    <p:sldId id="323" r:id="rId15"/>
    <p:sldId id="326" r:id="rId16"/>
    <p:sldId id="302" r:id="rId17"/>
    <p:sldId id="315" r:id="rId18"/>
    <p:sldId id="314" r:id="rId19"/>
    <p:sldId id="316" r:id="rId20"/>
    <p:sldId id="257" r:id="rId21"/>
    <p:sldId id="258" r:id="rId22"/>
    <p:sldId id="259" r:id="rId23"/>
    <p:sldId id="260" r:id="rId24"/>
    <p:sldId id="270" r:id="rId25"/>
    <p:sldId id="269" r:id="rId26"/>
    <p:sldId id="289" r:id="rId27"/>
    <p:sldId id="263" r:id="rId28"/>
    <p:sldId id="273" r:id="rId29"/>
    <p:sldId id="317" r:id="rId30"/>
    <p:sldId id="335" r:id="rId31"/>
    <p:sldId id="290" r:id="rId32"/>
    <p:sldId id="30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6" autoAdjust="0"/>
    <p:restoredTop sz="94660"/>
  </p:normalViewPr>
  <p:slideViewPr>
    <p:cSldViewPr>
      <p:cViewPr>
        <p:scale>
          <a:sx n="116" d="100"/>
          <a:sy n="116" d="100"/>
        </p:scale>
        <p:origin x="-168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DB55E1-AC1B-D744-BBEA-B41CFCBE13B8}" type="datetimeFigureOut">
              <a:rPr lang="fr-FR"/>
              <a:pPr>
                <a:defRPr/>
              </a:pPr>
              <a:t>05/02/15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C1F4D1-4047-7A48-9939-5D6407B5D2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933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CF8BD6A-765F-6F41-B172-99EB69E962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729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A2F8B-A3E9-B041-A4CF-A8001E760D54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3378-07E1-2249-B4DD-10B7B130BF7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16C84-80DE-6540-AD36-CCFC731293F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Marlena Bouche PhD CMA IV LLL Forum UNESCO Headquaters Février 2015</a:t>
            </a:r>
          </a:p>
        </p:txBody>
      </p:sp>
    </p:spTree>
    <p:extLst>
      <p:ext uri="{BB962C8B-B14F-4D97-AF65-F5344CB8AC3E}">
        <p14:creationId xmlns:p14="http://schemas.microsoft.com/office/powerpoint/2010/main" val="256031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69DEB-0DFC-AF4D-9C3A-D9CE34136C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76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93E4-4CE1-764A-B4AF-587360A803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355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74EF-10E9-994A-A826-B74812B4D1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82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  <p:extLst>
      <p:ext uri="{BB962C8B-B14F-4D97-AF65-F5344CB8AC3E}">
        <p14:creationId xmlns:p14="http://schemas.microsoft.com/office/powerpoint/2010/main" val="203775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b="1" smtClean="0">
                <a:solidFill>
                  <a:srgbClr val="6FB7D7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0310-814E-184D-9017-798686291F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73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b="1" smtClean="0">
                <a:solidFill>
                  <a:srgbClr val="6FB7D7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446F-7D88-5B47-8105-E15316260E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80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6D80-CC80-8449-8A2D-BE97EA99C7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9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F6EC-18A2-E241-8EDD-C59B0C0615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237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b="1" smtClean="0">
                <a:solidFill>
                  <a:srgbClr val="6FB7D7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0D40-6070-9D4E-96F8-D0339C24A5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733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4ABF-DF91-364E-9C34-7CC9FD2D60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88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2A9D-27D4-9648-BC9B-716C855ADC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641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F6C9-FB8B-9643-916E-CA41809A8A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42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1047-5DED-9A45-9FA8-B2BCFF8944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69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33E7-0E40-5444-816B-48881F5A35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673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half" idx="1"/>
          </p:nvPr>
        </p:nvSpPr>
        <p:spPr>
          <a:xfrm>
            <a:off x="457200" y="1981200"/>
            <a:ext cx="4038600" cy="38862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A76E-246B-A44B-9EEE-F280348182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13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DDDA-A985-AE4B-AC2A-2954F44BFE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57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  <p:extLst>
      <p:ext uri="{BB962C8B-B14F-4D97-AF65-F5344CB8AC3E}">
        <p14:creationId xmlns:p14="http://schemas.microsoft.com/office/powerpoint/2010/main" val="30320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40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Marlena Bouche PhD CMA IV LLL Forum UNESCO Headquaters Février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E5FA4-5C28-F245-A444-64A5318D3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8AF3F-CBD1-9746-BC67-BAA0121E45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48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7E7A-6613-A447-849C-BBF9F240FB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95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4155-C167-D843-9EA1-88E1EAB62B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6FB7D7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F095-0E13-A643-98DF-4449F7A86C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72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4B9344-90C2-DC49-847D-E8F5DC1F2F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  <p:sldLayoutId id="2147485183" r:id="rId14"/>
    <p:sldLayoutId id="2147485184" r:id="rId15"/>
    <p:sldLayoutId id="2147485185" r:id="rId16"/>
    <p:sldLayoutId id="2147485186" r:id="rId17"/>
    <p:sldLayoutId id="2147485187" r:id="rId18"/>
    <p:sldLayoutId id="2147485188" r:id="rId19"/>
    <p:sldLayoutId id="2147485189" r:id="rId20"/>
    <p:sldLayoutId id="2147485167" r:id="rId21"/>
    <p:sldLayoutId id="2147485168" r:id="rId22"/>
    <p:sldLayoutId id="2147485169" r:id="rId2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Feuille_Microsoft_Excel_97_-_20041.xls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Feuille_Microsoft_Excel_97_-_20042.xls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Feuille_Microsoft_Excel_97_-_20043.xls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Feuille_Microsoft_Excel_97_-_20044.xls"/><Relationship Id="rId5" Type="http://schemas.openxmlformats.org/officeDocument/2006/relationships/image" Target="../media/image7.png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Feuille_Microsoft_Excel_97_-_20045.xls"/><Relationship Id="rId8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260350"/>
            <a:ext cx="4752528" cy="417676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100" b="1" dirty="0" smtClean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 smtClean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 smtClean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 smtClean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 smtClean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 smtClean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 smtClean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 smtClean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 smtClean="0">
                <a:solidFill>
                  <a:schemeClr val="tx1"/>
                </a:solidFill>
                <a:latin typeface="Cambria" charset="0"/>
              </a:rPr>
              <a:t>         </a:t>
            </a:r>
            <a:r>
              <a:rPr lang="fr-FR" sz="2700" b="1" dirty="0" smtClean="0">
                <a:solidFill>
                  <a:srgbClr val="FF0000"/>
                </a:solidFill>
              </a:rPr>
              <a:t>Session </a:t>
            </a:r>
            <a:r>
              <a:rPr lang="fr-FR" sz="2700" b="1" dirty="0">
                <a:solidFill>
                  <a:srgbClr val="FF0000"/>
                </a:solidFill>
              </a:rPr>
              <a:t>internationale nr 2</a:t>
            </a:r>
            <a:br>
              <a:rPr lang="fr-FR" sz="2700" b="1" dirty="0">
                <a:solidFill>
                  <a:srgbClr val="FF0000"/>
                </a:solidFill>
              </a:rPr>
            </a:br>
            <a:r>
              <a:rPr lang="fr-FR" sz="2700" b="1" dirty="0">
                <a:solidFill>
                  <a:schemeClr val="tx1"/>
                </a:solidFill>
                <a:latin typeface="Cambria" charset="0"/>
              </a:rPr>
              <a:t>Dr  </a:t>
            </a:r>
            <a:r>
              <a:rPr lang="fr-FR" sz="2700" b="1" dirty="0">
                <a:solidFill>
                  <a:schemeClr val="bg1"/>
                </a:solidFill>
                <a:latin typeface="Cambria" charset="0"/>
              </a:rPr>
              <a:t>Marlena Bouche</a:t>
            </a:r>
            <a:br>
              <a:rPr lang="fr-FR" sz="2700" b="1" dirty="0">
                <a:solidFill>
                  <a:schemeClr val="bg1"/>
                </a:solidFill>
                <a:latin typeface="Cambria" charset="0"/>
              </a:rPr>
            </a:br>
            <a:r>
              <a:rPr lang="fr-FR" sz="2100" b="1" dirty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>
                <a:solidFill>
                  <a:schemeClr val="tx1"/>
                </a:solidFill>
                <a:latin typeface="Cambria" charset="0"/>
              </a:rPr>
            </a:br>
            <a:r>
              <a:rPr lang="fr-FR" sz="2100" b="1" dirty="0">
                <a:solidFill>
                  <a:schemeClr val="tx1"/>
                </a:solidFill>
                <a:latin typeface="Cambria" charset="0"/>
              </a:rPr>
              <a:t/>
            </a:r>
            <a:br>
              <a:rPr lang="fr-FR" sz="2100" b="1" dirty="0">
                <a:solidFill>
                  <a:schemeClr val="tx1"/>
                </a:solidFill>
                <a:latin typeface="Cambria" charset="0"/>
              </a:rPr>
            </a:br>
            <a:r>
              <a:rPr lang="ru-RU" sz="2100" b="1" dirty="0">
                <a:solidFill>
                  <a:schemeClr val="bg1"/>
                </a:solidFill>
                <a:latin typeface="Cambria" charset="0"/>
              </a:rPr>
              <a:t/>
            </a:r>
            <a:br>
              <a:rPr lang="ru-RU" sz="2100" b="1" dirty="0">
                <a:solidFill>
                  <a:schemeClr val="bg1"/>
                </a:solidFill>
                <a:latin typeface="Cambria" charset="0"/>
              </a:rPr>
            </a:br>
            <a:r>
              <a:rPr lang="fr-FR" sz="2100" b="1" dirty="0">
                <a:solidFill>
                  <a:schemeClr val="bg1"/>
                </a:solidFill>
                <a:latin typeface="Cambria" charset="0"/>
              </a:rPr>
              <a:t/>
            </a:r>
            <a:br>
              <a:rPr lang="fr-FR" sz="2100" b="1" dirty="0">
                <a:solidFill>
                  <a:schemeClr val="bg1"/>
                </a:solidFill>
                <a:latin typeface="Cambria" charset="0"/>
              </a:rPr>
            </a:br>
            <a:endParaRPr lang="ru-RU" b="1" dirty="0">
              <a:solidFill>
                <a:schemeClr val="bg1"/>
              </a:solidFill>
              <a:latin typeface="Cambri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581525"/>
            <a:ext cx="8668072" cy="1871811"/>
          </a:xfrm>
        </p:spPr>
        <p:txBody>
          <a:bodyPr rtlCol="0">
            <a:norm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Santé durable – 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un enjeu éducatif fondamental 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pour les apprentissages tout au long de la vie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27651" name="Image 1" descr="Ma photo pro 2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7"/>
          <a:stretch>
            <a:fillRect/>
          </a:stretch>
        </p:blipFill>
        <p:spPr bwMode="auto">
          <a:xfrm>
            <a:off x="6732588" y="188913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2728912"/>
          </a:xfrm>
        </p:spPr>
        <p:txBody>
          <a:bodyPr/>
          <a:lstStyle/>
          <a:p>
            <a:r>
              <a:rPr lang="fr-FR">
                <a:latin typeface="Cambria" charset="0"/>
              </a:rPr>
              <a:t>Yves Angelloz</a:t>
            </a:r>
            <a:br>
              <a:rPr lang="fr-FR">
                <a:latin typeface="Cambria" charset="0"/>
              </a:rPr>
            </a:br>
            <a:r>
              <a:rPr lang="fr-FR">
                <a:latin typeface="Cambria" charset="0"/>
              </a:rPr>
              <a:t>Grand témoin</a:t>
            </a:r>
            <a:br>
              <a:rPr lang="fr-FR">
                <a:latin typeface="Cambria" charset="0"/>
              </a:rPr>
            </a:br>
            <a:r>
              <a:rPr lang="fr-FR" sz="2000">
                <a:latin typeface="Cambria" charset="0"/>
              </a:rPr>
              <a:t>Centre International </a:t>
            </a:r>
            <a:br>
              <a:rPr lang="fr-FR" sz="2000">
                <a:latin typeface="Cambria" charset="0"/>
              </a:rPr>
            </a:br>
            <a:r>
              <a:rPr lang="fr-FR" sz="2000">
                <a:latin typeface="Cambria" charset="0"/>
              </a:rPr>
              <a:t>des Jeux Mondiaux de la Paix</a:t>
            </a:r>
            <a:br>
              <a:rPr lang="fr-FR" sz="2000">
                <a:latin typeface="Cambria" charset="0"/>
              </a:rPr>
            </a:br>
            <a:r>
              <a:rPr lang="fr-FR" sz="1600">
                <a:latin typeface="Cambria" charset="0"/>
              </a:rPr>
              <a:t>La Gauthière - 01200-Billiat/Bellegarde (France)</a:t>
            </a:r>
            <a:br>
              <a:rPr lang="fr-FR" sz="1600">
                <a:latin typeface="Cambria" charset="0"/>
              </a:rPr>
            </a:br>
            <a:r>
              <a:rPr lang="pl-PL" sz="1600">
                <a:latin typeface="Cambria" charset="0"/>
              </a:rPr>
              <a:t>E-Mail : centre.inter.jmp@gmail.com - </a:t>
            </a:r>
            <a:br>
              <a:rPr lang="pl-PL" sz="1600">
                <a:latin typeface="Cambria" charset="0"/>
              </a:rPr>
            </a:br>
            <a:r>
              <a:rPr lang="pl-PL" sz="1600">
                <a:latin typeface="Cambria" charset="0"/>
              </a:rPr>
              <a:t>Tél: 00 33 (0)4 50 59 90 51</a:t>
            </a:r>
            <a:br>
              <a:rPr lang="pl-PL" sz="1600">
                <a:latin typeface="Cambria" charset="0"/>
              </a:rPr>
            </a:br>
            <a:r>
              <a:rPr lang="pl-PL" sz="1600">
                <a:latin typeface="Cambria" charset="0"/>
              </a:rPr>
              <a:t>www.jeuxmondiauxdelapaix.com</a:t>
            </a:r>
            <a:r>
              <a:rPr lang="fr-FR" sz="1600">
                <a:latin typeface="Cambria" charset="0"/>
              </a:rPr>
              <a:t/>
            </a:r>
            <a:br>
              <a:rPr lang="fr-FR" sz="1600">
                <a:latin typeface="Cambria" charset="0"/>
              </a:rPr>
            </a:br>
            <a:endParaRPr lang="fr-FR" sz="1600">
              <a:latin typeface="Cambria" charset="0"/>
            </a:endParaRP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395288" y="3357563"/>
            <a:ext cx="7556500" cy="2951162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fr-FR">
                <a:latin typeface="Calibri" charset="0"/>
              </a:rPr>
              <a:t>En tant que kinésithérapeute, professeur d’éducation et de  sports,  Yves nous apporte un témoignage et la réflexion en ce qui concerne les sports dans la vie de l’enfant et de l’adulte:</a:t>
            </a:r>
          </a:p>
          <a:p>
            <a:pPr marL="0" indent="0"/>
            <a:r>
              <a:rPr lang="fr-FR">
                <a:latin typeface="Calibri" charset="0"/>
              </a:rPr>
              <a:t>Le sport à tous et à tous les âges</a:t>
            </a:r>
          </a:p>
          <a:p>
            <a:pPr marL="0" indent="0"/>
            <a:r>
              <a:rPr lang="fr-FR">
                <a:latin typeface="Calibri" charset="0"/>
              </a:rPr>
              <a:t>Nouvelles philosophies des compétitions sportives </a:t>
            </a:r>
          </a:p>
          <a:p>
            <a:pPr marL="0" indent="0"/>
            <a:r>
              <a:rPr lang="fr-FR">
                <a:latin typeface="Calibri" charset="0"/>
              </a:rPr>
              <a:t>Une expérience novatrice : LES JEUX MONDIAUX DE LA PAIX</a:t>
            </a:r>
          </a:p>
          <a:p>
            <a:pPr marL="0" indent="0">
              <a:buFont typeface="Wingdings" charset="0"/>
              <a:buNone/>
            </a:pPr>
            <a:endParaRPr lang="fr-FR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072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9F9836-3401-BD41-92E5-BB897E4C25A2}" type="slidenum">
              <a:rPr lang="fr-FR" sz="1400">
                <a:solidFill>
                  <a:schemeClr val="bg1"/>
                </a:solidFill>
              </a:rPr>
              <a:pPr eaLnBrk="1" hangingPunct="1"/>
              <a:t>10</a:t>
            </a:fld>
            <a:endParaRPr lang="fr-FR" sz="1400">
              <a:solidFill>
                <a:schemeClr val="bg1"/>
              </a:solidFill>
            </a:endParaRPr>
          </a:p>
        </p:txBody>
      </p:sp>
      <p:pic>
        <p:nvPicPr>
          <p:cNvPr id="30725" name="Image 1" descr="Photo Yves Angello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2305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mbria" charset="0"/>
              </a:rPr>
              <a:t>Y</a:t>
            </a:r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74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FB1280-DC8B-E44B-86C9-844F543840B9}" type="slidenum">
              <a:rPr lang="fr-FR" sz="1400">
                <a:solidFill>
                  <a:schemeClr val="bg1"/>
                </a:solidFill>
              </a:rPr>
              <a:pPr eaLnBrk="1" hangingPunct="1"/>
              <a:t>11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Cambria" charset="0"/>
            </a:endParaRP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584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B7E478-E604-E941-AA0F-A631D1F27072}" type="slidenum">
              <a:rPr lang="fr-FR" sz="1400">
                <a:solidFill>
                  <a:schemeClr val="bg1"/>
                </a:solidFill>
              </a:rPr>
              <a:pPr eaLnBrk="1" hangingPunct="1"/>
              <a:t>12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7556500" cy="865188"/>
          </a:xfrm>
        </p:spPr>
        <p:txBody>
          <a:bodyPr/>
          <a:lstStyle/>
          <a:p>
            <a:r>
              <a:rPr lang="fr-FR">
                <a:latin typeface="Cambria" charset="0"/>
              </a:rPr>
              <a:t>Education des filles</a:t>
            </a:r>
          </a:p>
        </p:txBody>
      </p:sp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789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8E2F7C-0778-324D-A6EC-1D3335827C8D}" type="slidenum">
              <a:rPr lang="fr-FR" sz="1400">
                <a:solidFill>
                  <a:schemeClr val="bg1"/>
                </a:solidFill>
              </a:rPr>
              <a:pPr eaLnBrk="1" hangingPunct="1"/>
              <a:t>13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mbria" charset="0"/>
              </a:rPr>
              <a:t>Maya Sitaram</a:t>
            </a:r>
          </a:p>
        </p:txBody>
      </p:sp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91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1D5539-DA8A-F14D-9916-5C77D1D2A5BB}" type="slidenum">
              <a:rPr lang="fr-FR" sz="1400">
                <a:solidFill>
                  <a:schemeClr val="bg1"/>
                </a:solidFill>
              </a:rPr>
              <a:pPr eaLnBrk="1" hangingPunct="1"/>
              <a:t>14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mbria" charset="0"/>
              </a:rPr>
              <a:t>Education à la sexualité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3E6DBC-E0E4-9946-8A48-698BEEFDA9DA}" type="slidenum">
              <a:rPr lang="fr-FR" sz="1400">
                <a:solidFill>
                  <a:schemeClr val="bg1"/>
                </a:solidFill>
              </a:rPr>
              <a:pPr eaLnBrk="1" hangingPunct="1"/>
              <a:t>15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ea typeface="+mj-ea"/>
                <a:cs typeface="+mj-cs"/>
              </a:rPr>
              <a:t>Pourquoi la santé sexuelle et reproductive des adolescents reste </a:t>
            </a:r>
            <a:br>
              <a:rPr lang="fr-FR" sz="3200" dirty="0" smtClean="0">
                <a:ea typeface="+mj-ea"/>
                <a:cs typeface="+mj-cs"/>
              </a:rPr>
            </a:br>
            <a:r>
              <a:rPr lang="fr-FR" sz="3200" dirty="0" smtClean="0">
                <a:ea typeface="+mj-ea"/>
                <a:cs typeface="+mj-cs"/>
              </a:rPr>
              <a:t>un problème clé de la Santé Publique </a:t>
            </a:r>
            <a:br>
              <a:rPr lang="fr-FR" sz="3200" dirty="0" smtClean="0">
                <a:ea typeface="+mj-ea"/>
                <a:cs typeface="+mj-cs"/>
              </a:rPr>
            </a:br>
            <a:r>
              <a:rPr lang="fr-FR" sz="3200" dirty="0" smtClean="0">
                <a:ea typeface="+mj-ea"/>
                <a:cs typeface="+mj-cs"/>
              </a:rPr>
              <a:t>sur le plan mondial?</a:t>
            </a:r>
            <a:endParaRPr lang="fr-FR" sz="3200" dirty="0"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2205038"/>
            <a:ext cx="8229600" cy="3816350"/>
          </a:xfrm>
          <a:extLst/>
        </p:spPr>
        <p:txBody>
          <a:bodyPr numCol="2" spcCol="324000" rtlCol="0">
            <a:no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Quelques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chiffres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1/5 population mondiale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(1,3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milliard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env.)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est un adolescent (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10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-19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ans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- UNFPA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)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28% de la population mondiale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est âgée de moins de 15 ans.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50% sous le seuil de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pauvreté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25%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vivent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avec moins de 1 USD/jour. 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Sexuellement actifs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.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Sans les connaissances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ou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les moyens nécessaires pour se protéger ni la possibilité d’orienter leurs énergies vers des activités plus productives.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fr-FR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fr-FR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fr-FR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Les </a:t>
            </a:r>
            <a:r>
              <a:rPr lang="fr-F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jeunes </a:t>
            </a:r>
            <a:r>
              <a:rPr lang="fr-FR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Français (0-14 ans) = 18% pop. env.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8034F9-4896-CA4D-BC5C-5CBF22E275CE}" type="slidenum">
              <a:rPr lang="fr-FR" sz="1400">
                <a:solidFill>
                  <a:schemeClr val="bg1"/>
                </a:solidFill>
              </a:rPr>
              <a:pPr eaLnBrk="1" hangingPunct="1"/>
              <a:t>16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3200">
                <a:latin typeface="Arial" charset="0"/>
              </a:rPr>
              <a:t>La santé est une affaire personnelle de l’individu.</a:t>
            </a:r>
            <a:br>
              <a:rPr lang="fr-FR" sz="3200">
                <a:latin typeface="Arial" charset="0"/>
              </a:rPr>
            </a:br>
            <a:endParaRPr lang="fr-FR" sz="3200">
              <a:latin typeface="Cambria" charset="0"/>
            </a:endParaRPr>
          </a:p>
        </p:txBody>
      </p:sp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5608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1800">
                <a:latin typeface="Cambria" charset="0"/>
              </a:rPr>
              <a:t>Comment éduquer? Comment informer?</a:t>
            </a:r>
            <a:br>
              <a:rPr lang="fr-FR" sz="1800">
                <a:latin typeface="Cambria" charset="0"/>
              </a:rPr>
            </a:br>
            <a:r>
              <a:rPr lang="fr-FR" sz="1800">
                <a:latin typeface="Cambria" charset="0"/>
              </a:rPr>
              <a:t>Comment communiquer?</a:t>
            </a:r>
            <a:endParaRPr lang="fr-FR" sz="1900">
              <a:latin typeface="Arial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1900">
                <a:latin typeface="Arial" charset="0"/>
              </a:rPr>
              <a:t>Raisons des échecs programmes de santé :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fr-FR" sz="1500" b="1">
                <a:latin typeface="Arial" charset="0"/>
              </a:rPr>
              <a:t>Inadaptation du message </a:t>
            </a:r>
            <a:r>
              <a:rPr lang="fr-FR" sz="1500">
                <a:latin typeface="Arial" charset="0"/>
              </a:rPr>
              <a:t>aux besoins précis aux besoins précis manifestés à un stade donné du développement personnel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fr-FR" sz="1500" b="1">
                <a:latin typeface="Arial" charset="0"/>
              </a:rPr>
              <a:t>Non résolution du problème vital de l’adolescent</a:t>
            </a:r>
            <a:r>
              <a:rPr lang="fr-FR" sz="1500">
                <a:latin typeface="Arial" charset="0"/>
              </a:rPr>
              <a:t>, immédiat ou à plus long terme (ex. quel est le sens de la vie? À quel moment faut il commencer la relation sexuelle?...)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fr-FR" sz="1500" b="1">
                <a:latin typeface="Arial" charset="0"/>
              </a:rPr>
              <a:t>Insuffisance de l’infrastructure </a:t>
            </a:r>
            <a:r>
              <a:rPr lang="fr-FR" sz="1500">
                <a:latin typeface="Arial" charset="0"/>
              </a:rPr>
              <a:t>permettant de mettre en œuvre le consigne pédagogique (ex. absence de robinet pour se laver les mains)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fr-FR" sz="1500" b="1">
                <a:latin typeface="Arial" charset="0"/>
              </a:rPr>
              <a:t>Ne permet pas la sincérité de la réaction </a:t>
            </a:r>
            <a:r>
              <a:rPr lang="fr-FR" sz="1500">
                <a:latin typeface="Arial" charset="0"/>
              </a:rPr>
              <a:t>de l’adolescent (discussion sur la santé sexuelle en classe)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fr-FR" sz="1500" b="1">
                <a:latin typeface="Arial" charset="0"/>
              </a:rPr>
              <a:t>Image déficiente du canal de communication </a:t>
            </a:r>
            <a:r>
              <a:rPr lang="fr-FR" sz="1500">
                <a:latin typeface="Arial" charset="0"/>
              </a:rPr>
              <a:t>: l’élève n’a pas de confiance en celui qui propose une idée (ex. l’enseignant d’histoire parlant du danger des drogues, l’enseignant de mathématiques parlant des STI…)</a:t>
            </a:r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F2140A-AE8D-B44F-BC3A-D5E00E9D0973}" type="slidenum">
              <a:rPr lang="fr-FR" sz="1400">
                <a:solidFill>
                  <a:schemeClr val="bg1"/>
                </a:solidFill>
              </a:rPr>
              <a:pPr eaLnBrk="1" hangingPunct="1"/>
              <a:t>17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23963"/>
          </a:xfrm>
        </p:spPr>
        <p:txBody>
          <a:bodyPr/>
          <a:lstStyle/>
          <a:p>
            <a:pPr algn="ctr" eaLnBrk="1" hangingPunct="1"/>
            <a:r>
              <a:rPr lang="fr-FR" sz="4000">
                <a:latin typeface="Cambria" charset="0"/>
              </a:rPr>
              <a:t>Challenges</a:t>
            </a:r>
            <a:br>
              <a:rPr lang="fr-FR" sz="4000">
                <a:latin typeface="Cambria" charset="0"/>
              </a:rPr>
            </a:br>
            <a:r>
              <a:rPr lang="en-GB" sz="4000" b="1">
                <a:latin typeface="Arial" charset="0"/>
              </a:rPr>
              <a:t>VIE SEXUELLE</a:t>
            </a:r>
            <a:br>
              <a:rPr lang="en-GB" sz="4000" b="1">
                <a:latin typeface="Arial" charset="0"/>
              </a:rPr>
            </a:br>
            <a:endParaRPr lang="fr-FR" sz="4000">
              <a:latin typeface="Cambria" charset="0"/>
            </a:endParaRPr>
          </a:p>
        </p:txBody>
      </p:sp>
      <p:sp>
        <p:nvSpPr>
          <p:cNvPr id="45058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0368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</a:pPr>
            <a:r>
              <a:rPr lang="en-GB" sz="1700">
                <a:latin typeface="Arial" charset="0"/>
              </a:rPr>
              <a:t>25% des élèves de 15 ans déclare avoir déjà eu des rapports sexuels, les garçons davantage que les filles. 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fr-FR" sz="1700">
                <a:latin typeface="Arial" charset="0"/>
              </a:rPr>
              <a:t>Bon signe: seulement 9,7 % des adolescents sexuellement initiés déclarent n'avoir utilisé aucun mode de contraception lors de leur dernier rapport sexuel.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DA465-5D87-5D42-B481-B2C3F38B6948}" type="slidenum">
              <a:rPr lang="fr-FR" sz="1400">
                <a:solidFill>
                  <a:schemeClr val="bg1"/>
                </a:solidFill>
              </a:rPr>
              <a:pPr eaLnBrk="1" hangingPunct="1"/>
              <a:t>18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223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C6600"/>
                </a:solidFill>
                <a:ea typeface="+mj-ea"/>
                <a:cs typeface="+mj-cs"/>
              </a:rPr>
              <a:t/>
            </a:r>
            <a:br>
              <a:rPr lang="fr-FR" sz="2800" b="1" dirty="0" smtClean="0">
                <a:solidFill>
                  <a:srgbClr val="CC6600"/>
                </a:solidFill>
                <a:ea typeface="+mj-ea"/>
                <a:cs typeface="+mj-cs"/>
              </a:rPr>
            </a:br>
            <a:r>
              <a:rPr lang="fr-FR" sz="3200" b="1" dirty="0" smtClean="0">
                <a:solidFill>
                  <a:srgbClr val="CC6600"/>
                </a:solidFill>
                <a:ea typeface="+mj-ea"/>
                <a:cs typeface="+mj-cs"/>
              </a:rPr>
              <a:t>«</a:t>
            </a:r>
            <a:r>
              <a:rPr lang="fr-FR" sz="3200" b="1" dirty="0">
                <a:solidFill>
                  <a:srgbClr val="CC6600"/>
                </a:solidFill>
                <a:ea typeface="+mj-ea"/>
                <a:cs typeface="+mj-cs"/>
              </a:rPr>
              <a:t> Les questions </a:t>
            </a:r>
            <a:br>
              <a:rPr lang="fr-FR" sz="3200" b="1" dirty="0">
                <a:solidFill>
                  <a:srgbClr val="CC6600"/>
                </a:solidFill>
                <a:ea typeface="+mj-ea"/>
                <a:cs typeface="+mj-cs"/>
              </a:rPr>
            </a:br>
            <a:r>
              <a:rPr lang="fr-FR" sz="3200" b="1" dirty="0">
                <a:solidFill>
                  <a:srgbClr val="CC6600"/>
                </a:solidFill>
                <a:ea typeface="+mj-ea"/>
                <a:cs typeface="+mj-cs"/>
              </a:rPr>
              <a:t>auxquelles je n’ai jamais eu </a:t>
            </a:r>
            <a:br>
              <a:rPr lang="fr-FR" sz="3200" b="1" dirty="0">
                <a:solidFill>
                  <a:srgbClr val="CC6600"/>
                </a:solidFill>
                <a:ea typeface="+mj-ea"/>
                <a:cs typeface="+mj-cs"/>
              </a:rPr>
            </a:br>
            <a:r>
              <a:rPr lang="fr-FR" sz="3200" b="1" dirty="0">
                <a:solidFill>
                  <a:srgbClr val="CC6600"/>
                </a:solidFill>
                <a:ea typeface="+mj-ea"/>
                <a:cs typeface="+mj-cs"/>
              </a:rPr>
              <a:t>de réponse… »</a:t>
            </a:r>
            <a:br>
              <a:rPr lang="fr-FR" sz="3200" b="1" dirty="0">
                <a:solidFill>
                  <a:srgbClr val="CC6600"/>
                </a:solidFill>
                <a:ea typeface="+mj-ea"/>
                <a:cs typeface="+mj-cs"/>
              </a:rPr>
            </a:br>
            <a:endParaRPr lang="fr-FR" sz="3200" dirty="0">
              <a:ea typeface="+mj-ea"/>
              <a:cs typeface="+mj-cs"/>
            </a:endParaRP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582862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fr-FR" sz="2400" b="1">
                <a:latin typeface="Calibri" charset="0"/>
              </a:rPr>
              <a:t>Etude qualitative des besoins éducatifs </a:t>
            </a:r>
          </a:p>
          <a:p>
            <a:pPr marL="0" indent="0" algn="ctr" eaLnBrk="1" hangingPunct="1">
              <a:buFont typeface="Wingdings" charset="0"/>
              <a:buNone/>
            </a:pPr>
            <a:r>
              <a:rPr lang="fr-FR" sz="2400" b="1">
                <a:latin typeface="Calibri" charset="0"/>
              </a:rPr>
              <a:t>des adolescents </a:t>
            </a:r>
          </a:p>
          <a:p>
            <a:pPr marL="0" indent="0" algn="ctr" eaLnBrk="1" hangingPunct="1">
              <a:buFont typeface="Wingdings" charset="0"/>
              <a:buNone/>
            </a:pPr>
            <a:r>
              <a:rPr lang="fr-FR" sz="2400" b="1">
                <a:latin typeface="Calibri" charset="0"/>
              </a:rPr>
              <a:t>(11-17ans)</a:t>
            </a:r>
          </a:p>
          <a:p>
            <a:pPr marL="0" indent="0" algn="ctr" eaLnBrk="1" hangingPunct="1">
              <a:buFont typeface="Wingdings" charset="0"/>
              <a:buNone/>
            </a:pPr>
            <a:r>
              <a:rPr lang="fr-FR" sz="2400" b="1">
                <a:latin typeface="Calibri" charset="0"/>
              </a:rPr>
              <a:t>Ukraine 2006-2007</a:t>
            </a:r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C11C8B-A5D7-8441-A9EA-5032DEB93484}" type="slidenum">
              <a:rPr lang="fr-FR" sz="1400">
                <a:solidFill>
                  <a:schemeClr val="bg1"/>
                </a:solidFill>
              </a:rPr>
              <a:pPr eaLnBrk="1" hangingPunct="1"/>
              <a:t>19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none" strike="noStrike" dirty="0" smtClean="0">
                <a:effectLst/>
              </a:rPr>
              <a:t> </a:t>
            </a:r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400" dirty="0" smtClean="0"/>
              <a:t>La réflexion pluridisciplinaire des professionnels des différents domaines, par une approche transculturelle sur les questions concernant notre santé à tous, dans sa dimension physique, spirituelle et culturelle. </a:t>
            </a:r>
          </a:p>
          <a:p>
            <a:pPr marL="0" indent="0">
              <a:buNone/>
            </a:pPr>
            <a:r>
              <a:rPr lang="fr-FR" dirty="0"/>
              <a:t> </a:t>
            </a:r>
            <a:r>
              <a:rPr lang="fr-FR" b="1" dirty="0">
                <a:solidFill>
                  <a:schemeClr val="bg1"/>
                </a:solidFill>
              </a:rPr>
              <a:t>Santé durable – un enjeu </a:t>
            </a:r>
            <a:r>
              <a:rPr lang="fr-FR" sz="2800" b="1" dirty="0">
                <a:solidFill>
                  <a:schemeClr val="bg1"/>
                </a:solidFill>
              </a:rPr>
              <a:t>éducatif</a:t>
            </a:r>
            <a:r>
              <a:rPr lang="fr-FR" b="1" dirty="0">
                <a:solidFill>
                  <a:schemeClr val="bg1"/>
                </a:solidFill>
              </a:rPr>
              <a:t> fondamental 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pour les apprentissages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tout au long de la vie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Santé durable – un enjeu éducatif fondamental 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pour les apprentissages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tout au long de la vie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 smtClean="0">
              <a:effectLst/>
            </a:endParaRPr>
          </a:p>
          <a:p>
            <a:pPr marL="0" indent="0">
              <a:buNone/>
            </a:pPr>
            <a:endParaRPr lang="fr-FR" dirty="0" smtClean="0">
              <a:effectLst/>
            </a:endParaRPr>
          </a:p>
          <a:p>
            <a:r>
              <a:rPr lang="fr-FR" b="1" dirty="0" smtClean="0">
                <a:effectLst/>
              </a:rPr>
              <a:t/>
            </a:r>
            <a:br>
              <a:rPr lang="fr-FR" b="1" dirty="0" smtClean="0">
                <a:effectLst/>
              </a:rPr>
            </a:br>
            <a:r>
              <a:rPr lang="fr-FR" b="1" dirty="0" smtClean="0">
                <a:effectLst/>
              </a:rPr>
              <a:t/>
            </a:r>
            <a:br>
              <a:rPr lang="fr-FR" b="1" dirty="0" smtClean="0">
                <a:effectLst/>
              </a:rPr>
            </a:br>
            <a:r>
              <a:rPr lang="fr-FR" b="1" dirty="0" smtClean="0">
                <a:effectLst/>
              </a:rPr>
              <a:t/>
            </a:r>
            <a:br>
              <a:rPr lang="fr-FR" b="1" dirty="0" smtClean="0">
                <a:effectLst/>
              </a:rPr>
            </a:br>
            <a:r>
              <a:rPr lang="fr-FR" b="1" dirty="0" smtClean="0">
                <a:effectLst/>
              </a:rPr>
              <a:t/>
            </a:r>
            <a:br>
              <a:rPr lang="fr-FR" b="1" dirty="0" smtClean="0">
                <a:effectLst/>
              </a:rPr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Marlena Bouche PhD CMA IV LLL Forum UNESCO Headquaters Février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62A9D-27D4-9648-BC9B-716C855ADCC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7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algn="ctr" eaLnBrk="1" hangingPunct="1"/>
            <a:r>
              <a:rPr lang="fr-FR" sz="3200" b="1">
                <a:latin typeface="Cambria" charset="0"/>
              </a:rPr>
              <a:t>Objectifs</a:t>
            </a:r>
            <a:endParaRPr lang="ru-RU" b="1">
              <a:latin typeface="Cambria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424862" cy="4105275"/>
          </a:xfrm>
        </p:spPr>
        <p:txBody>
          <a:bodyPr/>
          <a:lstStyle/>
          <a:p>
            <a:pPr marL="342900" lvl="2" indent="-342900" algn="just" eaLnBrk="1" hangingPunct="1">
              <a:buFontTx/>
              <a:buAutoNum type="circleNumDbPlain"/>
            </a:pPr>
            <a:r>
              <a:rPr lang="fr-FR" sz="1600" b="1">
                <a:latin typeface="Arial" charset="0"/>
                <a:cs typeface="ＭＳ Ｐゴシック" charset="0"/>
              </a:rPr>
              <a:t>Identifier et analyser les besoins </a:t>
            </a:r>
            <a:r>
              <a:rPr lang="fr-FR" sz="1600">
                <a:latin typeface="Arial" charset="0"/>
                <a:cs typeface="ＭＳ Ｐゴシック" charset="0"/>
              </a:rPr>
              <a:t>éducatifs des adolescents (11-17 ans) relatifs à leur santé et à la prévention du VIH-Sida.</a:t>
            </a:r>
          </a:p>
          <a:p>
            <a:pPr marL="342900" lvl="2" indent="-342900" algn="just" eaLnBrk="1" hangingPunct="1">
              <a:buFontTx/>
              <a:buAutoNum type="circleNumDbPlain"/>
            </a:pPr>
            <a:endParaRPr lang="fr-FR" sz="1600">
              <a:latin typeface="Arial" charset="0"/>
              <a:cs typeface="ＭＳ Ｐゴシック" charset="0"/>
            </a:endParaRPr>
          </a:p>
          <a:p>
            <a:pPr marL="342900" lvl="2" indent="-342900" algn="just" eaLnBrk="1" hangingPunct="1">
              <a:buFontTx/>
              <a:buAutoNum type="circleNumDbPlain"/>
            </a:pPr>
            <a:r>
              <a:rPr lang="fr-FR" sz="1600" b="1">
                <a:latin typeface="Arial" charset="0"/>
                <a:cs typeface="ＭＳ Ｐゴシック" charset="0"/>
              </a:rPr>
              <a:t>Identifier les faiblesses des programmes </a:t>
            </a:r>
            <a:r>
              <a:rPr lang="fr-FR" sz="1600">
                <a:latin typeface="Arial" charset="0"/>
                <a:cs typeface="ＭＳ Ｐゴシック" charset="0"/>
              </a:rPr>
              <a:t>éducatifs en cours ainsi que celles des formations des spécialistes dans le domaine de la promotion de la santé et de la prévention VIH-Sida parmi les jeunes en Ukraine.</a:t>
            </a:r>
          </a:p>
          <a:p>
            <a:pPr marL="342900" lvl="2" indent="-342900" algn="just" eaLnBrk="1" hangingPunct="1">
              <a:buFontTx/>
              <a:buAutoNum type="circleNumDbPlain"/>
            </a:pPr>
            <a:endParaRPr lang="fr-FR" sz="1600">
              <a:latin typeface="Arial" charset="0"/>
              <a:cs typeface="ＭＳ Ｐゴシック" charset="0"/>
            </a:endParaRPr>
          </a:p>
          <a:p>
            <a:pPr marL="342900" lvl="2" indent="-342900" algn="just" eaLnBrk="1" hangingPunct="1">
              <a:buFontTx/>
              <a:buAutoNum type="circleNumDbPlain"/>
            </a:pPr>
            <a:r>
              <a:rPr lang="fr-FR" sz="1600" b="1">
                <a:latin typeface="Arial" charset="0"/>
                <a:cs typeface="ＭＳ Ｐゴシック" charset="0"/>
              </a:rPr>
              <a:t>Utiliser une approche multisectorielle</a:t>
            </a:r>
            <a:r>
              <a:rPr lang="fr-FR" sz="1600">
                <a:latin typeface="Arial" charset="0"/>
                <a:cs typeface="ＭＳ Ｐゴシック" charset="0"/>
              </a:rPr>
              <a:t> dans la lutte contre VIH-Sida et dans la promotion de modes de vie sains parmi les jeunes pour </a:t>
            </a:r>
          </a:p>
          <a:p>
            <a:pPr marL="342900" lvl="2" indent="-342900" algn="just" eaLnBrk="1" hangingPunct="1">
              <a:buFontTx/>
              <a:buAutoNum type="circleNumDbPlain"/>
            </a:pPr>
            <a:endParaRPr lang="ru-RU" sz="1600">
              <a:latin typeface="Arial" charset="0"/>
              <a:cs typeface="ＭＳ Ｐゴシック" charset="0"/>
            </a:endParaRPr>
          </a:p>
          <a:p>
            <a:pPr marL="342900" lvl="2" indent="-342900" algn="just" eaLnBrk="1" hangingPunct="1">
              <a:buFontTx/>
              <a:buAutoNum type="circleNumDbPlain"/>
            </a:pPr>
            <a:r>
              <a:rPr lang="fr-FR" sz="1600">
                <a:latin typeface="Arial" charset="0"/>
                <a:cs typeface="ＭＳ Ｐゴシック" charset="0"/>
              </a:rPr>
              <a:t>Formuler les </a:t>
            </a:r>
            <a:r>
              <a:rPr lang="fr-FR" sz="1600" b="1">
                <a:latin typeface="Arial" charset="0"/>
                <a:cs typeface="ＭＳ Ｐゴシック" charset="0"/>
              </a:rPr>
              <a:t>recommandations aux décideurs politiques et aux structures administratives </a:t>
            </a:r>
            <a:r>
              <a:rPr lang="fr-FR" sz="1600">
                <a:latin typeface="Arial" charset="0"/>
                <a:cs typeface="ＭＳ Ｐゴシック" charset="0"/>
              </a:rPr>
              <a:t>des niveaux central et décentralisés, et plus spécifiquement au Ministère de l’Education de l’Ukraine, aux ONG et au secteur privé.</a:t>
            </a:r>
            <a:endParaRPr lang="ru-RU" sz="1600">
              <a:latin typeface="Arial" charset="0"/>
              <a:cs typeface="ＭＳ Ｐゴシック" charset="0"/>
            </a:endParaRPr>
          </a:p>
        </p:txBody>
      </p:sp>
      <p:sp>
        <p:nvSpPr>
          <p:cNvPr id="4710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02ED0B-5324-B148-A503-5737E3DDE170}" type="slidenum">
              <a:rPr lang="fr-FR" sz="1400">
                <a:solidFill>
                  <a:schemeClr val="bg1"/>
                </a:solidFill>
              </a:rPr>
              <a:pPr eaLnBrk="1" hangingPunct="1"/>
              <a:t>20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90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 smtClean="0">
                <a:latin typeface="Arial" charset="0"/>
                <a:cs typeface="+mj-cs"/>
              </a:rPr>
              <a:t>Approche socio-anthropologique </a:t>
            </a:r>
            <a:br>
              <a:rPr lang="fr-FR" sz="2400" b="1" dirty="0" smtClean="0">
                <a:latin typeface="Arial" charset="0"/>
                <a:cs typeface="+mj-cs"/>
              </a:rPr>
            </a:br>
            <a:r>
              <a:rPr lang="fr-FR" sz="2400" b="1" dirty="0" smtClean="0">
                <a:latin typeface="Arial" charset="0"/>
                <a:cs typeface="+mj-cs"/>
              </a:rPr>
              <a:t>de </a:t>
            </a:r>
            <a:r>
              <a:rPr lang="fr-FR" sz="2400" b="1" dirty="0">
                <a:latin typeface="Arial" charset="0"/>
                <a:cs typeface="+mj-cs"/>
              </a:rPr>
              <a:t>collecte de données</a:t>
            </a:r>
            <a:br>
              <a:rPr lang="fr-FR" sz="2400" b="1" dirty="0">
                <a:latin typeface="Arial" charset="0"/>
                <a:cs typeface="+mj-cs"/>
              </a:rPr>
            </a:br>
            <a:endParaRPr lang="ru-RU" sz="3200" dirty="0">
              <a:latin typeface="Arial" charset="0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Cette originale méthode de l’analyse des besoins éducatifs utilise une approche anthropologique et exige une très grande motivation des participants. 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Elle a été mise au point par le Dr Marlena Bouche durant ses différentes expertises sur le terrain, notamment pour l’UNESCO, l’UNICEF et d’autres agences onusiennes, ainsi que pendant ses interventions personnelles.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Elle a été appliquée pour la première fois dans les pays post-conflit (UNESCO/Tadjikistan, Géorgie, 1994) en tant que méthode de l’appréciation rapide de la situation.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fr-F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Puis, a été systématiquement utilisée en Asie Centrale (Ouzbékistan, Turkménistan, 1998), en Europe de l’Est (Pologne, Bulgarie, 2005) et en Afrique (2007 et avant). 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4813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EA2BED-AEF6-C542-8742-86881EFECDA5}" type="slidenum">
              <a:rPr lang="fr-FR" sz="1400">
                <a:solidFill>
                  <a:schemeClr val="bg1"/>
                </a:solidFill>
              </a:rPr>
              <a:pPr eaLnBrk="1" hangingPunct="1"/>
              <a:t>21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838200"/>
            <a:ext cx="8088312" cy="990600"/>
          </a:xfrm>
        </p:spPr>
        <p:txBody>
          <a:bodyPr/>
          <a:lstStyle/>
          <a:p>
            <a:pPr eaLnBrk="1" hangingPunct="1"/>
            <a:r>
              <a:rPr lang="fr-FR" sz="2000" b="1">
                <a:latin typeface="Arial" charset="0"/>
              </a:rPr>
              <a:t>Les groupes cibles de l’étude</a:t>
            </a:r>
            <a:endParaRPr lang="ru-RU" sz="2000" b="1">
              <a:latin typeface="Arial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fr-FR">
                <a:latin typeface="Arial" charset="0"/>
              </a:rPr>
              <a:t>L’échantillon d’environ 5 000 adolescents 11-17 ans, élèves de :</a:t>
            </a:r>
            <a:r>
              <a:rPr lang="ru-RU">
                <a:latin typeface="Arial" charset="0"/>
              </a:rPr>
              <a:t>	</a:t>
            </a:r>
            <a:endParaRPr lang="fr-FR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ru-RU">
              <a:latin typeface="Arial" charset="0"/>
            </a:endParaRPr>
          </a:p>
          <a:p>
            <a:pPr eaLnBrk="1" hangingPunct="1"/>
            <a:r>
              <a:rPr lang="fr-FR">
                <a:latin typeface="Arial" charset="0"/>
              </a:rPr>
              <a:t>Lycées d’enseignement général ,</a:t>
            </a:r>
          </a:p>
          <a:p>
            <a:pPr eaLnBrk="1" hangingPunct="1"/>
            <a:r>
              <a:rPr lang="fr-FR">
                <a:latin typeface="Arial" charset="0"/>
              </a:rPr>
              <a:t>Gymnases et collèges,</a:t>
            </a:r>
            <a:endParaRPr lang="ru-RU">
              <a:latin typeface="Arial" charset="0"/>
            </a:endParaRPr>
          </a:p>
          <a:p>
            <a:pPr eaLnBrk="1" hangingPunct="1"/>
            <a:r>
              <a:rPr lang="fr-FR">
                <a:latin typeface="Arial" charset="0"/>
              </a:rPr>
              <a:t>Ecoles dans lesquelles existent déjà des programmes de la prévention VIH-Sida,</a:t>
            </a:r>
          </a:p>
          <a:p>
            <a:pPr eaLnBrk="1" hangingPunct="1"/>
            <a:r>
              <a:rPr lang="fr-FR">
                <a:latin typeface="Arial" charset="0"/>
              </a:rPr>
              <a:t>Ecoles d’apprentissage professionnelle et technique (lycées techniques).</a:t>
            </a:r>
            <a:endParaRPr lang="ru-RU">
              <a:latin typeface="Arial" charset="0"/>
            </a:endParaRPr>
          </a:p>
        </p:txBody>
      </p:sp>
      <p:sp>
        <p:nvSpPr>
          <p:cNvPr id="4915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C0513E-6E09-874E-8EE8-9BA287DF8F39}" type="slidenum">
              <a:rPr lang="fr-FR" sz="1400">
                <a:solidFill>
                  <a:schemeClr val="bg1"/>
                </a:solidFill>
              </a:rPr>
              <a:pPr eaLnBrk="1" hangingPunct="1"/>
              <a:t>22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" charset="0"/>
              </a:rPr>
              <a:t>Les résultats </a:t>
            </a:r>
            <a:endParaRPr lang="ru-RU">
              <a:latin typeface="Arial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16113"/>
            <a:ext cx="8472488" cy="468153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fr-FR" sz="200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2000">
                <a:latin typeface="Arial" charset="0"/>
              </a:rPr>
              <a:t>Environ 60 000 de  questions posées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2000">
                <a:latin typeface="Arial" charset="0"/>
              </a:rPr>
              <a:t>concernaient tout particulièrement:</a:t>
            </a:r>
          </a:p>
          <a:p>
            <a:pPr lvl="1" eaLnBrk="1" hangingPunct="1">
              <a:lnSpc>
                <a:spcPct val="80000"/>
              </a:lnSpc>
            </a:pPr>
            <a:endParaRPr lang="ru-RU" sz="200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u"/>
            </a:pPr>
            <a:r>
              <a:rPr lang="fr-FR" sz="2000">
                <a:latin typeface="Arial" charset="0"/>
              </a:rPr>
              <a:t>Bloc</a:t>
            </a:r>
            <a:r>
              <a:rPr lang="ru-RU" sz="2000">
                <a:latin typeface="Arial" charset="0"/>
              </a:rPr>
              <a:t> 1. </a:t>
            </a:r>
            <a:r>
              <a:rPr lang="fr-FR" sz="2000">
                <a:latin typeface="Arial" charset="0"/>
              </a:rPr>
              <a:t>Les relations avec les pairs</a:t>
            </a:r>
            <a:r>
              <a:rPr lang="ru-RU" sz="2000">
                <a:latin typeface="Arial" charset="0"/>
              </a:rPr>
              <a:t>  (50% 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u"/>
            </a:pPr>
            <a:r>
              <a:rPr lang="fr-FR" sz="2000">
                <a:latin typeface="Arial" charset="0"/>
              </a:rPr>
              <a:t>Bloc</a:t>
            </a:r>
            <a:r>
              <a:rPr lang="ru-RU" sz="2000">
                <a:latin typeface="Arial" charset="0"/>
              </a:rPr>
              <a:t> 2. </a:t>
            </a:r>
            <a:r>
              <a:rPr lang="fr-FR" sz="2000">
                <a:latin typeface="Arial" charset="0"/>
              </a:rPr>
              <a:t>La santé</a:t>
            </a:r>
            <a:r>
              <a:rPr lang="ru-RU" sz="2000">
                <a:latin typeface="Arial" charset="0"/>
              </a:rPr>
              <a:t> (47% 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u"/>
            </a:pPr>
            <a:r>
              <a:rPr lang="fr-FR" sz="2000">
                <a:latin typeface="Arial" charset="0"/>
              </a:rPr>
              <a:t>Bloc</a:t>
            </a:r>
            <a:r>
              <a:rPr lang="ru-RU" sz="2000">
                <a:latin typeface="Arial" charset="0"/>
              </a:rPr>
              <a:t> 3. </a:t>
            </a:r>
            <a:r>
              <a:rPr lang="fr-FR" sz="2000">
                <a:latin typeface="Arial" charset="0"/>
              </a:rPr>
              <a:t>Les relations avec le sexe opposé</a:t>
            </a:r>
            <a:r>
              <a:rPr lang="ru-RU" sz="2000">
                <a:latin typeface="Arial" charset="0"/>
              </a:rPr>
              <a:t>  (36%)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u"/>
            </a:pPr>
            <a:r>
              <a:rPr lang="fr-FR" sz="2000">
                <a:latin typeface="Arial" charset="0"/>
              </a:rPr>
              <a:t>Bloc</a:t>
            </a:r>
            <a:r>
              <a:rPr lang="ru-RU" sz="2000">
                <a:latin typeface="Arial" charset="0"/>
              </a:rPr>
              <a:t> 4. </a:t>
            </a:r>
            <a:r>
              <a:rPr lang="fr-FR" sz="2000">
                <a:latin typeface="Arial" charset="0"/>
              </a:rPr>
              <a:t>Les relations avec la société</a:t>
            </a:r>
            <a:r>
              <a:rPr lang="ru-RU" sz="2000">
                <a:latin typeface="Arial" charset="0"/>
              </a:rPr>
              <a:t> (33%)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u"/>
            </a:pPr>
            <a:r>
              <a:rPr lang="fr-FR" sz="2000">
                <a:latin typeface="Arial" charset="0"/>
              </a:rPr>
              <a:t>Bloc</a:t>
            </a:r>
            <a:r>
              <a:rPr lang="ru-RU" sz="2000">
                <a:latin typeface="Arial" charset="0"/>
              </a:rPr>
              <a:t> 5. </a:t>
            </a:r>
            <a:r>
              <a:rPr lang="fr-FR" sz="2000">
                <a:latin typeface="Arial" charset="0"/>
              </a:rPr>
              <a:t>Les relations intrafamiliales</a:t>
            </a:r>
            <a:r>
              <a:rPr lang="ru-RU" sz="2000">
                <a:latin typeface="Arial" charset="0"/>
              </a:rPr>
              <a:t> (32%)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u"/>
            </a:pPr>
            <a:r>
              <a:rPr lang="fr-FR" sz="2000">
                <a:latin typeface="Arial" charset="0"/>
              </a:rPr>
              <a:t>Bloc</a:t>
            </a:r>
            <a:r>
              <a:rPr lang="ru-RU" sz="2000">
                <a:latin typeface="Arial" charset="0"/>
              </a:rPr>
              <a:t> </a:t>
            </a:r>
            <a:r>
              <a:rPr lang="fr-FR" sz="2000">
                <a:latin typeface="Arial" charset="0"/>
              </a:rPr>
              <a:t>6. L’éducation</a:t>
            </a:r>
            <a:r>
              <a:rPr lang="ru-RU" sz="2000">
                <a:latin typeface="Arial" charset="0"/>
              </a:rPr>
              <a:t> (22%)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u"/>
            </a:pPr>
            <a:r>
              <a:rPr lang="fr-FR" sz="2000">
                <a:latin typeface="Arial" charset="0"/>
              </a:rPr>
              <a:t>Bloc</a:t>
            </a:r>
            <a:r>
              <a:rPr lang="ru-RU" sz="2000">
                <a:latin typeface="Arial" charset="0"/>
              </a:rPr>
              <a:t> 7. </a:t>
            </a:r>
            <a:r>
              <a:rPr lang="fr-FR" sz="2000">
                <a:latin typeface="Arial" charset="0"/>
              </a:rPr>
              <a:t>Les questions philosophiques</a:t>
            </a:r>
            <a:r>
              <a:rPr lang="ru-RU" sz="2000">
                <a:latin typeface="Arial" charset="0"/>
              </a:rPr>
              <a:t> (18%)</a:t>
            </a:r>
          </a:p>
          <a:p>
            <a:pPr eaLnBrk="1" hangingPunct="1">
              <a:lnSpc>
                <a:spcPct val="80000"/>
              </a:lnSpc>
            </a:pPr>
            <a:endParaRPr lang="ru-RU">
              <a:latin typeface="Arial" charset="0"/>
            </a:endParaRPr>
          </a:p>
        </p:txBody>
      </p:sp>
      <p:sp>
        <p:nvSpPr>
          <p:cNvPr id="5017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89E5D7-86C6-E547-B9F1-EAB02839BD70}" type="slidenum">
              <a:rPr lang="fr-FR" sz="1400">
                <a:solidFill>
                  <a:schemeClr val="bg1"/>
                </a:solidFill>
              </a:rPr>
              <a:pPr eaLnBrk="1" hangingPunct="1"/>
              <a:t>23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272337" cy="865188"/>
          </a:xfrm>
        </p:spPr>
        <p:txBody>
          <a:bodyPr/>
          <a:lstStyle/>
          <a:p>
            <a:pPr eaLnBrk="1" hangingPunct="1"/>
            <a:r>
              <a:rPr lang="fr-FR" sz="1300" b="1">
                <a:latin typeface="Arial" charset="0"/>
              </a:rPr>
              <a:t>La distribution des blocs de questions </a:t>
            </a:r>
            <a:br>
              <a:rPr lang="fr-FR" sz="1300" b="1">
                <a:latin typeface="Arial" charset="0"/>
              </a:rPr>
            </a:br>
            <a:r>
              <a:rPr lang="fr-FR" sz="1300">
                <a:latin typeface="Arial" charset="0"/>
              </a:rPr>
              <a:t>posées ensemble par les filles et les garçons</a:t>
            </a:r>
            <a:r>
              <a:rPr lang="fr-FR" sz="1300" b="1">
                <a:latin typeface="Arial" charset="0"/>
              </a:rPr>
              <a:t> </a:t>
            </a:r>
            <a:br>
              <a:rPr lang="fr-FR" sz="1300" b="1">
                <a:latin typeface="Arial" charset="0"/>
              </a:rPr>
            </a:br>
            <a:r>
              <a:rPr lang="fr-FR" sz="1200">
                <a:latin typeface="Arial" charset="0"/>
              </a:rPr>
              <a:t>selon les groupes d’âge (</a:t>
            </a:r>
            <a:r>
              <a:rPr lang="ru-RU" sz="1200">
                <a:latin typeface="Arial" charset="0"/>
              </a:rPr>
              <a:t>%</a:t>
            </a:r>
            <a:r>
              <a:rPr lang="fr-FR" sz="1200">
                <a:latin typeface="Arial" charset="0"/>
              </a:rPr>
              <a:t>)</a:t>
            </a:r>
            <a:r>
              <a:rPr lang="ru-RU" sz="1200">
                <a:latin typeface="Arial" charset="0"/>
              </a:rPr>
              <a:t/>
            </a:r>
            <a:br>
              <a:rPr lang="ru-RU" sz="1200">
                <a:latin typeface="Arial" charset="0"/>
              </a:rPr>
            </a:br>
            <a:r>
              <a:rPr lang="fr-FR" sz="1300" b="1">
                <a:latin typeface="Arial" charset="0"/>
              </a:rPr>
              <a:t/>
            </a:r>
            <a:br>
              <a:rPr lang="fr-FR" sz="1300" b="1">
                <a:latin typeface="Arial" charset="0"/>
              </a:rPr>
            </a:br>
            <a:r>
              <a:rPr lang="fr-FR" sz="1900">
                <a:latin typeface="Arial" charset="0"/>
              </a:rPr>
              <a:t/>
            </a:r>
            <a:br>
              <a:rPr lang="fr-FR" sz="1900">
                <a:latin typeface="Arial" charset="0"/>
              </a:rPr>
            </a:br>
            <a:endParaRPr lang="ru-RU" sz="1900">
              <a:latin typeface="Arial" charset="0"/>
            </a:endParaRPr>
          </a:p>
        </p:txBody>
      </p:sp>
      <p:graphicFrame>
        <p:nvGraphicFramePr>
          <p:cNvPr id="51202" name="Object 4"/>
          <p:cNvGraphicFramePr>
            <a:graphicFrameLocks noGrp="1" noChangeAspect="1"/>
          </p:cNvGraphicFramePr>
          <p:nvPr>
            <p:ph type="dgm" idx="1"/>
          </p:nvPr>
        </p:nvGraphicFramePr>
        <p:xfrm>
          <a:off x="560388" y="1074738"/>
          <a:ext cx="8310562" cy="500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r:id="rId4" imgW="8308161" imgH="5010498" progId="Excel.Chart.8">
                  <p:embed/>
                </p:oleObj>
              </mc:Choice>
              <mc:Fallback>
                <p:oleObj r:id="rId4" imgW="8308161" imgH="5010498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074738"/>
                        <a:ext cx="8310562" cy="500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CF3736-C436-9A40-8784-CC4050C61520}" type="slidenum">
              <a:rPr lang="fr-FR" sz="1400">
                <a:solidFill>
                  <a:schemeClr val="bg1"/>
                </a:solidFill>
              </a:rPr>
              <a:pPr eaLnBrk="1" hangingPunct="1"/>
              <a:t>24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09650"/>
          </a:xfrm>
        </p:spPr>
        <p:txBody>
          <a:bodyPr/>
          <a:lstStyle/>
          <a:p>
            <a:pPr eaLnBrk="1" hangingPunct="1"/>
            <a:r>
              <a:rPr lang="fr-FR" sz="1800" b="1">
                <a:latin typeface="Arial" charset="0"/>
              </a:rPr>
              <a:t>La distribution des blocs de questions </a:t>
            </a:r>
            <a:br>
              <a:rPr lang="fr-FR" sz="1800" b="1">
                <a:latin typeface="Arial" charset="0"/>
              </a:rPr>
            </a:br>
            <a:r>
              <a:rPr lang="fr-FR" sz="1800" b="1">
                <a:latin typeface="Arial" charset="0"/>
              </a:rPr>
              <a:t>posées par les garçons </a:t>
            </a:r>
            <a:r>
              <a:rPr lang="fr-FR" sz="1800">
                <a:latin typeface="Arial" charset="0"/>
              </a:rPr>
              <a:t>(</a:t>
            </a:r>
            <a:r>
              <a:rPr lang="fr-FR" sz="1400" b="1">
                <a:latin typeface="Arial" charset="0"/>
              </a:rPr>
              <a:t>en % selon l’âge)</a:t>
            </a:r>
            <a:endParaRPr lang="ru-RU" sz="1400" b="1">
              <a:latin typeface="Arial" charset="0"/>
            </a:endParaRPr>
          </a:p>
        </p:txBody>
      </p:sp>
      <p:graphicFrame>
        <p:nvGraphicFramePr>
          <p:cNvPr id="52226" name="Object 4"/>
          <p:cNvGraphicFramePr>
            <a:graphicFrameLocks noGrp="1" noChangeAspect="1"/>
          </p:cNvGraphicFramePr>
          <p:nvPr>
            <p:ph type="dgm" idx="1"/>
          </p:nvPr>
        </p:nvGraphicFramePr>
        <p:xfrm>
          <a:off x="200025" y="1217613"/>
          <a:ext cx="8526463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r:id="rId4" imgW="8527599" imgH="5138503" progId="Excel.Chart.8">
                  <p:embed/>
                </p:oleObj>
              </mc:Choice>
              <mc:Fallback>
                <p:oleObj r:id="rId4" imgW="8527599" imgH="5138503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217613"/>
                        <a:ext cx="8526463" cy="514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91DBF6-9BD6-E54F-BBAC-B6101F171D57}" type="slidenum">
              <a:rPr lang="fr-FR" sz="1400">
                <a:solidFill>
                  <a:schemeClr val="bg1"/>
                </a:solidFill>
              </a:rPr>
              <a:pPr eaLnBrk="1" hangingPunct="1"/>
              <a:t>25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1900" b="1">
                <a:latin typeface="Arial" charset="0"/>
              </a:rPr>
              <a:t>La distribution des blocs de questions posées par les filles</a:t>
            </a:r>
            <a:r>
              <a:rPr lang="ru-RU" sz="1900" b="1">
                <a:latin typeface="Arial" charset="0"/>
              </a:rPr>
              <a:t> </a:t>
            </a:r>
            <a:r>
              <a:rPr lang="en-US" sz="1300">
                <a:latin typeface="Arial" charset="0"/>
              </a:rPr>
              <a:t/>
            </a:r>
            <a:br>
              <a:rPr lang="en-US" sz="1300">
                <a:latin typeface="Arial" charset="0"/>
              </a:rPr>
            </a:br>
            <a:r>
              <a:rPr lang="en-US" sz="1300">
                <a:latin typeface="Arial" charset="0"/>
              </a:rPr>
              <a:t> </a:t>
            </a:r>
            <a:r>
              <a:rPr lang="fr-FR" sz="1300">
                <a:latin typeface="Arial" charset="0"/>
              </a:rPr>
              <a:t>en </a:t>
            </a:r>
            <a:r>
              <a:rPr lang="ru-RU" sz="1300">
                <a:latin typeface="Arial" charset="0"/>
              </a:rPr>
              <a:t>%</a:t>
            </a:r>
            <a:r>
              <a:rPr lang="en-US" sz="1300">
                <a:latin typeface="Arial" charset="0"/>
              </a:rPr>
              <a:t> </a:t>
            </a:r>
            <a:r>
              <a:rPr lang="fr-FR" sz="1300">
                <a:latin typeface="Arial" charset="0"/>
              </a:rPr>
              <a:t>selon l’âge</a:t>
            </a:r>
          </a:p>
        </p:txBody>
      </p:sp>
      <p:graphicFrame>
        <p:nvGraphicFramePr>
          <p:cNvPr id="53250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17513" y="1217613"/>
          <a:ext cx="8382000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r:id="rId4" imgW="8381307" imgH="4998307" progId="Excel.Chart.8">
                  <p:embed/>
                </p:oleObj>
              </mc:Choice>
              <mc:Fallback>
                <p:oleObj r:id="rId4" imgW="8381307" imgH="4998307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217613"/>
                        <a:ext cx="8382000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6DD836-F3B1-AC4B-B8D5-C24C3FF49D65}" type="slidenum">
              <a:rPr lang="fr-FR" sz="1400">
                <a:solidFill>
                  <a:schemeClr val="bg1"/>
                </a:solidFill>
              </a:rPr>
              <a:pPr eaLnBrk="1" hangingPunct="1"/>
              <a:t>26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53252" name="Espace réservé de la date 4"/>
          <p:cNvSpPr txBox="1">
            <a:spLocks/>
          </p:cNvSpPr>
          <p:nvPr/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100">
                <a:solidFill>
                  <a:srgbClr val="595959"/>
                </a:solidFill>
              </a:rPr>
              <a:t>Présentation CMA -  </a:t>
            </a:r>
            <a:r>
              <a:rPr lang="fr-FR" sz="1100">
                <a:solidFill>
                  <a:srgbClr val="595959"/>
                </a:solidFill>
              </a:rPr>
              <a:t>Marrakech, novembre,</a:t>
            </a:r>
            <a:r>
              <a:rPr lang="ru-RU" sz="1100">
                <a:solidFill>
                  <a:srgbClr val="595959"/>
                </a:solidFill>
              </a:rPr>
              <a:t> 201</a:t>
            </a:r>
            <a:r>
              <a:rPr lang="fr-FR" sz="1100">
                <a:solidFill>
                  <a:srgbClr val="595959"/>
                </a:solidFill>
              </a:rPr>
              <a:t>2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ea typeface="+mj-ea"/>
                <a:cs typeface="+mj-cs"/>
              </a:rPr>
              <a:t>Le bloc Santé</a:t>
            </a:r>
            <a:br>
              <a:rPr lang="fr-FR" sz="2000" b="1" dirty="0" smtClean="0">
                <a:ea typeface="+mj-ea"/>
                <a:cs typeface="+mj-cs"/>
              </a:rPr>
            </a:br>
            <a:r>
              <a:rPr lang="fr-FR" sz="2000" dirty="0" smtClean="0">
                <a:ea typeface="+mj-ea"/>
                <a:cs typeface="+mj-cs"/>
              </a:rPr>
              <a:t>Les questions posées par les adolescents de 11 à 17 ans </a:t>
            </a:r>
            <a:br>
              <a:rPr lang="fr-FR" sz="2000" dirty="0" smtClean="0">
                <a:ea typeface="+mj-ea"/>
                <a:cs typeface="+mj-cs"/>
              </a:rPr>
            </a:br>
            <a:r>
              <a:rPr lang="fr-FR" sz="1600" dirty="0" smtClean="0">
                <a:ea typeface="+mj-ea"/>
                <a:cs typeface="+mj-cs"/>
              </a:rPr>
              <a:t>en %</a:t>
            </a:r>
            <a:r>
              <a:rPr lang="ru-RU" sz="1600" dirty="0" smtClean="0">
                <a:ea typeface="+mj-ea"/>
                <a:cs typeface="+mj-cs"/>
              </a:rPr>
              <a:t/>
            </a:r>
            <a:br>
              <a:rPr lang="ru-RU" sz="1600" dirty="0" smtClean="0">
                <a:ea typeface="+mj-ea"/>
                <a:cs typeface="+mj-cs"/>
              </a:rPr>
            </a:br>
            <a:r>
              <a:rPr lang="ru-RU" sz="2000" b="1" dirty="0" smtClean="0">
                <a:ea typeface="+mj-ea"/>
                <a:cs typeface="+mj-cs"/>
              </a:rPr>
              <a:t/>
            </a:r>
            <a:br>
              <a:rPr lang="ru-RU" sz="2000" b="1" dirty="0" smtClean="0">
                <a:ea typeface="+mj-ea"/>
                <a:cs typeface="+mj-cs"/>
              </a:rPr>
            </a:br>
            <a:endParaRPr lang="ru-RU" sz="2000" b="1" dirty="0" smtClean="0">
              <a:ea typeface="+mj-ea"/>
              <a:cs typeface="+mj-cs"/>
            </a:endParaRPr>
          </a:p>
        </p:txBody>
      </p:sp>
      <p:sp>
        <p:nvSpPr>
          <p:cNvPr id="5427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DAEEF8-C736-2E4E-BE58-EB0355A2C9F9}" type="slidenum">
              <a:rPr lang="fr-FR" sz="1400">
                <a:solidFill>
                  <a:schemeClr val="bg1"/>
                </a:solidFill>
              </a:rPr>
              <a:pPr eaLnBrk="1" hangingPunct="1"/>
              <a:t>27</a:t>
            </a:fld>
            <a:endParaRPr lang="fr-FR" sz="1400">
              <a:solidFill>
                <a:schemeClr val="bg1"/>
              </a:solidFill>
            </a:endParaRPr>
          </a:p>
        </p:txBody>
      </p:sp>
      <p:graphicFrame>
        <p:nvGraphicFramePr>
          <p:cNvPr id="54275" name="Object 8"/>
          <p:cNvGraphicFramePr>
            <a:graphicFrameLocks noChangeAspect="1"/>
          </p:cNvGraphicFramePr>
          <p:nvPr/>
        </p:nvGraphicFramePr>
        <p:xfrm>
          <a:off x="200025" y="2154238"/>
          <a:ext cx="5070475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r:id="rId4" imgW="5071453" imgH="2334575" progId="Excel.Chart.8">
                  <p:embed/>
                </p:oleObj>
              </mc:Choice>
              <mc:Fallback>
                <p:oleObj r:id="rId4" imgW="5071453" imgH="2334575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2154238"/>
                        <a:ext cx="5070475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3"/>
          <p:cNvGraphicFramePr>
            <a:graphicFrameLocks noChangeAspect="1"/>
          </p:cNvGraphicFramePr>
          <p:nvPr/>
        </p:nvGraphicFramePr>
        <p:xfrm>
          <a:off x="4937125" y="2144713"/>
          <a:ext cx="3573463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r:id="rId7" imgW="3571961" imgH="2255334" progId="Excel.Chart.8">
                  <p:embed/>
                </p:oleObj>
              </mc:Choice>
              <mc:Fallback>
                <p:oleObj r:id="rId7" imgW="3571961" imgH="2255334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2144713"/>
                        <a:ext cx="3573463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ZoneTexte 3"/>
          <p:cNvSpPr txBox="1">
            <a:spLocks noChangeArrowheads="1"/>
          </p:cNvSpPr>
          <p:nvPr/>
        </p:nvSpPr>
        <p:spPr bwMode="auto">
          <a:xfrm>
            <a:off x="900113" y="4868863"/>
            <a:ext cx="259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Filles de 11 à 17 ans</a:t>
            </a:r>
          </a:p>
        </p:txBody>
      </p:sp>
      <p:sp>
        <p:nvSpPr>
          <p:cNvPr id="54278" name="ZoneTexte 11"/>
          <p:cNvSpPr txBox="1">
            <a:spLocks noChangeArrowheads="1"/>
          </p:cNvSpPr>
          <p:nvPr/>
        </p:nvSpPr>
        <p:spPr bwMode="auto">
          <a:xfrm>
            <a:off x="5651500" y="4868863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Garçons de 11 à 17 ans</a:t>
            </a:r>
          </a:p>
        </p:txBody>
      </p:sp>
      <p:sp>
        <p:nvSpPr>
          <p:cNvPr id="13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b="1">
                <a:latin typeface="Cambria" charset="0"/>
              </a:rPr>
              <a:t>Quelques exemples</a:t>
            </a:r>
            <a:endParaRPr lang="ru-RU" sz="2400" b="1">
              <a:latin typeface="Cambria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8075612" cy="4648200"/>
          </a:xfrm>
        </p:spPr>
        <p:txBody>
          <a:bodyPr/>
          <a:lstStyle/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A quoi sert le préservatif? </a:t>
            </a:r>
            <a:r>
              <a:rPr lang="ru-RU" sz="1600">
                <a:latin typeface="Calibri" charset="0"/>
              </a:rPr>
              <a:t>(</a:t>
            </a:r>
            <a:r>
              <a:rPr lang="fr-FR" sz="1600">
                <a:latin typeface="Calibri" charset="0"/>
              </a:rPr>
              <a:t>garçon</a:t>
            </a:r>
            <a:r>
              <a:rPr lang="ru-RU" sz="1600">
                <a:latin typeface="Calibri" charset="0"/>
              </a:rPr>
              <a:t>, 11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 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Pourquoi je suis toujours fatiguée?</a:t>
            </a:r>
            <a:r>
              <a:rPr lang="ru-RU" sz="1600">
                <a:latin typeface="Calibri" charset="0"/>
              </a:rPr>
              <a:t>(</a:t>
            </a:r>
            <a:r>
              <a:rPr lang="fr-FR" sz="1600">
                <a:latin typeface="Calibri" charset="0"/>
              </a:rPr>
              <a:t>fille</a:t>
            </a:r>
            <a:r>
              <a:rPr lang="ru-RU" sz="1600">
                <a:latin typeface="Calibri" charset="0"/>
              </a:rPr>
              <a:t>, 11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Pourquoi je suis devenue grosse</a:t>
            </a:r>
            <a:r>
              <a:rPr lang="ru-RU" sz="1600">
                <a:latin typeface="Calibri" charset="0"/>
              </a:rPr>
              <a:t>? (</a:t>
            </a:r>
            <a:r>
              <a:rPr lang="fr-FR" sz="1600">
                <a:latin typeface="Calibri" charset="0"/>
              </a:rPr>
              <a:t>fille,</a:t>
            </a:r>
            <a:r>
              <a:rPr lang="ru-RU" sz="1600">
                <a:latin typeface="Calibri" charset="0"/>
              </a:rPr>
              <a:t> 11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ru-RU" sz="1600">
                <a:latin typeface="Calibri" charset="0"/>
              </a:rPr>
              <a:t> </a:t>
            </a:r>
            <a:r>
              <a:rPr lang="fr-FR" sz="1600">
                <a:latin typeface="Calibri" charset="0"/>
              </a:rPr>
              <a:t>Quand il faut commencer la vie sexuelle</a:t>
            </a:r>
            <a:r>
              <a:rPr lang="ru-RU" sz="1600">
                <a:latin typeface="Calibri" charset="0"/>
              </a:rPr>
              <a:t>?(</a:t>
            </a:r>
            <a:r>
              <a:rPr lang="fr-FR" sz="1600">
                <a:latin typeface="Calibri" charset="0"/>
              </a:rPr>
              <a:t>fille</a:t>
            </a:r>
            <a:r>
              <a:rPr lang="ru-RU" sz="1600">
                <a:latin typeface="Calibri" charset="0"/>
              </a:rPr>
              <a:t>, 13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Comment s’occuper du sex? </a:t>
            </a:r>
            <a:r>
              <a:rPr lang="ru-RU" sz="1600">
                <a:latin typeface="Calibri" charset="0"/>
              </a:rPr>
              <a:t>(</a:t>
            </a:r>
            <a:r>
              <a:rPr lang="fr-FR" sz="1600">
                <a:latin typeface="Calibri" charset="0"/>
              </a:rPr>
              <a:t>garçon</a:t>
            </a:r>
            <a:r>
              <a:rPr lang="ru-RU" sz="1600">
                <a:latin typeface="Calibri" charset="0"/>
              </a:rPr>
              <a:t>, 12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Comment maigrir</a:t>
            </a:r>
            <a:r>
              <a:rPr lang="ru-RU" sz="1600">
                <a:latin typeface="Calibri" charset="0"/>
              </a:rPr>
              <a:t>? (</a:t>
            </a:r>
            <a:r>
              <a:rPr lang="fr-FR" sz="1600">
                <a:latin typeface="Calibri" charset="0"/>
              </a:rPr>
              <a:t>fille</a:t>
            </a:r>
            <a:r>
              <a:rPr lang="ru-RU" sz="1600">
                <a:latin typeface="Calibri" charset="0"/>
              </a:rPr>
              <a:t>, 13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Comment rendre la poitrine plus volumineuse</a:t>
            </a:r>
            <a:r>
              <a:rPr lang="ru-RU" sz="1600">
                <a:latin typeface="Calibri" charset="0"/>
              </a:rPr>
              <a:t>? (</a:t>
            </a:r>
            <a:r>
              <a:rPr lang="fr-FR" sz="1600">
                <a:latin typeface="Calibri" charset="0"/>
              </a:rPr>
              <a:t>fille</a:t>
            </a:r>
            <a:r>
              <a:rPr lang="ru-RU" sz="1600">
                <a:latin typeface="Calibri" charset="0"/>
              </a:rPr>
              <a:t>, 13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 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Pourquoi existent-ils les homosexuels</a:t>
            </a:r>
            <a:r>
              <a:rPr lang="ru-RU" sz="1600">
                <a:latin typeface="Calibri" charset="0"/>
              </a:rPr>
              <a:t> (</a:t>
            </a:r>
            <a:r>
              <a:rPr lang="fr-FR" sz="1600">
                <a:latin typeface="Calibri" charset="0"/>
              </a:rPr>
              <a:t>fille</a:t>
            </a:r>
            <a:r>
              <a:rPr lang="ru-RU" sz="1600">
                <a:latin typeface="Calibri" charset="0"/>
              </a:rPr>
              <a:t>, 13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 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Est-il vrai qu’on trouve les enfants dans le choux? </a:t>
            </a:r>
            <a:r>
              <a:rPr lang="ru-RU" sz="1600">
                <a:latin typeface="Calibri" charset="0"/>
              </a:rPr>
              <a:t>(</a:t>
            </a:r>
            <a:r>
              <a:rPr lang="fr-FR" sz="1600">
                <a:latin typeface="Calibri" charset="0"/>
              </a:rPr>
              <a:t>fille</a:t>
            </a:r>
            <a:r>
              <a:rPr lang="ru-RU" sz="1600">
                <a:latin typeface="Calibri" charset="0"/>
              </a:rPr>
              <a:t>, 12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Quand est-ce que les médecins pourront prévenir le sida?</a:t>
            </a:r>
            <a:r>
              <a:rPr lang="ru-RU" sz="1600">
                <a:latin typeface="Calibri" charset="0"/>
              </a:rPr>
              <a:t> (</a:t>
            </a:r>
            <a:r>
              <a:rPr lang="fr-FR" sz="1600">
                <a:latin typeface="Calibri" charset="0"/>
              </a:rPr>
              <a:t>garçon</a:t>
            </a:r>
            <a:r>
              <a:rPr lang="ru-RU" sz="1600">
                <a:latin typeface="Calibri" charset="0"/>
              </a:rPr>
              <a:t>, 12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</a:t>
            </a:r>
          </a:p>
          <a:p>
            <a:pPr marL="644525" lvl="2" indent="-285750" eaLnBrk="1" hangingPunct="1">
              <a:lnSpc>
                <a:spcPct val="140000"/>
              </a:lnSpc>
            </a:pPr>
            <a:r>
              <a:rPr lang="fr-FR" sz="1600">
                <a:latin typeface="Calibri" charset="0"/>
              </a:rPr>
              <a:t>Est-ce qu’on peut guérir le cancer</a:t>
            </a:r>
            <a:r>
              <a:rPr lang="ru-RU" sz="1600">
                <a:latin typeface="Calibri" charset="0"/>
              </a:rPr>
              <a:t>? (</a:t>
            </a:r>
            <a:r>
              <a:rPr lang="fr-FR" sz="1600">
                <a:latin typeface="Calibri" charset="0"/>
              </a:rPr>
              <a:t>fille</a:t>
            </a:r>
            <a:r>
              <a:rPr lang="ru-RU" sz="1600">
                <a:latin typeface="Calibri" charset="0"/>
              </a:rPr>
              <a:t>, 11 </a:t>
            </a:r>
            <a:r>
              <a:rPr lang="fr-FR" sz="1600">
                <a:latin typeface="Calibri" charset="0"/>
              </a:rPr>
              <a:t>ans</a:t>
            </a:r>
            <a:r>
              <a:rPr lang="ru-RU" sz="1600">
                <a:latin typeface="Calibri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1600">
              <a:latin typeface="Calibri" charset="0"/>
            </a:endParaRPr>
          </a:p>
        </p:txBody>
      </p:sp>
      <p:sp>
        <p:nvSpPr>
          <p:cNvPr id="5529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0AA069-1A13-084E-9BBE-C6F70DB6FC3A}" type="slidenum">
              <a:rPr lang="fr-FR" sz="1400">
                <a:solidFill>
                  <a:schemeClr val="bg1"/>
                </a:solidFill>
              </a:rPr>
              <a:pPr eaLnBrk="1" hangingPunct="1"/>
              <a:t>28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0"/>
          </p:nvPr>
        </p:nvSpPr>
        <p:spPr>
          <a:xfrm>
            <a:off x="6794500" y="6381750"/>
            <a:ext cx="2133600" cy="3651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mbria" charset="0"/>
              </a:rPr>
              <a:t>Besoin urgent</a:t>
            </a:r>
          </a:p>
        </p:txBody>
      </p:sp>
      <p:sp>
        <p:nvSpPr>
          <p:cNvPr id="563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>
              <a:latin typeface="Calibri" charset="0"/>
            </a:endParaRPr>
          </a:p>
          <a:p>
            <a:r>
              <a:rPr lang="fr-FR" sz="3200">
                <a:latin typeface="Calibri" charset="0"/>
              </a:rPr>
              <a:t>Education holistique à la santé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632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36CFC1-EBE5-A34E-A508-402F21A48EF7}" type="slidenum">
              <a:rPr lang="fr-FR" sz="1400">
                <a:solidFill>
                  <a:schemeClr val="bg1"/>
                </a:solidFill>
              </a:rPr>
              <a:pPr eaLnBrk="1" hangingPunct="1"/>
              <a:t>29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60487"/>
          </a:xfrm>
        </p:spPr>
        <p:txBody>
          <a:bodyPr/>
          <a:lstStyle/>
          <a:p>
            <a:pPr algn="ctr"/>
            <a:r>
              <a:rPr lang="fr-FR" sz="2800">
                <a:latin typeface="Cambria" charset="0"/>
              </a:rPr>
              <a:t>121 millions d’enfants et d’adolescents </a:t>
            </a:r>
            <a:br>
              <a:rPr lang="fr-FR" sz="2800">
                <a:latin typeface="Cambria" charset="0"/>
              </a:rPr>
            </a:br>
            <a:r>
              <a:rPr lang="fr-FR" sz="2800">
                <a:latin typeface="Cambria" charset="0"/>
              </a:rPr>
              <a:t>aucun progrès dans la réduction de leur nombre depuis 2007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1908175" y="1989138"/>
            <a:ext cx="7556500" cy="4464050"/>
          </a:xfrm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794500" y="6423025"/>
            <a:ext cx="2133600" cy="319088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277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0345F8-621B-534B-A852-630A5E5C2EDB}" type="slidenum">
              <a:rPr lang="fr-FR" sz="1400">
                <a:solidFill>
                  <a:schemeClr val="bg1"/>
                </a:solidFill>
              </a:rPr>
              <a:pPr eaLnBrk="1" hangingPunct="1"/>
              <a:t>3</a:t>
            </a:fld>
            <a:endParaRPr lang="fr-FR" sz="1400">
              <a:solidFill>
                <a:schemeClr val="bg1"/>
              </a:solidFill>
            </a:endParaRPr>
          </a:p>
        </p:txBody>
      </p:sp>
      <p:pic>
        <p:nvPicPr>
          <p:cNvPr id="32773" name="Image 5" descr="RTEmagicC_d6efbd9f36.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5905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dirty="0" smtClean="0"/>
              <a:t>ducation à l’ère internet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5" y="1340768"/>
            <a:ext cx="7556500" cy="504056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</a:t>
            </a:r>
            <a:r>
              <a:rPr lang="fr-FR" dirty="0" smtClean="0"/>
              <a:t>n est en train d’inventer de nouvelles formes d’éducation</a:t>
            </a:r>
          </a:p>
          <a:p>
            <a:r>
              <a:rPr lang="fr-FR" dirty="0" smtClean="0"/>
              <a:t>Des plateformes qui permettent aujourd’hui de transmettre en 8-10 minutes le résumé d’un savoir universel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MOOCs</a:t>
            </a:r>
            <a:r>
              <a:rPr lang="fr-FR" dirty="0" smtClean="0"/>
              <a:t> pour tous</a:t>
            </a:r>
          </a:p>
          <a:p>
            <a:r>
              <a:rPr lang="fr-FR" dirty="0" smtClean="0"/>
              <a:t>Khan </a:t>
            </a:r>
            <a:r>
              <a:rPr lang="fr-FR" dirty="0" err="1" smtClean="0"/>
              <a:t>Academy</a:t>
            </a:r>
            <a:endParaRPr lang="fr-FR" dirty="0" smtClean="0"/>
          </a:p>
          <a:p>
            <a:r>
              <a:rPr lang="fr-FR" dirty="0" err="1" smtClean="0"/>
              <a:t>Alisson</a:t>
            </a:r>
            <a:r>
              <a:rPr lang="fr-FR" dirty="0" smtClean="0"/>
              <a:t> – 95% d’abonnées – </a:t>
            </a:r>
            <a:r>
              <a:rPr lang="fr-FR" smtClean="0"/>
              <a:t>pays émergents, </a:t>
            </a:r>
            <a:r>
              <a:rPr lang="fr-FR" dirty="0" smtClean="0"/>
              <a:t>et notamment les femmes</a:t>
            </a:r>
          </a:p>
          <a:p>
            <a:r>
              <a:rPr lang="fr-FR" dirty="0" smtClean="0"/>
              <a:t>Les sites de financement participatif: </a:t>
            </a:r>
            <a:r>
              <a:rPr lang="fr-FR" dirty="0" err="1" smtClean="0"/>
              <a:t>crowdfunding</a:t>
            </a:r>
            <a:r>
              <a:rPr lang="fr-FR" dirty="0" smtClean="0"/>
              <a:t> – pays </a:t>
            </a:r>
            <a:r>
              <a:rPr lang="fr-FR" dirty="0" err="1" smtClean="0"/>
              <a:t>émérgents</a:t>
            </a:r>
            <a:r>
              <a:rPr lang="fr-FR" dirty="0" smtClean="0"/>
              <a:t> -des prêts aux particuliers – les femmes empruntent auprès des communautés des internautes, </a:t>
            </a:r>
            <a:r>
              <a:rPr lang="fr-FR" dirty="0" err="1" smtClean="0"/>
              <a:t>oules</a:t>
            </a:r>
            <a:r>
              <a:rPr lang="fr-FR" dirty="0" smtClean="0"/>
              <a:t> particuliers prêtent directement aux PME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Marlena Bouche PhD CMA IV LLL Forum UNESCO Headquaters Février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62A9D-27D4-9648-BC9B-716C855ADCCD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381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mbria" charset="0"/>
              </a:rPr>
              <a:t>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	Adolescent 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Health </a:t>
            </a:r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Focused Institute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				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en-GB" sz="3600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Network for Creative Intergenerational Education</a:t>
            </a:r>
            <a:endParaRPr lang="fr-FR" sz="3600" i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C8E679-A246-5946-8B68-E956E3AA4577}" type="slidenum">
              <a:rPr lang="fr-FR" sz="1400">
                <a:solidFill>
                  <a:schemeClr val="bg1"/>
                </a:solidFill>
              </a:rPr>
              <a:pPr eaLnBrk="1" hangingPunct="1"/>
              <a:t>31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mbria" charset="0"/>
              </a:rPr>
              <a:t>Partners</a:t>
            </a:r>
          </a:p>
        </p:txBody>
      </p:sp>
      <p:sp>
        <p:nvSpPr>
          <p:cNvPr id="5837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fr-FR" sz="3200">
              <a:solidFill>
                <a:srgbClr val="0000FF"/>
              </a:solidFill>
              <a:latin typeface="Arial" charset="0"/>
            </a:endParaRPr>
          </a:p>
          <a:p>
            <a:pPr algn="just" eaLnBrk="1" hangingPunct="1"/>
            <a:r>
              <a:rPr lang="fr-FR" sz="2800">
                <a:solidFill>
                  <a:schemeClr val="tx2"/>
                </a:solidFill>
                <a:latin typeface="Arial" charset="0"/>
              </a:rPr>
              <a:t>Nécessité d’un engagement intégral </a:t>
            </a:r>
            <a:r>
              <a:rPr lang="fr-FR" sz="2800">
                <a:latin typeface="Arial" charset="0"/>
              </a:rPr>
              <a:t>de la part de tous les acteurs concernés et au niveau national face aux besoins en matière de santé et d’éducation, de formation, d’emploi, de participation, …</a:t>
            </a:r>
          </a:p>
          <a:p>
            <a:pPr eaLnBrk="1" hangingPunct="1"/>
            <a:endParaRPr lang="fr-FR" sz="2800">
              <a:latin typeface="Arial" charset="0"/>
            </a:endParaRPr>
          </a:p>
        </p:txBody>
      </p:sp>
      <p:sp>
        <p:nvSpPr>
          <p:cNvPr id="5837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8CBE55-BD8E-364F-B0B5-8C92E7211BB7}" type="slidenum">
              <a:rPr lang="fr-FR" sz="1400">
                <a:solidFill>
                  <a:schemeClr val="bg1"/>
                </a:solidFill>
              </a:rPr>
              <a:pPr eaLnBrk="1" hangingPunct="1"/>
              <a:t>32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0"/>
          </p:nvPr>
        </p:nvSpPr>
        <p:spPr>
          <a:xfrm>
            <a:off x="6794500" y="6448425"/>
            <a:ext cx="2133600" cy="3651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00090"/>
                </a:solidFill>
                <a:latin typeface="Cambria" charset="0"/>
              </a:rPr>
              <a:t>L’échec de l’EPT ?</a:t>
            </a:r>
          </a:p>
        </p:txBody>
      </p:sp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>
          <a:xfrm>
            <a:off x="498475" y="1268760"/>
            <a:ext cx="7556500" cy="4968552"/>
          </a:xfrm>
        </p:spPr>
        <p:txBody>
          <a:bodyPr/>
          <a:lstStyle/>
          <a:p>
            <a:pPr marL="0" indent="0" algn="just">
              <a:buFont typeface="Wingdings" charset="0"/>
              <a:buNone/>
            </a:pPr>
            <a:endParaRPr lang="fr-FR" sz="1800" dirty="0">
              <a:latin typeface="Calibri" charset="0"/>
            </a:endParaRPr>
          </a:p>
          <a:p>
            <a:pPr marL="0" indent="0" algn="just">
              <a:buFont typeface="Wingdings" charset="0"/>
              <a:buNone/>
            </a:pPr>
            <a:r>
              <a:rPr lang="fr-FR" sz="1800" dirty="0" smtClean="0">
                <a:latin typeface="Calibri" charset="0"/>
              </a:rPr>
              <a:t>En </a:t>
            </a:r>
            <a:r>
              <a:rPr lang="fr-FR" sz="1800" dirty="0">
                <a:latin typeface="Calibri" charset="0"/>
              </a:rPr>
              <a:t>dépit des promesses faites par la communauté internationale de parvenir à l’objectif de l’Education pour tous d’ici 2015:</a:t>
            </a:r>
          </a:p>
          <a:p>
            <a:pPr marL="0" indent="0" algn="just"/>
            <a:r>
              <a:rPr lang="fr-FR" sz="1800" dirty="0">
                <a:latin typeface="Calibri" charset="0"/>
              </a:rPr>
              <a:t>121 millions d’enfants et d’adolescents n’ont jamais commencé l’école ou l’ont abandonnée, </a:t>
            </a:r>
          </a:p>
          <a:p>
            <a:pPr marL="0" indent="0" algn="just"/>
            <a:r>
              <a:rPr lang="fr-FR" sz="1800" dirty="0">
                <a:latin typeface="Calibri" charset="0"/>
              </a:rPr>
              <a:t>Environ 63 millions de 12 - 15 ans sont privés de leur droit à l’éducation</a:t>
            </a:r>
          </a:p>
          <a:p>
            <a:pPr marL="0" indent="0" algn="just"/>
            <a:r>
              <a:rPr lang="fr-FR" sz="1800" dirty="0">
                <a:latin typeface="Calibri" charset="0"/>
              </a:rPr>
              <a:t>Les progrès antérieurs obtenus dans l’élargissement de l’accès à l’éducation seront remis en cause </a:t>
            </a:r>
            <a:r>
              <a:rPr lang="fr-FR" sz="1800" dirty="0">
                <a:solidFill>
                  <a:srgbClr val="000090"/>
                </a:solidFill>
                <a:latin typeface="Calibri" charset="0"/>
              </a:rPr>
              <a:t>si l’on ne change pas profondément les politiques et les ressources</a:t>
            </a:r>
            <a:r>
              <a:rPr lang="fr-FR" sz="1800" dirty="0">
                <a:solidFill>
                  <a:srgbClr val="244A58"/>
                </a:solidFill>
                <a:latin typeface="Calibri" charset="0"/>
              </a:rPr>
              <a:t>.</a:t>
            </a:r>
          </a:p>
          <a:p>
            <a:pPr marL="0" indent="0" algn="just"/>
            <a:r>
              <a:rPr lang="fr-FR" sz="1800" dirty="0">
                <a:solidFill>
                  <a:srgbClr val="000090"/>
                </a:solidFill>
                <a:latin typeface="Calibri" charset="0"/>
              </a:rPr>
              <a:t>« Nous avons besoin d’opérations plus ciblées pour aider les familles déplacées par les conflits</a:t>
            </a:r>
            <a:r>
              <a:rPr lang="fr-FR" sz="1800" dirty="0">
                <a:solidFill>
                  <a:srgbClr val="184B5B"/>
                </a:solidFill>
                <a:latin typeface="Calibri" charset="0"/>
              </a:rPr>
              <a:t>, </a:t>
            </a:r>
            <a:r>
              <a:rPr lang="fr-FR" sz="1800" dirty="0">
                <a:solidFill>
                  <a:srgbClr val="FF0000"/>
                </a:solidFill>
                <a:latin typeface="Calibri" charset="0"/>
              </a:rPr>
              <a:t>les filles forcées de rester chez elles</a:t>
            </a:r>
            <a:r>
              <a:rPr lang="fr-FR" sz="1800" dirty="0">
                <a:solidFill>
                  <a:srgbClr val="000090"/>
                </a:solidFill>
                <a:latin typeface="Calibri" charset="0"/>
              </a:rPr>
              <a:t>, les enfants handicapés et les millions d’autres obligés de travailler »</a:t>
            </a:r>
            <a:r>
              <a:rPr lang="fr-FR" sz="1800" dirty="0" smtClean="0">
                <a:solidFill>
                  <a:srgbClr val="000090"/>
                </a:solidFill>
                <a:latin typeface="Calibri" charset="0"/>
              </a:rPr>
              <a:t>. </a:t>
            </a:r>
            <a:r>
              <a:rPr lang="fr-FR" sz="1800" i="1" dirty="0">
                <a:latin typeface="Calibri" charset="0"/>
              </a:rPr>
              <a:t>Irina </a:t>
            </a:r>
            <a:r>
              <a:rPr lang="fr-FR" sz="1800" i="1" dirty="0" err="1">
                <a:latin typeface="Calibri" charset="0"/>
              </a:rPr>
              <a:t>Bokova</a:t>
            </a:r>
            <a:r>
              <a:rPr lang="fr-FR" sz="1800" i="1" dirty="0">
                <a:latin typeface="Calibri" charset="0"/>
              </a:rPr>
              <a:t>, La Directrice Générale de l’UNESCO</a:t>
            </a:r>
          </a:p>
          <a:p>
            <a:pPr marL="0" indent="0" algn="just"/>
            <a:endParaRPr lang="fr-FR" sz="1800" dirty="0">
              <a:solidFill>
                <a:srgbClr val="000090"/>
              </a:solidFill>
              <a:latin typeface="Calibri" charset="0"/>
            </a:endParaRPr>
          </a:p>
          <a:p>
            <a:pPr marL="0" indent="0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		</a:t>
            </a:r>
            <a:endParaRPr lang="fr-FR" dirty="0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379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26CD53-2651-3B41-88C2-7203FFADFFBD}" type="slidenum">
              <a:rPr lang="fr-FR" sz="1400">
                <a:solidFill>
                  <a:schemeClr val="bg1"/>
                </a:solidFill>
              </a:rPr>
              <a:pPr eaLnBrk="1" hangingPunct="1"/>
              <a:t>4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r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648668"/>
          </a:xfrm>
        </p:spPr>
        <p:txBody>
          <a:bodyPr/>
          <a:lstStyle/>
          <a:p>
            <a:r>
              <a:rPr lang="fr-FR" dirty="0" smtClean="0">
                <a:latin typeface="Cambria" charset="0"/>
              </a:rPr>
              <a:t>L’éducation inclusive indispensable car nous vivons dans les sociétés exclusives</a:t>
            </a:r>
            <a:endParaRPr lang="fr-FR" dirty="0">
              <a:latin typeface="Cambria" charset="0"/>
            </a:endParaRPr>
          </a:p>
        </p:txBody>
      </p:sp>
      <p:sp>
        <p:nvSpPr>
          <p:cNvPr id="81922" name="Espace réservé du contenu 2"/>
          <p:cNvSpPr>
            <a:spLocks noGrp="1"/>
          </p:cNvSpPr>
          <p:nvPr>
            <p:ph idx="1"/>
          </p:nvPr>
        </p:nvSpPr>
        <p:spPr>
          <a:xfrm>
            <a:off x="498475" y="2780928"/>
            <a:ext cx="7556500" cy="3345235"/>
          </a:xfrm>
        </p:spPr>
        <p:txBody>
          <a:bodyPr/>
          <a:lstStyle/>
          <a:p>
            <a:pPr algn="just"/>
            <a:r>
              <a:rPr lang="fr-FR" dirty="0">
                <a:latin typeface="Calibri" charset="0"/>
              </a:rPr>
              <a:t>L’éducation inclusive est fondée sur le droit de tous à une éducation de qualité qui réponde aux besoins d’apprentissage essentiels et enrichisse l’existence des apprenants.</a:t>
            </a:r>
          </a:p>
          <a:p>
            <a:pPr algn="just"/>
            <a:r>
              <a:rPr lang="fr-FR" dirty="0">
                <a:latin typeface="Calibri" charset="0"/>
              </a:rPr>
              <a:t>Axée en particulier sur les groupes vulnérables et défavorisés, elle s’efforce de développer pleinement le potentiel de chaque individu.</a:t>
            </a:r>
          </a:p>
          <a:p>
            <a:pPr algn="just"/>
            <a:r>
              <a:rPr lang="fr-FR" dirty="0">
                <a:latin typeface="Calibri" charset="0"/>
              </a:rPr>
              <a:t>Le but ultime de l’éducation de qualité inclusive est d’en finir avec toute forme de discrimination et de favoriser la cohésion sociale. 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Marlena Bouche PhD CMA IV LLL Forum UNESCO Headquaters Février 2015</a:t>
            </a:r>
            <a:endParaRPr lang="fr-FR"/>
          </a:p>
        </p:txBody>
      </p:sp>
      <p:sp>
        <p:nvSpPr>
          <p:cNvPr id="819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F20C1A-C262-2B41-B68C-E5B8CFD9BA9E}" type="slidenum">
              <a:rPr lang="fr-FR" sz="1400">
                <a:solidFill>
                  <a:schemeClr val="bg1"/>
                </a:solidFill>
              </a:rPr>
              <a:pPr eaLnBrk="1" hangingPunct="1"/>
              <a:t>5</a:t>
            </a:fld>
            <a:endParaRPr lang="fr-FR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784225"/>
          </a:xfrm>
        </p:spPr>
        <p:txBody>
          <a:bodyPr/>
          <a:lstStyle/>
          <a:p>
            <a:pPr algn="ctr"/>
            <a:r>
              <a:rPr lang="fr-FR" sz="2400">
                <a:latin typeface="Cambria" charset="0"/>
              </a:rPr>
              <a:t>Education enfants et jeunes post-2015</a:t>
            </a:r>
            <a:br>
              <a:rPr lang="fr-FR" sz="2400">
                <a:latin typeface="Cambria" charset="0"/>
              </a:rPr>
            </a:br>
            <a:r>
              <a:rPr lang="fr-FR" sz="2400">
                <a:latin typeface="Cambria" charset="0"/>
              </a:rPr>
              <a:t>- investissements prioritaires dans trois domaines - </a:t>
            </a:r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>
          <a:xfrm>
            <a:off x="498475" y="1628775"/>
            <a:ext cx="7556500" cy="4497388"/>
          </a:xfrm>
        </p:spPr>
        <p:txBody>
          <a:bodyPr/>
          <a:lstStyle/>
          <a:p>
            <a:pPr>
              <a:buNone/>
            </a:pPr>
            <a:r>
              <a:rPr lang="fr-FR" dirty="0">
                <a:latin typeface="Calibri" charset="0"/>
              </a:rPr>
              <a:t> </a:t>
            </a:r>
            <a:r>
              <a:rPr lang="fr-FR" i="1" dirty="0">
                <a:latin typeface="Calibri" charset="0"/>
              </a:rPr>
              <a:t>Anthony Lake, Directeur général de </a:t>
            </a:r>
            <a:r>
              <a:rPr lang="fr-FR" i="1" dirty="0" smtClean="0">
                <a:latin typeface="Calibri" charset="0"/>
              </a:rPr>
              <a:t>l’</a:t>
            </a:r>
            <a:r>
              <a:rPr lang="fr-FR" i="1" dirty="0" err="1" smtClean="0">
                <a:latin typeface="Calibri" charset="0"/>
              </a:rPr>
              <a:t>UNICEF:</a:t>
            </a:r>
            <a:r>
              <a:rPr lang="fr-FR" dirty="0" err="1" smtClean="0">
                <a:latin typeface="Calibri" charset="0"/>
              </a:rPr>
              <a:t>la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>
                <a:latin typeface="Calibri" charset="0"/>
              </a:rPr>
              <a:t>réussite de chaque enfant – et l’impact de notre investissement dans l’éducation – </a:t>
            </a:r>
            <a:r>
              <a:rPr lang="fr-FR" u="sng" dirty="0">
                <a:latin typeface="Calibri" charset="0"/>
              </a:rPr>
              <a:t>dépend des trois </a:t>
            </a:r>
            <a:r>
              <a:rPr lang="fr-FR" u="sng" dirty="0" smtClean="0">
                <a:latin typeface="Calibri" charset="0"/>
              </a:rPr>
              <a:t>facteurs à </a:t>
            </a:r>
            <a:r>
              <a:rPr lang="fr-FR" u="sng" dirty="0">
                <a:latin typeface="Calibri" charset="0"/>
              </a:rPr>
              <a:t>la </a:t>
            </a:r>
            <a:r>
              <a:rPr lang="fr-FR" u="sng" dirty="0" smtClean="0">
                <a:latin typeface="Calibri" charset="0"/>
              </a:rPr>
              <a:t>fois</a:t>
            </a:r>
            <a:endParaRPr lang="fr-FR" i="1" dirty="0">
              <a:latin typeface="Calibri" charset="0"/>
            </a:endParaRPr>
          </a:p>
          <a:p>
            <a:r>
              <a:rPr lang="fr-FR" dirty="0" smtClean="0">
                <a:latin typeface="Calibri" charset="0"/>
              </a:rPr>
              <a:t>amener </a:t>
            </a:r>
            <a:r>
              <a:rPr lang="fr-FR" dirty="0">
                <a:latin typeface="Calibri" charset="0"/>
              </a:rPr>
              <a:t>plus d’enfants dans les écoles primaires ; </a:t>
            </a:r>
          </a:p>
          <a:p>
            <a:r>
              <a:rPr lang="fr-FR" dirty="0">
                <a:latin typeface="Calibri" charset="0"/>
              </a:rPr>
              <a:t>aider plus d’enfants, </a:t>
            </a:r>
            <a:endParaRPr lang="fr-FR" dirty="0" smtClean="0">
              <a:latin typeface="Calibri" charset="0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18579B"/>
                </a:solidFill>
                <a:latin typeface="Calibri" charset="0"/>
              </a:rPr>
              <a:t>particulièrement </a:t>
            </a:r>
            <a:r>
              <a:rPr lang="fr-FR" b="1" dirty="0">
                <a:solidFill>
                  <a:srgbClr val="18579B"/>
                </a:solidFill>
                <a:latin typeface="Calibri" charset="0"/>
              </a:rPr>
              <a:t>les filles</a:t>
            </a:r>
            <a:r>
              <a:rPr lang="fr-FR" dirty="0">
                <a:latin typeface="Calibri" charset="0"/>
              </a:rPr>
              <a:t>, 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b="1" dirty="0">
                <a:solidFill>
                  <a:srgbClr val="000090"/>
                </a:solidFill>
                <a:latin typeface="Calibri" charset="0"/>
              </a:rPr>
              <a:t>à rester à l’école au cours du cycle secondaire </a:t>
            </a:r>
          </a:p>
          <a:p>
            <a:r>
              <a:rPr lang="fr-FR" dirty="0">
                <a:latin typeface="Calibri" charset="0"/>
              </a:rPr>
              <a:t>améliorer la qualité de l’enseignement qu’ils reçoivent durant leur scolarité », </a:t>
            </a:r>
          </a:p>
          <a:p>
            <a:endParaRPr lang="fr-FR" dirty="0">
              <a:latin typeface="Calibri" charset="0"/>
            </a:endParaRPr>
          </a:p>
          <a:p>
            <a:pPr>
              <a:buFont typeface="Wingdings" charset="0"/>
              <a:buNone/>
            </a:pPr>
            <a:r>
              <a:rPr lang="fr-FR" dirty="0">
                <a:latin typeface="Calibri" charset="0"/>
              </a:rPr>
              <a:t>la réussite de chaque enfant – et l’impact de notre investissement dans l’éducation – </a:t>
            </a:r>
            <a:r>
              <a:rPr lang="fr-FR" u="sng" dirty="0">
                <a:latin typeface="Calibri" charset="0"/>
              </a:rPr>
              <a:t>dépend des trois à la fois</a:t>
            </a:r>
          </a:p>
          <a:p>
            <a:pPr>
              <a:buFont typeface="Wingdings" charset="0"/>
              <a:buNone/>
            </a:pPr>
            <a:r>
              <a:rPr lang="fr-FR" dirty="0">
                <a:latin typeface="Calibri" charset="0"/>
              </a:rPr>
              <a:t> 			</a:t>
            </a:r>
            <a:endParaRPr lang="fr-FR" sz="1600" dirty="0">
              <a:latin typeface="Calibri" charset="0"/>
            </a:endParaRPr>
          </a:p>
          <a:p>
            <a:pPr algn="ctr"/>
            <a:endParaRPr lang="fr-FR" dirty="0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686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899046-8779-BB42-B4CA-017728AA6AEF}" type="slidenum">
              <a:rPr lang="fr-FR" sz="1400">
                <a:solidFill>
                  <a:schemeClr val="bg1"/>
                </a:solidFill>
              </a:rPr>
              <a:pPr eaLnBrk="1" hangingPunct="1"/>
              <a:t>6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5113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L’adolescence - période centrale </a:t>
            </a:r>
            <a:br>
              <a:rPr lang="fr-FR" dirty="0" smtClean="0">
                <a:ea typeface="+mj-ea"/>
                <a:cs typeface="+mj-cs"/>
              </a:rPr>
            </a:br>
            <a:r>
              <a:rPr lang="fr-FR" sz="2400" dirty="0" smtClean="0">
                <a:ea typeface="+mj-ea"/>
                <a:cs typeface="+mj-cs"/>
              </a:rPr>
              <a:t> joue sur </a:t>
            </a:r>
            <a:r>
              <a:rPr lang="fr-FR" sz="2400" dirty="0">
                <a:ea typeface="+mj-ea"/>
                <a:cs typeface="+mj-cs"/>
              </a:rPr>
              <a:t>la santé physique, </a:t>
            </a:r>
            <a:r>
              <a:rPr lang="fr-FR" sz="2400" dirty="0" smtClean="0">
                <a:ea typeface="+mj-ea"/>
                <a:cs typeface="+mj-cs"/>
              </a:rPr>
              <a:t>mentale, reproductive </a:t>
            </a:r>
            <a:br>
              <a:rPr lang="fr-FR" sz="2400" dirty="0" smtClean="0">
                <a:ea typeface="+mj-ea"/>
                <a:cs typeface="+mj-cs"/>
              </a:rPr>
            </a:br>
            <a:r>
              <a:rPr lang="fr-FR" sz="2400" dirty="0" smtClean="0">
                <a:ea typeface="+mj-ea"/>
                <a:cs typeface="+mj-cs"/>
              </a:rPr>
              <a:t>et </a:t>
            </a:r>
            <a:r>
              <a:rPr lang="fr-FR" sz="2400" dirty="0">
                <a:ea typeface="+mj-ea"/>
                <a:cs typeface="+mj-cs"/>
              </a:rPr>
              <a:t>sexuelle ultérieures.</a:t>
            </a:r>
            <a:br>
              <a:rPr lang="fr-FR" sz="2400" dirty="0">
                <a:ea typeface="+mj-ea"/>
                <a:cs typeface="+mj-cs"/>
              </a:rPr>
            </a:br>
            <a:endParaRPr lang="fr-FR" sz="2400" dirty="0">
              <a:ea typeface="+mj-ea"/>
              <a:cs typeface="+mj-cs"/>
            </a:endParaRPr>
          </a:p>
        </p:txBody>
      </p:sp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500">
                <a:latin typeface="Calibri" charset="0"/>
              </a:rPr>
              <a:t>Les adolescents risquent deux fois plus d’être non scolarisés que les enfants en âge de fréquenter l’école primaire, affirment l’UNESCO et l’UNICEF (2015)</a:t>
            </a:r>
          </a:p>
          <a:p>
            <a:pPr eaLnBrk="1" hangingPunct="1">
              <a:lnSpc>
                <a:spcPct val="80000"/>
              </a:lnSpc>
            </a:pPr>
            <a:r>
              <a:rPr lang="fr-FR" sz="1500">
                <a:latin typeface="Calibri" charset="0"/>
              </a:rPr>
              <a:t>Dans le monde, un adolescent sur cinq n’est pas scolarisé contre un enfant sur onze en âge de fréquenter l’école primaire (Le rapport, financé par le Partenariat mondial pour l’Éducation)</a:t>
            </a:r>
          </a:p>
          <a:p>
            <a:pPr algn="just" eaLnBrk="1" hangingPunct="1">
              <a:lnSpc>
                <a:spcPct val="80000"/>
              </a:lnSpc>
            </a:pPr>
            <a:r>
              <a:rPr lang="fr-FR" sz="1500">
                <a:latin typeface="Calibri" charset="0"/>
              </a:rPr>
              <a:t>Au moins </a:t>
            </a:r>
            <a:r>
              <a:rPr lang="fr-FR" sz="1500" b="1">
                <a:latin typeface="Calibri" charset="0"/>
              </a:rPr>
              <a:t>70% des décès prématurés d'adultes </a:t>
            </a:r>
            <a:r>
              <a:rPr lang="fr-FR" sz="1500">
                <a:latin typeface="Calibri" charset="0"/>
              </a:rPr>
              <a:t>reflètent des comportements initiés ou renforcés au cours de l'adolescence.</a:t>
            </a:r>
          </a:p>
          <a:p>
            <a:pPr marL="400050" lvl="1" indent="0" algn="just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1400" u="sng">
                <a:latin typeface="Calibri" charset="0"/>
              </a:rPr>
              <a:t>Origines: </a:t>
            </a:r>
          </a:p>
          <a:p>
            <a:pPr marL="400050" lvl="1" indent="0" algn="just" eaLnBrk="1" hangingPunct="1">
              <a:lnSpc>
                <a:spcPct val="80000"/>
              </a:lnSpc>
            </a:pPr>
            <a:r>
              <a:rPr lang="fr-FR" sz="1400">
                <a:latin typeface="Calibri" charset="0"/>
              </a:rPr>
              <a:t>maladies non transmissibles liées à l'obésité et l'inactivité physique, </a:t>
            </a:r>
          </a:p>
          <a:p>
            <a:pPr marL="400050" lvl="1" indent="0" algn="just" eaLnBrk="1" hangingPunct="1">
              <a:lnSpc>
                <a:spcPct val="80000"/>
              </a:lnSpc>
            </a:pPr>
            <a:r>
              <a:rPr lang="fr-FR" sz="1400">
                <a:latin typeface="Calibri" charset="0"/>
              </a:rPr>
              <a:t>augmentation précoce de la pression artérielle, </a:t>
            </a:r>
          </a:p>
          <a:p>
            <a:pPr marL="400050" lvl="1" indent="0" algn="just" eaLnBrk="1" hangingPunct="1">
              <a:lnSpc>
                <a:spcPct val="80000"/>
              </a:lnSpc>
            </a:pPr>
            <a:r>
              <a:rPr lang="fr-FR" sz="1400">
                <a:latin typeface="Calibri" charset="0"/>
              </a:rPr>
              <a:t>tabagisme et toxicomanie, </a:t>
            </a:r>
          </a:p>
          <a:p>
            <a:pPr marL="400050" lvl="1" indent="0" algn="just" eaLnBrk="1" hangingPunct="1">
              <a:lnSpc>
                <a:spcPct val="80000"/>
              </a:lnSpc>
            </a:pPr>
            <a:r>
              <a:rPr lang="fr-FR" sz="1400">
                <a:latin typeface="Calibri" charset="0"/>
              </a:rPr>
              <a:t>troubles psychiques.</a:t>
            </a:r>
          </a:p>
          <a:p>
            <a:pPr algn="just" eaLnBrk="1" hangingPunct="1">
              <a:lnSpc>
                <a:spcPct val="70000"/>
              </a:lnSpc>
            </a:pPr>
            <a:r>
              <a:rPr lang="fr-FR" sz="1600">
                <a:latin typeface="Calibri" charset="0"/>
              </a:rPr>
              <a:t>Trait majeur : </a:t>
            </a:r>
            <a:r>
              <a:rPr lang="fr-FR" sz="1600" b="1">
                <a:latin typeface="Calibri" charset="0"/>
              </a:rPr>
              <a:t>propension à prendre des risques</a:t>
            </a:r>
            <a:r>
              <a:rPr lang="fr-FR" sz="1600">
                <a:latin typeface="Calibri" charset="0"/>
              </a:rPr>
              <a:t>, à se mettre physiquement et moralement en danger.</a:t>
            </a:r>
          </a:p>
          <a:p>
            <a:pPr algn="just" eaLnBrk="1" hangingPunct="1">
              <a:lnSpc>
                <a:spcPct val="70000"/>
              </a:lnSpc>
            </a:pPr>
            <a:r>
              <a:rPr lang="fr-FR" sz="1600" b="1">
                <a:latin typeface="Calibri" charset="0"/>
              </a:rPr>
              <a:t>Insuffisance de la place accordée par la médecine</a:t>
            </a:r>
            <a:r>
              <a:rPr lang="fr-FR" sz="1600">
                <a:latin typeface="Calibri" charset="0"/>
              </a:rPr>
              <a:t>, (</a:t>
            </a:r>
            <a:r>
              <a:rPr lang="fr-FR" sz="1600" i="1">
                <a:latin typeface="Calibri" charset="0"/>
              </a:rPr>
              <a:t>traditionnellement organisée autour des deux pôles pédiatrique et adulte</a:t>
            </a:r>
            <a:r>
              <a:rPr lang="fr-FR" sz="1600">
                <a:latin typeface="Calibri" charset="0"/>
              </a:rPr>
              <a:t>)</a:t>
            </a:r>
          </a:p>
          <a:p>
            <a:pPr marL="400050" lvl="1" indent="0" algn="just" eaLnBrk="1" hangingPunct="1">
              <a:lnSpc>
                <a:spcPct val="80000"/>
              </a:lnSpc>
            </a:pPr>
            <a:endParaRPr lang="fr-FR" sz="1400">
              <a:latin typeface="Calibri" charset="0"/>
            </a:endParaRPr>
          </a:p>
          <a:p>
            <a:pPr marL="400050" lvl="1" indent="0" algn="just" eaLnBrk="1" hangingPunct="1">
              <a:lnSpc>
                <a:spcPct val="80000"/>
              </a:lnSpc>
            </a:pPr>
            <a:endParaRPr lang="fr-FR" sz="14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fr-FR" sz="1700">
              <a:latin typeface="Calibri" charset="0"/>
            </a:endParaRPr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828A20-FA6C-9E4B-B5E8-FDA99AF0F7F4}" type="slidenum">
              <a:rPr lang="fr-FR" sz="1400">
                <a:solidFill>
                  <a:schemeClr val="bg1"/>
                </a:solidFill>
              </a:rPr>
              <a:pPr eaLnBrk="1" hangingPunct="1"/>
              <a:t>7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quarter" idx="10"/>
          </p:nvPr>
        </p:nvSpPr>
        <p:spPr>
          <a:xfrm>
            <a:off x="6794500" y="6448425"/>
            <a:ext cx="2133600" cy="40957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Marlena Bouche PhD CMA IV LLL Forum UNESCO Headquaters Février 2015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/>
              <a:t>Apprendre pour la vie -Quelle éducation pour tous en matière de santé? 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effectLst/>
            </a:endParaRPr>
          </a:p>
          <a:p>
            <a:pPr algn="just"/>
            <a:r>
              <a:rPr lang="fr-FR" dirty="0" smtClean="0"/>
              <a:t>Il s’agit de développer des aptitudes et des comportements durables et ces, dès la petite enfance pour que chaque individu se sente responsable de sa santé et sache construire son bien-être physique, culturel, spirituel. </a:t>
            </a:r>
            <a:endParaRPr lang="fr-FR" dirty="0" smtClean="0">
              <a:effectLst/>
            </a:endParaRPr>
          </a:p>
          <a:p>
            <a:pPr algn="just"/>
            <a:r>
              <a:rPr lang="fr-FR" dirty="0" smtClean="0"/>
              <a:t>Dans quelle mesure et comment l’école peut-elle sensibiliser les enfants dès le plus jeune âge ? Comment nous, parents, à la maison, pouvons-nous leur faire prendre conscience, déclencher des reflexes relatifs à la santé s’inscrivant sur le long terme ? Quels sont des indicateurs de la réussite ?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Marlena Bouche PhD CMA IV LLL Forum UNESCO Headquaters Février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62A9D-27D4-9648-BC9B-716C855ADCC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56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498475" y="476250"/>
            <a:ext cx="7556500" cy="1728788"/>
          </a:xfrm>
        </p:spPr>
        <p:txBody>
          <a:bodyPr/>
          <a:lstStyle/>
          <a:p>
            <a:r>
              <a:rPr lang="fr-FR" sz="2400" b="1" i="1" dirty="0">
                <a:latin typeface="Cambria" charset="0"/>
              </a:rPr>
              <a:t/>
            </a:r>
            <a:br>
              <a:rPr lang="fr-FR" sz="2400" b="1" i="1" dirty="0">
                <a:latin typeface="Cambria" charset="0"/>
              </a:rPr>
            </a:br>
            <a:r>
              <a:rPr lang="fr-FR" sz="2400" b="1" i="1" dirty="0">
                <a:latin typeface="Cambria" charset="0"/>
              </a:rPr>
              <a:t>Quelle éducation pour tous afin que chaque individu se sente responsable et sache construire son bien-être physique, culturel, spirituel</a:t>
            </a:r>
            <a:endParaRPr lang="fr-FR" sz="2400" dirty="0">
              <a:latin typeface="Cambria" charset="0"/>
            </a:endParaRPr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498475" y="2565400"/>
            <a:ext cx="7556500" cy="356076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fr-FR" sz="1800" dirty="0" smtClean="0">
                <a:latin typeface="Calibri" charset="0"/>
              </a:rPr>
              <a:t>Yves </a:t>
            </a:r>
            <a:r>
              <a:rPr lang="fr-FR" sz="1800" dirty="0" err="1" smtClean="0">
                <a:latin typeface="Calibri" charset="0"/>
              </a:rPr>
              <a:t>Angelloz</a:t>
            </a:r>
            <a:r>
              <a:rPr lang="fr-FR" sz="1800" dirty="0" smtClean="0">
                <a:latin typeface="Calibri" charset="0"/>
              </a:rPr>
              <a:t> part des principes</a:t>
            </a:r>
            <a:endParaRPr lang="fr-FR" sz="1800" dirty="0">
              <a:latin typeface="Calibri" charset="0"/>
            </a:endParaRPr>
          </a:p>
          <a:p>
            <a:pPr marL="0" indent="0" algn="just"/>
            <a:r>
              <a:rPr lang="fr-FR" sz="1800" dirty="0">
                <a:latin typeface="Calibri" charset="0"/>
              </a:rPr>
              <a:t>Pour grandir et vivre au meilleur de ses possibilités, l’être humain doit pouvoir répondre en tant qu’enfant et adulte à des besoins organiques, psycho-affectifs, sensoriels, socio- culturels et éducatifs. </a:t>
            </a:r>
          </a:p>
          <a:p>
            <a:pPr marL="0" indent="0" algn="just"/>
            <a:r>
              <a:rPr lang="fr-FR" sz="1800" dirty="0">
                <a:latin typeface="Calibri" charset="0"/>
              </a:rPr>
              <a:t>Ces besoins forment un tout et se retrouvent à tous les stades de la vie. Si il y a absence ou perturbations de l’un de ces éléments il y aura danger pour le bien être. </a:t>
            </a:r>
          </a:p>
          <a:p>
            <a:pPr marL="0" indent="0" algn="just"/>
            <a:r>
              <a:rPr lang="fr-FR" sz="1800" dirty="0">
                <a:latin typeface="Calibri" charset="0"/>
              </a:rPr>
              <a:t>Si ces besoins sont respectés l’enfant et l’adulte atteindront la plénitude des potentialités dont ils sont génétiquement porteurs  et ceci représentera la SANTE  «  un état complet de bien-être physique mental et social »</a:t>
            </a:r>
          </a:p>
          <a:p>
            <a:pPr marL="0" indent="0"/>
            <a:endParaRPr lang="fr-FR" dirty="0">
              <a:latin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70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4EE1E8-5AC5-0B45-8036-EB4A1154DF83}" type="slidenum">
              <a:rPr lang="fr-FR" sz="1400">
                <a:solidFill>
                  <a:schemeClr val="bg1"/>
                </a:solidFill>
              </a:rPr>
              <a:pPr eaLnBrk="1" hangingPunct="1"/>
              <a:t>9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Marlena Bouche </a:t>
            </a:r>
            <a:r>
              <a:rPr lang="fr-FR" dirty="0" err="1"/>
              <a:t>PhD</a:t>
            </a:r>
            <a:r>
              <a:rPr lang="fr-FR" dirty="0"/>
              <a:t> CMA IV LLL Forum UNESCO </a:t>
            </a:r>
            <a:r>
              <a:rPr lang="fr-FR" dirty="0" err="1"/>
              <a:t>Headquaters</a:t>
            </a:r>
            <a:r>
              <a:rPr lang="fr-FR" dirty="0"/>
              <a:t> Février 2015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vantag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3431</TotalTime>
  <Words>1992</Words>
  <Application>Microsoft Macintosh PowerPoint</Application>
  <PresentationFormat>Présentation à l'écran (4:3)</PresentationFormat>
  <Paragraphs>227</Paragraphs>
  <Slides>32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Avantage</vt:lpstr>
      <vt:lpstr>Excel.Chart.8</vt:lpstr>
      <vt:lpstr>                 Session internationale nr 2 Dr  Marlena Bouche      </vt:lpstr>
      <vt:lpstr> Objectif</vt:lpstr>
      <vt:lpstr>121 millions d’enfants et d’adolescents  aucun progrès dans la réduction de leur nombre depuis 2007</vt:lpstr>
      <vt:lpstr>L’échec de l’EPT ?</vt:lpstr>
      <vt:lpstr>L’éducation inclusive indispensable car nous vivons dans les sociétés exclusives</vt:lpstr>
      <vt:lpstr>Education enfants et jeunes post-2015 - investissements prioritaires dans trois domaines - </vt:lpstr>
      <vt:lpstr>L’adolescence - période centrale   joue sur la santé physique, mentale, reproductive  et sexuelle ultérieures. </vt:lpstr>
      <vt:lpstr>Apprendre pour la vie -Quelle éducation pour tous en matière de santé?  </vt:lpstr>
      <vt:lpstr> Quelle éducation pour tous afin que chaque individu se sente responsable et sache construire son bien-être physique, culturel, spirituel</vt:lpstr>
      <vt:lpstr>Yves Angelloz Grand témoin Centre International  des Jeux Mondiaux de la Paix La Gauthière - 01200-Billiat/Bellegarde (France) E-Mail : centre.inter.jmp@gmail.com -  Tél: 00 33 (0)4 50 59 90 51 www.jeuxmondiauxdelapaix.com </vt:lpstr>
      <vt:lpstr>Y</vt:lpstr>
      <vt:lpstr>Présentation PowerPoint</vt:lpstr>
      <vt:lpstr>Education des filles</vt:lpstr>
      <vt:lpstr>Maya Sitaram</vt:lpstr>
      <vt:lpstr>Education à la sexualité</vt:lpstr>
      <vt:lpstr>Pourquoi la santé sexuelle et reproductive des adolescents reste  un problème clé de la Santé Publique  sur le plan mondial?</vt:lpstr>
      <vt:lpstr>La santé est une affaire personnelle de l’individu. </vt:lpstr>
      <vt:lpstr>Challenges VIE SEXUELLE </vt:lpstr>
      <vt:lpstr> « Les questions  auxquelles je n’ai jamais eu  de réponse… » </vt:lpstr>
      <vt:lpstr>Objectifs</vt:lpstr>
      <vt:lpstr>Approche socio-anthropologique  de collecte de données </vt:lpstr>
      <vt:lpstr>Les groupes cibles de l’étude</vt:lpstr>
      <vt:lpstr>Les résultats </vt:lpstr>
      <vt:lpstr>La distribution des blocs de questions  posées ensemble par les filles et les garçons  selon les groupes d’âge (%)   </vt:lpstr>
      <vt:lpstr>La distribution des blocs de questions  posées par les garçons (en % selon l’âge)</vt:lpstr>
      <vt:lpstr>La distribution des blocs de questions posées par les filles   en % selon l’âge</vt:lpstr>
      <vt:lpstr>Le bloc Santé Les questions posées par les adolescents de 11 à 17 ans  en %  </vt:lpstr>
      <vt:lpstr>Quelques exemples</vt:lpstr>
      <vt:lpstr>Besoin urgent</vt:lpstr>
      <vt:lpstr> Education à l’ère internet</vt:lpstr>
      <vt:lpstr>Projet</vt:lpstr>
      <vt:lpstr>Partners</vt:lpstr>
    </vt:vector>
  </TitlesOfParts>
  <Company>uisr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 “Усовершенствование многоотраслевых подходов  к профилактике ВИЧ/СПИДа среди молодежи Украины”   </dc:title>
  <dc:creator>1</dc:creator>
  <cp:lastModifiedBy>Marlena Bouche</cp:lastModifiedBy>
  <cp:revision>276</cp:revision>
  <dcterms:created xsi:type="dcterms:W3CDTF">2006-04-19T12:25:30Z</dcterms:created>
  <dcterms:modified xsi:type="dcterms:W3CDTF">2015-02-05T02:26:19Z</dcterms:modified>
</cp:coreProperties>
</file>