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11" r:id="rId2"/>
    <p:sldMasterId id="2147483714" r:id="rId3"/>
    <p:sldMasterId id="2147483719" r:id="rId4"/>
    <p:sldMasterId id="2147483724" r:id="rId5"/>
  </p:sldMasterIdLst>
  <p:notesMasterIdLst>
    <p:notesMasterId r:id="rId22"/>
  </p:notesMasterIdLst>
  <p:handoutMasterIdLst>
    <p:handoutMasterId r:id="rId23"/>
  </p:handoutMasterIdLst>
  <p:sldIdLst>
    <p:sldId id="332" r:id="rId6"/>
    <p:sldId id="308" r:id="rId7"/>
    <p:sldId id="356" r:id="rId8"/>
    <p:sldId id="341" r:id="rId9"/>
    <p:sldId id="342" r:id="rId10"/>
    <p:sldId id="352" r:id="rId11"/>
    <p:sldId id="349" r:id="rId12"/>
    <p:sldId id="343" r:id="rId13"/>
    <p:sldId id="344" r:id="rId14"/>
    <p:sldId id="351" r:id="rId15"/>
    <p:sldId id="346" r:id="rId16"/>
    <p:sldId id="357" r:id="rId17"/>
    <p:sldId id="354" r:id="rId18"/>
    <p:sldId id="335" r:id="rId19"/>
    <p:sldId id="353" r:id="rId20"/>
    <p:sldId id="336" r:id="rId21"/>
  </p:sldIdLst>
  <p:sldSz cx="18288000" cy="10287000"/>
  <p:notesSz cx="6797675" cy="9926638"/>
  <p:defaultTextStyle>
    <a:defPPr>
      <a:defRPr lang="uk-UA"/>
    </a:defPPr>
    <a:lvl1pPr marL="0" algn="l" defTabSz="562356" rtl="0" eaLnBrk="1" latinLnBrk="0" hangingPunct="1">
      <a:defRPr sz="1107" kern="1200">
        <a:solidFill>
          <a:schemeClr val="tx1"/>
        </a:solidFill>
        <a:latin typeface="+mn-lt"/>
        <a:ea typeface="+mn-ea"/>
        <a:cs typeface="+mn-cs"/>
      </a:defRPr>
    </a:lvl1pPr>
    <a:lvl2pPr marL="281178" algn="l" defTabSz="562356" rtl="0" eaLnBrk="1" latinLnBrk="0" hangingPunct="1">
      <a:defRPr sz="1107" kern="1200">
        <a:solidFill>
          <a:schemeClr val="tx1"/>
        </a:solidFill>
        <a:latin typeface="+mn-lt"/>
        <a:ea typeface="+mn-ea"/>
        <a:cs typeface="+mn-cs"/>
      </a:defRPr>
    </a:lvl2pPr>
    <a:lvl3pPr marL="562356" algn="l" defTabSz="562356" rtl="0" eaLnBrk="1" latinLnBrk="0" hangingPunct="1">
      <a:defRPr sz="1107" kern="1200">
        <a:solidFill>
          <a:schemeClr val="tx1"/>
        </a:solidFill>
        <a:latin typeface="+mn-lt"/>
        <a:ea typeface="+mn-ea"/>
        <a:cs typeface="+mn-cs"/>
      </a:defRPr>
    </a:lvl3pPr>
    <a:lvl4pPr marL="843534" algn="l" defTabSz="562356" rtl="0" eaLnBrk="1" latinLnBrk="0" hangingPunct="1">
      <a:defRPr sz="1107" kern="1200">
        <a:solidFill>
          <a:schemeClr val="tx1"/>
        </a:solidFill>
        <a:latin typeface="+mn-lt"/>
        <a:ea typeface="+mn-ea"/>
        <a:cs typeface="+mn-cs"/>
      </a:defRPr>
    </a:lvl4pPr>
    <a:lvl5pPr marL="1124712" algn="l" defTabSz="562356" rtl="0" eaLnBrk="1" latinLnBrk="0" hangingPunct="1">
      <a:defRPr sz="1107" kern="1200">
        <a:solidFill>
          <a:schemeClr val="tx1"/>
        </a:solidFill>
        <a:latin typeface="+mn-lt"/>
        <a:ea typeface="+mn-ea"/>
        <a:cs typeface="+mn-cs"/>
      </a:defRPr>
    </a:lvl5pPr>
    <a:lvl6pPr marL="1405890" algn="l" defTabSz="562356" rtl="0" eaLnBrk="1" latinLnBrk="0" hangingPunct="1">
      <a:defRPr sz="1107" kern="1200">
        <a:solidFill>
          <a:schemeClr val="tx1"/>
        </a:solidFill>
        <a:latin typeface="+mn-lt"/>
        <a:ea typeface="+mn-ea"/>
        <a:cs typeface="+mn-cs"/>
      </a:defRPr>
    </a:lvl6pPr>
    <a:lvl7pPr marL="1687068" algn="l" defTabSz="562356" rtl="0" eaLnBrk="1" latinLnBrk="0" hangingPunct="1">
      <a:defRPr sz="1107" kern="1200">
        <a:solidFill>
          <a:schemeClr val="tx1"/>
        </a:solidFill>
        <a:latin typeface="+mn-lt"/>
        <a:ea typeface="+mn-ea"/>
        <a:cs typeface="+mn-cs"/>
      </a:defRPr>
    </a:lvl7pPr>
    <a:lvl8pPr marL="1968246" algn="l" defTabSz="562356" rtl="0" eaLnBrk="1" latinLnBrk="0" hangingPunct="1">
      <a:defRPr sz="1107" kern="1200">
        <a:solidFill>
          <a:schemeClr val="tx1"/>
        </a:solidFill>
        <a:latin typeface="+mn-lt"/>
        <a:ea typeface="+mn-ea"/>
        <a:cs typeface="+mn-cs"/>
      </a:defRPr>
    </a:lvl8pPr>
    <a:lvl9pPr marL="2249424" algn="l" defTabSz="562356" rtl="0" eaLnBrk="1" latinLnBrk="0" hangingPunct="1">
      <a:defRPr sz="1107"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CC00"/>
    <a:srgbClr val="F6B30A"/>
    <a:srgbClr val="FF9900"/>
    <a:srgbClr val="A66AD8"/>
    <a:srgbClr val="3386FF"/>
    <a:srgbClr val="3366FF"/>
    <a:srgbClr val="A46332"/>
    <a:srgbClr val="008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6" autoAdjust="0"/>
    <p:restoredTop sz="77371" autoAdjust="0"/>
  </p:normalViewPr>
  <p:slideViewPr>
    <p:cSldViewPr snapToGrid="0">
      <p:cViewPr varScale="1">
        <p:scale>
          <a:sx n="60" d="100"/>
          <a:sy n="60" d="100"/>
        </p:scale>
        <p:origin x="-1320" y="-72"/>
      </p:cViewPr>
      <p:guideLst>
        <p:guide orient="horz" pos="3240"/>
        <p:guide pos="5760"/>
      </p:guideLst>
    </p:cSldViewPr>
  </p:slideViewPr>
  <p:outlineViewPr>
    <p:cViewPr>
      <p:scale>
        <a:sx n="33" d="100"/>
        <a:sy n="33" d="100"/>
      </p:scale>
      <p:origin x="18" y="0"/>
    </p:cViewPr>
  </p:outlineViewPr>
  <p:notesTextViewPr>
    <p:cViewPr>
      <p:scale>
        <a:sx n="1" d="1"/>
        <a:sy n="1" d="1"/>
      </p:scale>
      <p:origin x="0" y="0"/>
    </p:cViewPr>
  </p:notesTextViewPr>
  <p:notesViewPr>
    <p:cSldViewPr snapToGrid="0">
      <p:cViewPr varScale="1">
        <p:scale>
          <a:sx n="94" d="100"/>
          <a:sy n="94" d="100"/>
        </p:scale>
        <p:origin x="360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4B1158A-FC57-47FB-9D9C-E60F07C6F7F6}" type="datetimeFigureOut">
              <a:rPr lang="uk-UA" smtClean="0"/>
              <a:t>05.02.2015</a:t>
            </a:fld>
            <a:endParaRPr lang="uk-U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uk-U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8567D5E-DE51-40E7-BE45-4F745DFA66AB}" type="slidenum">
              <a:rPr lang="uk-UA" smtClean="0"/>
              <a:t>‹#›</a:t>
            </a:fld>
            <a:endParaRPr lang="uk-UA"/>
          </a:p>
        </p:txBody>
      </p:sp>
    </p:spTree>
    <p:extLst>
      <p:ext uri="{BB962C8B-B14F-4D97-AF65-F5344CB8AC3E}">
        <p14:creationId xmlns:p14="http://schemas.microsoft.com/office/powerpoint/2010/main" val="360292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8FB26D8-AC03-4968-AA27-1301A13CA247}" type="datetimeFigureOut">
              <a:rPr lang="uk-UA" smtClean="0"/>
              <a:t>05.02.2015</a:t>
            </a:fld>
            <a:endParaRPr lang="uk-U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3CE2F0D-F2E8-4EEB-A439-08DC3E387E77}" type="slidenum">
              <a:rPr lang="uk-UA" smtClean="0"/>
              <a:t>‹#›</a:t>
            </a:fld>
            <a:endParaRPr lang="uk-UA"/>
          </a:p>
        </p:txBody>
      </p:sp>
    </p:spTree>
    <p:extLst>
      <p:ext uri="{BB962C8B-B14F-4D97-AF65-F5344CB8AC3E}">
        <p14:creationId xmlns:p14="http://schemas.microsoft.com/office/powerpoint/2010/main" val="3714828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Delighted</a:t>
            </a:r>
            <a:r>
              <a:rPr lang="fr-FR" dirty="0" smtClean="0"/>
              <a:t> to </a:t>
            </a:r>
            <a:r>
              <a:rPr lang="fr-FR" dirty="0" err="1" smtClean="0"/>
              <a:t>be</a:t>
            </a:r>
            <a:r>
              <a:rPr lang="fr-FR" dirty="0" smtClean="0"/>
              <a:t> </a:t>
            </a:r>
            <a:r>
              <a:rPr lang="fr-FR" dirty="0" err="1" smtClean="0"/>
              <a:t>here</a:t>
            </a:r>
            <a:endParaRPr lang="fr-FR" dirty="0" smtClean="0"/>
          </a:p>
          <a:p>
            <a:r>
              <a:rPr lang="fr-FR" dirty="0" smtClean="0"/>
              <a:t>I </a:t>
            </a:r>
            <a:r>
              <a:rPr lang="fr-FR" dirty="0" err="1" smtClean="0"/>
              <a:t>am</a:t>
            </a:r>
            <a:r>
              <a:rPr lang="fr-FR" dirty="0" smtClean="0"/>
              <a:t> Joanna</a:t>
            </a:r>
          </a:p>
          <a:p>
            <a:r>
              <a:rPr lang="fr-FR" dirty="0" smtClean="0"/>
              <a:t>Talk about</a:t>
            </a:r>
            <a:r>
              <a:rPr lang="fr-FR" baseline="0" dirty="0" smtClean="0"/>
              <a:t> the </a:t>
            </a:r>
            <a:r>
              <a:rPr lang="fr-FR" baseline="0" dirty="0" err="1" smtClean="0"/>
              <a:t>role</a:t>
            </a:r>
            <a:r>
              <a:rPr lang="fr-FR" baseline="0" dirty="0" smtClean="0"/>
              <a:t> </a:t>
            </a:r>
            <a:r>
              <a:rPr lang="fr-FR" baseline="0" dirty="0" err="1" smtClean="0"/>
              <a:t>that</a:t>
            </a:r>
            <a:r>
              <a:rPr lang="fr-FR" baseline="0" dirty="0" smtClean="0"/>
              <a:t> UNESCO </a:t>
            </a:r>
            <a:r>
              <a:rPr lang="fr-FR" baseline="0" dirty="0" err="1" smtClean="0"/>
              <a:t>plays</a:t>
            </a:r>
            <a:r>
              <a:rPr lang="fr-FR" baseline="0" dirty="0" smtClean="0"/>
              <a:t> in </a:t>
            </a:r>
            <a:r>
              <a:rPr lang="fr-FR" baseline="0" dirty="0" err="1" smtClean="0"/>
              <a:t>health</a:t>
            </a:r>
            <a:r>
              <a:rPr lang="fr-FR" baseline="0" dirty="0" smtClean="0"/>
              <a:t> </a:t>
            </a:r>
            <a:r>
              <a:rPr lang="fr-FR" baseline="0" dirty="0" err="1" smtClean="0"/>
              <a:t>education</a:t>
            </a:r>
            <a:r>
              <a:rPr lang="fr-FR" baseline="0" dirty="0" smtClean="0"/>
              <a:t>, </a:t>
            </a:r>
            <a:r>
              <a:rPr lang="fr-FR" baseline="0" dirty="0" err="1" smtClean="0"/>
              <a:t>particularly</a:t>
            </a:r>
            <a:r>
              <a:rPr lang="fr-FR" baseline="0" dirty="0" smtClean="0"/>
              <a:t> </a:t>
            </a:r>
            <a:r>
              <a:rPr lang="fr-FR" baseline="0" dirty="0" err="1" smtClean="0"/>
              <a:t>looking</a:t>
            </a:r>
            <a:r>
              <a:rPr lang="fr-FR" baseline="0" dirty="0" smtClean="0"/>
              <a:t> at </a:t>
            </a:r>
            <a:r>
              <a:rPr lang="fr-FR" baseline="0" dirty="0" err="1" smtClean="0"/>
              <a:t>our</a:t>
            </a:r>
            <a:r>
              <a:rPr lang="fr-FR" baseline="0" dirty="0" smtClean="0"/>
              <a:t> </a:t>
            </a:r>
            <a:r>
              <a:rPr lang="fr-FR" baseline="0" dirty="0" err="1" smtClean="0"/>
              <a:t>role</a:t>
            </a:r>
            <a:r>
              <a:rPr lang="fr-FR" baseline="0" dirty="0" smtClean="0"/>
              <a:t> in </a:t>
            </a:r>
            <a:r>
              <a:rPr lang="fr-FR" baseline="0" dirty="0" err="1" smtClean="0"/>
              <a:t>strengthening</a:t>
            </a:r>
            <a:r>
              <a:rPr lang="fr-FR" baseline="0" dirty="0" smtClean="0"/>
              <a:t> the </a:t>
            </a:r>
            <a:r>
              <a:rPr lang="fr-FR" baseline="0" dirty="0" err="1" smtClean="0"/>
              <a:t>uptake</a:t>
            </a:r>
            <a:r>
              <a:rPr lang="fr-FR" baseline="0" dirty="0" smtClean="0"/>
              <a:t> and </a:t>
            </a:r>
            <a:r>
              <a:rPr lang="fr-FR" baseline="0" dirty="0" err="1" smtClean="0"/>
              <a:t>implementation</a:t>
            </a:r>
            <a:r>
              <a:rPr lang="fr-FR" baseline="0" dirty="0" smtClean="0"/>
              <a:t> of </a:t>
            </a:r>
            <a:r>
              <a:rPr lang="fr-FR" baseline="0" dirty="0" err="1" smtClean="0"/>
              <a:t>sexualtiy</a:t>
            </a:r>
            <a:r>
              <a:rPr lang="fr-FR" baseline="0" dirty="0" smtClean="0"/>
              <a:t> </a:t>
            </a:r>
            <a:r>
              <a:rPr lang="fr-FR" baseline="0" dirty="0" err="1" smtClean="0"/>
              <a:t>education</a:t>
            </a:r>
            <a:r>
              <a:rPr lang="fr-FR" baseline="0" dirty="0" smtClean="0"/>
              <a:t> </a:t>
            </a:r>
            <a:r>
              <a:rPr lang="fr-FR" baseline="0" dirty="0" err="1" smtClean="0"/>
              <a:t>around</a:t>
            </a:r>
            <a:r>
              <a:rPr lang="fr-FR" baseline="0" dirty="0" smtClean="0"/>
              <a:t> the world.</a:t>
            </a:r>
            <a:endParaRPr lang="fr-FR" dirty="0"/>
          </a:p>
        </p:txBody>
      </p:sp>
      <p:sp>
        <p:nvSpPr>
          <p:cNvPr id="4" name="Slide Number Placeholder 3"/>
          <p:cNvSpPr>
            <a:spLocks noGrp="1"/>
          </p:cNvSpPr>
          <p:nvPr>
            <p:ph type="sldNum" sz="quarter" idx="10"/>
          </p:nvPr>
        </p:nvSpPr>
        <p:spPr/>
        <p:txBody>
          <a:bodyPr/>
          <a:lstStyle/>
          <a:p>
            <a:fld id="{43CE2F0D-F2E8-4EEB-A439-08DC3E387E77}" type="slidenum">
              <a:rPr lang="uk-UA" smtClean="0"/>
              <a:t>1</a:t>
            </a:fld>
            <a:endParaRPr lang="uk-UA"/>
          </a:p>
        </p:txBody>
      </p:sp>
    </p:spTree>
    <p:extLst>
      <p:ext uri="{BB962C8B-B14F-4D97-AF65-F5344CB8AC3E}">
        <p14:creationId xmlns:p14="http://schemas.microsoft.com/office/powerpoint/2010/main" val="1091617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a:t>
            </a:r>
            <a:r>
              <a:rPr lang="fr-FR" dirty="0" err="1" smtClean="0"/>
              <a:t>pathways</a:t>
            </a:r>
            <a:r>
              <a:rPr lang="fr-FR" dirty="0" smtClean="0"/>
              <a:t> to </a:t>
            </a:r>
            <a:r>
              <a:rPr lang="fr-FR" dirty="0" err="1" smtClean="0"/>
              <a:t>better</a:t>
            </a:r>
            <a:r>
              <a:rPr lang="fr-FR" dirty="0" smtClean="0"/>
              <a:t> </a:t>
            </a:r>
            <a:r>
              <a:rPr lang="fr-FR" dirty="0" err="1" smtClean="0"/>
              <a:t>health</a:t>
            </a:r>
            <a:r>
              <a:rPr lang="fr-FR" dirty="0" smtClean="0"/>
              <a:t> and </a:t>
            </a:r>
            <a:r>
              <a:rPr lang="fr-FR" dirty="0" err="1" smtClean="0"/>
              <a:t>wellbeing</a:t>
            </a:r>
            <a:r>
              <a:rPr lang="fr-FR" baseline="0" dirty="0" smtClean="0"/>
              <a:t> are multiple, and </a:t>
            </a:r>
            <a:r>
              <a:rPr lang="fr-FR" baseline="0" dirty="0" err="1" smtClean="0"/>
              <a:t>these</a:t>
            </a:r>
            <a:r>
              <a:rPr lang="fr-FR" baseline="0" dirty="0" smtClean="0"/>
              <a:t> are the areas </a:t>
            </a:r>
            <a:r>
              <a:rPr lang="fr-FR" baseline="0" dirty="0" err="1" smtClean="0"/>
              <a:t>where</a:t>
            </a:r>
            <a:r>
              <a:rPr lang="fr-FR" baseline="0" dirty="0" smtClean="0"/>
              <a:t> good </a:t>
            </a:r>
            <a:r>
              <a:rPr lang="fr-FR" baseline="0" dirty="0" err="1" smtClean="0"/>
              <a:t>quality</a:t>
            </a:r>
            <a:r>
              <a:rPr lang="fr-FR" baseline="0" dirty="0" smtClean="0"/>
              <a:t> </a:t>
            </a:r>
            <a:r>
              <a:rPr lang="fr-FR" baseline="0" dirty="0" err="1" smtClean="0"/>
              <a:t>education</a:t>
            </a:r>
            <a:r>
              <a:rPr lang="fr-FR" baseline="0" dirty="0" smtClean="0"/>
              <a:t>, in </a:t>
            </a:r>
            <a:r>
              <a:rPr lang="fr-FR" baseline="0" dirty="0" err="1" smtClean="0"/>
              <a:t>general</a:t>
            </a:r>
            <a:r>
              <a:rPr lang="fr-FR" baseline="0" dirty="0" smtClean="0"/>
              <a:t>, but </a:t>
            </a:r>
            <a:r>
              <a:rPr lang="fr-FR" baseline="0" dirty="0" err="1" smtClean="0"/>
              <a:t>particularly</a:t>
            </a:r>
            <a:r>
              <a:rPr lang="fr-FR" baseline="0" dirty="0" smtClean="0"/>
              <a:t> </a:t>
            </a:r>
            <a:r>
              <a:rPr lang="fr-FR" baseline="0" dirty="0" err="1" smtClean="0"/>
              <a:t>sexuality</a:t>
            </a:r>
            <a:r>
              <a:rPr lang="fr-FR" baseline="0" dirty="0" smtClean="0"/>
              <a:t> </a:t>
            </a:r>
            <a:r>
              <a:rPr lang="fr-FR" baseline="0" dirty="0" err="1" smtClean="0"/>
              <a:t>education</a:t>
            </a:r>
            <a:r>
              <a:rPr lang="fr-FR" baseline="0" dirty="0" smtClean="0"/>
              <a:t>, </a:t>
            </a:r>
            <a:r>
              <a:rPr lang="fr-FR" baseline="0" dirty="0" err="1" smtClean="0"/>
              <a:t>can</a:t>
            </a:r>
            <a:r>
              <a:rPr lang="fr-FR" baseline="0" dirty="0" smtClean="0"/>
              <a:t> </a:t>
            </a:r>
            <a:r>
              <a:rPr lang="fr-FR" baseline="0" dirty="0" err="1" smtClean="0"/>
              <a:t>make</a:t>
            </a:r>
            <a:r>
              <a:rPr lang="fr-FR" baseline="0" dirty="0" smtClean="0"/>
              <a:t> a </a:t>
            </a:r>
            <a:r>
              <a:rPr lang="fr-FR" baseline="0" dirty="0" err="1" smtClean="0"/>
              <a:t>difference</a:t>
            </a:r>
            <a:endParaRPr lang="fr-FR" baseline="0" dirty="0" smtClean="0"/>
          </a:p>
          <a:p>
            <a:endParaRPr lang="fr-FR" baseline="0" dirty="0" smtClean="0"/>
          </a:p>
          <a:p>
            <a:r>
              <a:rPr lang="fr-FR" baseline="0" dirty="0" smtClean="0"/>
              <a:t>READ the stars</a:t>
            </a:r>
            <a:endParaRPr lang="fr-FR" dirty="0"/>
          </a:p>
        </p:txBody>
      </p:sp>
      <p:sp>
        <p:nvSpPr>
          <p:cNvPr id="4" name="Slide Number Placeholder 3"/>
          <p:cNvSpPr>
            <a:spLocks noGrp="1"/>
          </p:cNvSpPr>
          <p:nvPr>
            <p:ph type="sldNum" sz="quarter" idx="10"/>
          </p:nvPr>
        </p:nvSpPr>
        <p:spPr/>
        <p:txBody>
          <a:bodyPr/>
          <a:lstStyle/>
          <a:p>
            <a:fld id="{43CE2F0D-F2E8-4EEB-A439-08DC3E387E77}" type="slidenum">
              <a:rPr lang="uk-UA" smtClean="0"/>
              <a:t>10</a:t>
            </a:fld>
            <a:endParaRPr lang="uk-UA"/>
          </a:p>
        </p:txBody>
      </p:sp>
    </p:spTree>
    <p:extLst>
      <p:ext uri="{BB962C8B-B14F-4D97-AF65-F5344CB8AC3E}">
        <p14:creationId xmlns:p14="http://schemas.microsoft.com/office/powerpoint/2010/main" val="3776014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34"/>
              </a:spcAft>
            </a:pPr>
            <a:r>
              <a:rPr lang="en-US" sz="2200" dirty="0"/>
              <a:t>The only </a:t>
            </a:r>
            <a:r>
              <a:rPr lang="en-US" sz="2200" b="1" dirty="0"/>
              <a:t>two school-based studies</a:t>
            </a:r>
            <a:r>
              <a:rPr lang="en-US" sz="2200" dirty="0"/>
              <a:t>—both of them randomized controlled trials that measured HIV incidence outcomes </a:t>
            </a:r>
            <a:r>
              <a:rPr lang="en-US" sz="2200" b="1" dirty="0">
                <a:solidFill>
                  <a:srgbClr val="FF0000"/>
                </a:solidFill>
              </a:rPr>
              <a:t>found no impact on HIV incidence</a:t>
            </a:r>
          </a:p>
          <a:p>
            <a:pPr>
              <a:spcAft>
                <a:spcPts val="1834"/>
              </a:spcAft>
            </a:pPr>
            <a:endParaRPr lang="en-US" sz="2200" b="1" dirty="0">
              <a:solidFill>
                <a:srgbClr val="FF0000"/>
              </a:solidFill>
            </a:endParaRPr>
          </a:p>
          <a:p>
            <a:pPr>
              <a:spcAft>
                <a:spcPts val="1834"/>
              </a:spcAft>
            </a:pPr>
            <a:r>
              <a:rPr lang="en-US" sz="2000" dirty="0"/>
              <a:t>The impacts on behaviors may have been too small to impact HIV incidence….</a:t>
            </a:r>
          </a:p>
          <a:p>
            <a:endParaRPr lang="en-US" dirty="0"/>
          </a:p>
        </p:txBody>
      </p:sp>
      <p:sp>
        <p:nvSpPr>
          <p:cNvPr id="4" name="Slide Number Placeholder 3"/>
          <p:cNvSpPr>
            <a:spLocks noGrp="1"/>
          </p:cNvSpPr>
          <p:nvPr>
            <p:ph type="sldNum" sz="quarter" idx="10"/>
          </p:nvPr>
        </p:nvSpPr>
        <p:spPr/>
        <p:txBody>
          <a:bodyPr/>
          <a:lstStyle/>
          <a:p>
            <a:fld id="{D6D237B5-FCAE-4FEC-A27C-25CFD518F70A}" type="slidenum">
              <a:rPr lang="en-US" smtClean="0"/>
              <a:t>11</a:t>
            </a:fld>
            <a:endParaRPr lang="en-US"/>
          </a:p>
        </p:txBody>
      </p:sp>
    </p:spTree>
    <p:extLst>
      <p:ext uri="{BB962C8B-B14F-4D97-AF65-F5344CB8AC3E}">
        <p14:creationId xmlns:p14="http://schemas.microsoft.com/office/powerpoint/2010/main" val="3365743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lll</a:t>
            </a:r>
          </a:p>
        </p:txBody>
      </p:sp>
      <p:sp>
        <p:nvSpPr>
          <p:cNvPr id="7" name="Rectangle 7"/>
          <p:cNvSpPr>
            <a:spLocks noGrp="1" noChangeArrowheads="1"/>
          </p:cNvSpPr>
          <p:nvPr>
            <p:ph type="sldNum" sz="quarter" idx="5"/>
          </p:nvPr>
        </p:nvSpPr>
        <p:spPr>
          <a:ln/>
        </p:spPr>
        <p:txBody>
          <a:bodyPr/>
          <a:lstStyle/>
          <a:p>
            <a:fld id="{1B014834-5020-4A5C-AD3D-C0D8FFC71A7A}" type="slidenum">
              <a:rPr lang="en-US"/>
              <a:pPr/>
              <a:t>12</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pPr eaLnBrk="1" hangingPunct="1">
              <a:buFontTx/>
              <a:buNone/>
            </a:pPr>
            <a:r>
              <a:rPr lang="fr-FR" dirty="0" smtClean="0"/>
              <a:t>So </a:t>
            </a:r>
            <a:r>
              <a:rPr lang="fr-FR" dirty="0" err="1" smtClean="0"/>
              <a:t>what</a:t>
            </a:r>
            <a:r>
              <a:rPr lang="fr-FR" dirty="0" smtClean="0"/>
              <a:t> </a:t>
            </a:r>
            <a:r>
              <a:rPr lang="fr-FR" dirty="0" err="1" smtClean="0"/>
              <a:t>is</a:t>
            </a:r>
            <a:r>
              <a:rPr lang="fr-FR" dirty="0" smtClean="0"/>
              <a:t> </a:t>
            </a:r>
            <a:r>
              <a:rPr lang="fr-FR" dirty="0" err="1" smtClean="0"/>
              <a:t>exactly</a:t>
            </a:r>
            <a:r>
              <a:rPr lang="fr-FR" baseline="0" dirty="0" smtClean="0"/>
              <a:t> </a:t>
            </a:r>
            <a:r>
              <a:rPr lang="fr-FR" baseline="0" dirty="0" err="1" smtClean="0"/>
              <a:t>what</a:t>
            </a:r>
            <a:r>
              <a:rPr lang="fr-FR" baseline="0" dirty="0" smtClean="0"/>
              <a:t> UNESCO </a:t>
            </a:r>
            <a:r>
              <a:rPr lang="fr-FR" baseline="0" dirty="0" err="1" smtClean="0"/>
              <a:t>wants</a:t>
            </a:r>
            <a:r>
              <a:rPr lang="fr-FR" baseline="0" dirty="0" smtClean="0"/>
              <a:t> to </a:t>
            </a:r>
            <a:r>
              <a:rPr lang="fr-FR" baseline="0" dirty="0" err="1" smtClean="0"/>
              <a:t>achieve</a:t>
            </a:r>
            <a:r>
              <a:rPr lang="fr-FR" baseline="0" dirty="0" smtClean="0"/>
              <a:t> in the area of </a:t>
            </a:r>
            <a:r>
              <a:rPr lang="fr-FR" baseline="0" dirty="0" err="1" smtClean="0"/>
              <a:t>health</a:t>
            </a:r>
            <a:r>
              <a:rPr lang="fr-FR" baseline="0" dirty="0" smtClean="0"/>
              <a:t> </a:t>
            </a:r>
            <a:r>
              <a:rPr lang="fr-FR" baseline="0" dirty="0" err="1" smtClean="0"/>
              <a:t>education</a:t>
            </a:r>
            <a:r>
              <a:rPr lang="fr-FR" baseline="0" dirty="0" smtClean="0"/>
              <a:t> to </a:t>
            </a:r>
            <a:r>
              <a:rPr lang="fr-FR" baseline="0" dirty="0" err="1" smtClean="0"/>
              <a:t>respond</a:t>
            </a:r>
            <a:r>
              <a:rPr lang="fr-FR" baseline="0" dirty="0" smtClean="0"/>
              <a:t> to the situation I </a:t>
            </a:r>
            <a:r>
              <a:rPr lang="fr-FR" baseline="0" dirty="0" err="1" smtClean="0"/>
              <a:t>just</a:t>
            </a:r>
            <a:r>
              <a:rPr lang="fr-FR" baseline="0" dirty="0" smtClean="0"/>
              <a:t> </a:t>
            </a:r>
            <a:r>
              <a:rPr lang="fr-FR" baseline="0" dirty="0" err="1" smtClean="0"/>
              <a:t>described</a:t>
            </a:r>
            <a:r>
              <a:rPr lang="fr-FR" baseline="0" dirty="0" smtClean="0"/>
              <a:t>? </a:t>
            </a:r>
          </a:p>
          <a:p>
            <a:pPr eaLnBrk="1" hangingPunct="1">
              <a:buFontTx/>
              <a:buNone/>
            </a:pPr>
            <a:endParaRPr lang="fr-FR" baseline="0" dirty="0" smtClean="0"/>
          </a:p>
          <a:p>
            <a:pPr eaLnBrk="1" hangingPunct="1">
              <a:buFontTx/>
              <a:buNone/>
            </a:pPr>
            <a:r>
              <a:rPr lang="fr-FR" baseline="0" dirty="0" err="1" smtClean="0"/>
              <a:t>We</a:t>
            </a:r>
            <a:r>
              <a:rPr lang="fr-FR" baseline="0" dirty="0" smtClean="0"/>
              <a:t> have a </a:t>
            </a:r>
            <a:r>
              <a:rPr lang="fr-FR" baseline="0" dirty="0" err="1" smtClean="0"/>
              <a:t>two</a:t>
            </a:r>
            <a:r>
              <a:rPr lang="fr-FR" baseline="0" dirty="0" smtClean="0"/>
              <a:t> </a:t>
            </a:r>
            <a:r>
              <a:rPr lang="fr-FR" baseline="0" dirty="0" err="1" smtClean="0"/>
              <a:t>prong</a:t>
            </a:r>
            <a:r>
              <a:rPr lang="fr-FR" baseline="0" dirty="0" smtClean="0"/>
              <a:t> </a:t>
            </a:r>
            <a:r>
              <a:rPr lang="fr-FR" baseline="0" dirty="0" err="1" smtClean="0"/>
              <a:t>approach</a:t>
            </a:r>
            <a:r>
              <a:rPr lang="fr-FR" baseline="0" dirty="0" smtClean="0"/>
              <a:t>. Our first goal </a:t>
            </a:r>
            <a:r>
              <a:rPr lang="fr-FR" baseline="0" dirty="0" err="1" smtClean="0"/>
              <a:t>is</a:t>
            </a:r>
            <a:r>
              <a:rPr lang="fr-FR" baseline="0" dirty="0" smtClean="0"/>
              <a:t> to </a:t>
            </a:r>
            <a:r>
              <a:rPr lang="fr-FR" baseline="0" dirty="0" err="1" smtClean="0"/>
              <a:t>promote</a:t>
            </a:r>
            <a:r>
              <a:rPr lang="fr-FR" baseline="0" dirty="0" smtClean="0"/>
              <a:t> </a:t>
            </a:r>
            <a:r>
              <a:rPr lang="fr-FR" baseline="0" dirty="0" err="1" smtClean="0"/>
              <a:t>healthy</a:t>
            </a:r>
            <a:r>
              <a:rPr lang="fr-FR" baseline="0" dirty="0" smtClean="0"/>
              <a:t> </a:t>
            </a:r>
            <a:r>
              <a:rPr lang="fr-FR" baseline="0" dirty="0" err="1" smtClean="0"/>
              <a:t>lifestyles</a:t>
            </a:r>
            <a:r>
              <a:rPr lang="fr-FR" baseline="0" dirty="0" smtClean="0"/>
              <a:t>, </a:t>
            </a:r>
            <a:r>
              <a:rPr lang="fr-FR" baseline="0" dirty="0" err="1" smtClean="0"/>
              <a:t>our</a:t>
            </a:r>
            <a:r>
              <a:rPr lang="fr-FR" baseline="0" dirty="0" smtClean="0"/>
              <a:t> </a:t>
            </a:r>
            <a:r>
              <a:rPr lang="fr-FR" baseline="0" dirty="0" err="1" smtClean="0"/>
              <a:t>target</a:t>
            </a:r>
            <a:r>
              <a:rPr lang="fr-FR" baseline="0" dirty="0" smtClean="0"/>
              <a:t> group </a:t>
            </a:r>
            <a:r>
              <a:rPr lang="fr-FR" baseline="0" dirty="0" err="1" smtClean="0"/>
              <a:t>is</a:t>
            </a:r>
            <a:r>
              <a:rPr lang="fr-FR" baseline="0" dirty="0" smtClean="0"/>
              <a:t> </a:t>
            </a:r>
            <a:r>
              <a:rPr lang="fr-FR" baseline="0" dirty="0" err="1" smtClean="0"/>
              <a:t>children</a:t>
            </a:r>
            <a:r>
              <a:rPr lang="fr-FR" baseline="0" dirty="0" smtClean="0"/>
              <a:t> and </a:t>
            </a:r>
            <a:r>
              <a:rPr lang="fr-FR" baseline="0" dirty="0" err="1" smtClean="0"/>
              <a:t>young</a:t>
            </a:r>
            <a:r>
              <a:rPr lang="fr-FR" baseline="0" dirty="0" smtClean="0"/>
              <a:t> people </a:t>
            </a:r>
            <a:r>
              <a:rPr lang="fr-FR" baseline="0" dirty="0" err="1" smtClean="0"/>
              <a:t>because</a:t>
            </a:r>
            <a:r>
              <a:rPr lang="fr-FR" baseline="0" dirty="0" smtClean="0"/>
              <a:t> of </a:t>
            </a:r>
            <a:r>
              <a:rPr lang="fr-FR" baseline="0" dirty="0" err="1" smtClean="0"/>
              <a:t>UNESCO’s</a:t>
            </a:r>
            <a:r>
              <a:rPr lang="fr-FR" baseline="0" dirty="0" smtClean="0"/>
              <a:t> mandate and </a:t>
            </a:r>
            <a:r>
              <a:rPr lang="fr-FR" baseline="0" dirty="0" err="1" smtClean="0"/>
              <a:t>our</a:t>
            </a:r>
            <a:r>
              <a:rPr lang="fr-FR" baseline="0" dirty="0" smtClean="0"/>
              <a:t> main </a:t>
            </a:r>
            <a:r>
              <a:rPr lang="fr-FR" baseline="0" dirty="0" err="1" smtClean="0"/>
              <a:t>strategy</a:t>
            </a:r>
            <a:r>
              <a:rPr lang="fr-FR" baseline="0" dirty="0" smtClean="0"/>
              <a:t> </a:t>
            </a:r>
            <a:r>
              <a:rPr lang="fr-FR" baseline="0" dirty="0" err="1" smtClean="0"/>
              <a:t>is</a:t>
            </a:r>
            <a:r>
              <a:rPr lang="fr-FR" baseline="0" dirty="0" smtClean="0"/>
              <a:t> of course </a:t>
            </a:r>
            <a:r>
              <a:rPr lang="fr-FR" baseline="0" dirty="0" err="1" smtClean="0"/>
              <a:t>education</a:t>
            </a:r>
            <a:r>
              <a:rPr lang="fr-FR" baseline="0" dirty="0" smtClean="0"/>
              <a:t>, </a:t>
            </a:r>
            <a:r>
              <a:rPr lang="fr-FR" baseline="0" dirty="0" err="1" smtClean="0"/>
              <a:t>particularly</a:t>
            </a:r>
            <a:r>
              <a:rPr lang="fr-FR" baseline="0" dirty="0" smtClean="0"/>
              <a:t> </a:t>
            </a:r>
            <a:r>
              <a:rPr lang="fr-FR" baseline="0" dirty="0" err="1" smtClean="0"/>
              <a:t>skills-based</a:t>
            </a:r>
            <a:r>
              <a:rPr lang="fr-FR" baseline="0" dirty="0" smtClean="0"/>
              <a:t> </a:t>
            </a:r>
            <a:r>
              <a:rPr lang="fr-FR" baseline="0" dirty="0" err="1" smtClean="0"/>
              <a:t>education</a:t>
            </a:r>
            <a:r>
              <a:rPr lang="fr-FR" baseline="0" dirty="0" smtClean="0"/>
              <a:t> – </a:t>
            </a:r>
            <a:r>
              <a:rPr lang="fr-FR" baseline="0" dirty="0" err="1" smtClean="0"/>
              <a:t>mostly</a:t>
            </a:r>
            <a:r>
              <a:rPr lang="fr-FR" baseline="0" dirty="0" smtClean="0"/>
              <a:t> in </a:t>
            </a:r>
            <a:r>
              <a:rPr lang="fr-FR" baseline="0" dirty="0" err="1" smtClean="0"/>
              <a:t>formal</a:t>
            </a:r>
            <a:r>
              <a:rPr lang="fr-FR" baseline="0" dirty="0" smtClean="0"/>
              <a:t> </a:t>
            </a:r>
            <a:r>
              <a:rPr lang="fr-FR" baseline="0" dirty="0" err="1" smtClean="0"/>
              <a:t>education</a:t>
            </a:r>
            <a:r>
              <a:rPr lang="fr-FR" baseline="0" dirty="0" smtClean="0"/>
              <a:t> </a:t>
            </a:r>
            <a:r>
              <a:rPr lang="fr-FR" baseline="0" dirty="0" err="1" smtClean="0"/>
              <a:t>which</a:t>
            </a:r>
            <a:r>
              <a:rPr lang="fr-FR" baseline="0" dirty="0" smtClean="0"/>
              <a:t> </a:t>
            </a:r>
            <a:r>
              <a:rPr lang="fr-FR" baseline="0" dirty="0" err="1" smtClean="0"/>
              <a:t>is</a:t>
            </a:r>
            <a:r>
              <a:rPr lang="fr-FR" baseline="0" dirty="0" smtClean="0"/>
              <a:t> the </a:t>
            </a:r>
            <a:r>
              <a:rPr lang="fr-FR" baseline="0" dirty="0" err="1" smtClean="0"/>
              <a:t>bulk</a:t>
            </a:r>
            <a:r>
              <a:rPr lang="fr-FR" baseline="0" dirty="0" smtClean="0"/>
              <a:t> of </a:t>
            </a:r>
            <a:r>
              <a:rPr lang="fr-FR" baseline="0" dirty="0" err="1" smtClean="0"/>
              <a:t>our</a:t>
            </a:r>
            <a:r>
              <a:rPr lang="fr-FR" baseline="0" dirty="0" smtClean="0"/>
              <a:t> </a:t>
            </a:r>
            <a:r>
              <a:rPr lang="fr-FR" baseline="0" dirty="0" err="1" smtClean="0"/>
              <a:t>work</a:t>
            </a:r>
            <a:r>
              <a:rPr lang="fr-FR" baseline="0" dirty="0" smtClean="0"/>
              <a:t> but </a:t>
            </a:r>
            <a:r>
              <a:rPr lang="fr-FR" baseline="0" dirty="0" err="1" smtClean="0"/>
              <a:t>also</a:t>
            </a:r>
            <a:r>
              <a:rPr lang="fr-FR" baseline="0" dirty="0" smtClean="0"/>
              <a:t> in non-</a:t>
            </a:r>
            <a:r>
              <a:rPr lang="fr-FR" baseline="0" dirty="0" err="1" smtClean="0"/>
              <a:t>formal</a:t>
            </a:r>
            <a:r>
              <a:rPr lang="fr-FR" baseline="0" dirty="0" smtClean="0"/>
              <a:t> and </a:t>
            </a:r>
            <a:r>
              <a:rPr lang="fr-FR" baseline="0" dirty="0" err="1" smtClean="0"/>
              <a:t>informal</a:t>
            </a:r>
            <a:r>
              <a:rPr lang="fr-FR" baseline="0" dirty="0" smtClean="0"/>
              <a:t> </a:t>
            </a:r>
            <a:r>
              <a:rPr lang="fr-FR" baseline="0" dirty="0" err="1" smtClean="0"/>
              <a:t>education</a:t>
            </a:r>
            <a:endParaRPr lang="fr-FR" baseline="0" dirty="0" smtClean="0"/>
          </a:p>
          <a:p>
            <a:pPr eaLnBrk="1" hangingPunct="1">
              <a:buFontTx/>
              <a:buNone/>
            </a:pPr>
            <a:endParaRPr lang="fr-FR" baseline="0" dirty="0" smtClean="0"/>
          </a:p>
          <a:p>
            <a:pPr eaLnBrk="1" hangingPunct="1">
              <a:buFontTx/>
              <a:buNone/>
            </a:pPr>
            <a:r>
              <a:rPr lang="fr-FR" baseline="0" dirty="0" err="1" smtClean="0"/>
              <a:t>We</a:t>
            </a:r>
            <a:r>
              <a:rPr lang="fr-FR" baseline="0" dirty="0" smtClean="0"/>
              <a:t> </a:t>
            </a:r>
            <a:r>
              <a:rPr lang="fr-FR" baseline="0" dirty="0" err="1" smtClean="0"/>
              <a:t>strongly</a:t>
            </a:r>
            <a:r>
              <a:rPr lang="fr-FR" baseline="0" dirty="0" smtClean="0"/>
              <a:t> </a:t>
            </a:r>
            <a:r>
              <a:rPr lang="fr-FR" baseline="0" dirty="0" err="1" smtClean="0"/>
              <a:t>believe</a:t>
            </a:r>
            <a:r>
              <a:rPr lang="fr-FR" baseline="0" dirty="0" smtClean="0"/>
              <a:t> </a:t>
            </a:r>
            <a:r>
              <a:rPr lang="fr-FR" baseline="0" dirty="0" err="1" smtClean="0"/>
              <a:t>that</a:t>
            </a:r>
            <a:r>
              <a:rPr lang="fr-FR" baseline="0" dirty="0" smtClean="0"/>
              <a:t> </a:t>
            </a:r>
            <a:r>
              <a:rPr lang="fr-FR" baseline="0" dirty="0" err="1" smtClean="0"/>
              <a:t>there</a:t>
            </a:r>
            <a:r>
              <a:rPr lang="fr-FR" baseline="0" dirty="0" smtClean="0"/>
              <a:t> </a:t>
            </a:r>
            <a:r>
              <a:rPr lang="fr-FR" baseline="0" dirty="0" err="1" smtClean="0"/>
              <a:t>is</a:t>
            </a:r>
            <a:r>
              <a:rPr lang="fr-FR" baseline="0" dirty="0" smtClean="0"/>
              <a:t> a causal </a:t>
            </a:r>
            <a:r>
              <a:rPr lang="fr-FR" baseline="0" dirty="0" err="1" smtClean="0"/>
              <a:t>effect</a:t>
            </a:r>
            <a:r>
              <a:rPr lang="fr-FR" baseline="0" dirty="0" smtClean="0"/>
              <a:t> </a:t>
            </a:r>
            <a:r>
              <a:rPr lang="fr-FR" baseline="0" dirty="0" err="1" smtClean="0"/>
              <a:t>between</a:t>
            </a:r>
            <a:r>
              <a:rPr lang="fr-FR" baseline="0" dirty="0" smtClean="0"/>
              <a:t> </a:t>
            </a:r>
            <a:r>
              <a:rPr lang="fr-FR" baseline="0" dirty="0" err="1" smtClean="0"/>
              <a:t>goad</a:t>
            </a:r>
            <a:r>
              <a:rPr lang="fr-FR" baseline="0" dirty="0" smtClean="0"/>
              <a:t> </a:t>
            </a:r>
            <a:r>
              <a:rPr lang="fr-FR" baseline="0" dirty="0" err="1" smtClean="0"/>
              <a:t>health</a:t>
            </a:r>
            <a:r>
              <a:rPr lang="fr-FR" baseline="0" dirty="0" smtClean="0"/>
              <a:t>, </a:t>
            </a:r>
            <a:r>
              <a:rPr lang="fr-FR" baseline="0" dirty="0" err="1" smtClean="0"/>
              <a:t>access</a:t>
            </a:r>
            <a:r>
              <a:rPr lang="fr-FR" baseline="0" dirty="0" smtClean="0"/>
              <a:t> to </a:t>
            </a:r>
            <a:r>
              <a:rPr lang="fr-FR" baseline="0" dirty="0" err="1" smtClean="0"/>
              <a:t>education</a:t>
            </a:r>
            <a:r>
              <a:rPr lang="fr-FR" baseline="0" dirty="0" smtClean="0"/>
              <a:t> and </a:t>
            </a:r>
            <a:r>
              <a:rPr lang="fr-FR" baseline="0" dirty="0" err="1" smtClean="0"/>
              <a:t>children</a:t>
            </a:r>
            <a:r>
              <a:rPr lang="fr-FR" baseline="0" dirty="0" smtClean="0"/>
              <a:t> and </a:t>
            </a:r>
            <a:r>
              <a:rPr lang="fr-FR" baseline="0" dirty="0" err="1" smtClean="0"/>
              <a:t>young</a:t>
            </a:r>
            <a:r>
              <a:rPr lang="fr-FR" baseline="0" dirty="0" smtClean="0"/>
              <a:t> people </a:t>
            </a:r>
            <a:r>
              <a:rPr lang="fr-FR" baseline="0" dirty="0" err="1" smtClean="0"/>
              <a:t>being</a:t>
            </a:r>
            <a:r>
              <a:rPr lang="fr-FR" baseline="0" dirty="0" smtClean="0"/>
              <a:t> able to </a:t>
            </a:r>
            <a:r>
              <a:rPr lang="fr-FR" baseline="0" dirty="0" err="1" smtClean="0"/>
              <a:t>fully</a:t>
            </a:r>
            <a:r>
              <a:rPr lang="fr-FR" baseline="0" dirty="0" smtClean="0"/>
              <a:t> </a:t>
            </a:r>
            <a:r>
              <a:rPr lang="fr-FR" baseline="0" dirty="0" err="1" smtClean="0"/>
              <a:t>participate</a:t>
            </a:r>
            <a:r>
              <a:rPr lang="fr-FR" baseline="0" dirty="0" smtClean="0"/>
              <a:t> in society as </a:t>
            </a:r>
            <a:r>
              <a:rPr lang="fr-FR" baseline="0" dirty="0" err="1" smtClean="0"/>
              <a:t>educated</a:t>
            </a:r>
            <a:r>
              <a:rPr lang="fr-FR" baseline="0" dirty="0" smtClean="0"/>
              <a:t> and </a:t>
            </a:r>
            <a:r>
              <a:rPr lang="fr-FR" baseline="0" dirty="0" err="1" smtClean="0"/>
              <a:t>healthy</a:t>
            </a:r>
            <a:r>
              <a:rPr lang="fr-FR" baseline="0" dirty="0" smtClean="0"/>
              <a:t> </a:t>
            </a:r>
            <a:r>
              <a:rPr lang="fr-FR" baseline="0" dirty="0" err="1" smtClean="0"/>
              <a:t>citizens</a:t>
            </a:r>
            <a:endParaRPr lang="fr-FR" baseline="0" dirty="0" smtClean="0"/>
          </a:p>
          <a:p>
            <a:pPr eaLnBrk="1" hangingPunct="1">
              <a:buFontTx/>
              <a:buNone/>
            </a:pPr>
            <a:endParaRPr lang="fr-FR" baseline="0" dirty="0" smtClean="0"/>
          </a:p>
          <a:p>
            <a:pPr eaLnBrk="1" hangingPunct="1">
              <a:buFontTx/>
              <a:buNone/>
            </a:pPr>
            <a:r>
              <a:rPr lang="fr-FR" baseline="0" dirty="0" err="1" smtClean="0"/>
              <a:t>However</a:t>
            </a:r>
            <a:r>
              <a:rPr lang="fr-FR" baseline="0" dirty="0" smtClean="0"/>
              <a:t> </a:t>
            </a:r>
            <a:r>
              <a:rPr lang="fr-FR" baseline="0" dirty="0" err="1" smtClean="0"/>
              <a:t>beyond</a:t>
            </a:r>
            <a:r>
              <a:rPr lang="fr-FR" baseline="0" dirty="0" smtClean="0"/>
              <a:t> </a:t>
            </a:r>
            <a:r>
              <a:rPr lang="fr-FR" baseline="0" dirty="0" err="1" smtClean="0"/>
              <a:t>this</a:t>
            </a:r>
            <a:r>
              <a:rPr lang="fr-FR" baseline="0" dirty="0" smtClean="0"/>
              <a:t> </a:t>
            </a:r>
            <a:r>
              <a:rPr lang="fr-FR" baseline="0" dirty="0" err="1" smtClean="0"/>
              <a:t>well</a:t>
            </a:r>
            <a:r>
              <a:rPr lang="fr-FR" baseline="0" dirty="0" smtClean="0"/>
              <a:t> </a:t>
            </a:r>
            <a:r>
              <a:rPr lang="fr-FR" baseline="0" dirty="0" err="1" smtClean="0"/>
              <a:t>accepted</a:t>
            </a:r>
            <a:r>
              <a:rPr lang="fr-FR" baseline="0" dirty="0" smtClean="0"/>
              <a:t> </a:t>
            </a:r>
            <a:r>
              <a:rPr lang="fr-FR" baseline="0" dirty="0" err="1" smtClean="0"/>
              <a:t>definition</a:t>
            </a:r>
            <a:r>
              <a:rPr lang="fr-FR" baseline="0" dirty="0" smtClean="0"/>
              <a:t> of </a:t>
            </a:r>
            <a:r>
              <a:rPr lang="fr-FR" baseline="0" dirty="0" err="1" smtClean="0"/>
              <a:t>health</a:t>
            </a:r>
            <a:r>
              <a:rPr lang="fr-FR" baseline="0" dirty="0" smtClean="0"/>
              <a:t> </a:t>
            </a:r>
            <a:r>
              <a:rPr lang="fr-FR" baseline="0" dirty="0" err="1" smtClean="0"/>
              <a:t>education</a:t>
            </a:r>
            <a:r>
              <a:rPr lang="fr-FR" baseline="0" dirty="0" smtClean="0"/>
              <a:t>, </a:t>
            </a:r>
            <a:r>
              <a:rPr lang="fr-FR" baseline="0" dirty="0" err="1" smtClean="0"/>
              <a:t>we</a:t>
            </a:r>
            <a:r>
              <a:rPr lang="fr-FR" baseline="0" dirty="0" smtClean="0"/>
              <a:t> </a:t>
            </a:r>
            <a:r>
              <a:rPr lang="fr-FR" baseline="0" dirty="0" err="1" smtClean="0"/>
              <a:t>believe</a:t>
            </a:r>
            <a:r>
              <a:rPr lang="fr-FR" baseline="0" dirty="0" smtClean="0"/>
              <a:t> </a:t>
            </a:r>
            <a:r>
              <a:rPr lang="fr-FR" baseline="0" dirty="0" err="1" smtClean="0"/>
              <a:t>also</a:t>
            </a:r>
            <a:r>
              <a:rPr lang="fr-FR" baseline="0" dirty="0" smtClean="0"/>
              <a:t> </a:t>
            </a:r>
            <a:r>
              <a:rPr lang="fr-FR" baseline="0" dirty="0" err="1" smtClean="0"/>
              <a:t>that</a:t>
            </a:r>
            <a:r>
              <a:rPr lang="fr-FR" baseline="0" dirty="0" smtClean="0"/>
              <a:t> </a:t>
            </a:r>
            <a:r>
              <a:rPr lang="fr-FR" baseline="0" dirty="0" err="1" smtClean="0"/>
              <a:t>our</a:t>
            </a:r>
            <a:r>
              <a:rPr lang="fr-FR" baseline="0" dirty="0" smtClean="0"/>
              <a:t> goal </a:t>
            </a:r>
            <a:r>
              <a:rPr lang="fr-FR" baseline="0" dirty="0" err="1" smtClean="0"/>
              <a:t>is</a:t>
            </a:r>
            <a:r>
              <a:rPr lang="fr-FR" baseline="0" dirty="0" smtClean="0"/>
              <a:t> to </a:t>
            </a:r>
            <a:r>
              <a:rPr lang="fr-FR" baseline="0" dirty="0" err="1" smtClean="0"/>
              <a:t>make</a:t>
            </a:r>
            <a:r>
              <a:rPr lang="fr-FR" baseline="0" dirty="0" smtClean="0"/>
              <a:t> sure </a:t>
            </a:r>
            <a:r>
              <a:rPr lang="fr-FR" baseline="0" dirty="0" err="1" smtClean="0"/>
              <a:t>that</a:t>
            </a:r>
            <a:r>
              <a:rPr lang="fr-FR" baseline="0" dirty="0" smtClean="0"/>
              <a:t> </a:t>
            </a:r>
            <a:r>
              <a:rPr lang="fr-FR" baseline="0" dirty="0" err="1" smtClean="0"/>
              <a:t>learning</a:t>
            </a:r>
            <a:r>
              <a:rPr lang="fr-FR" baseline="0" dirty="0" smtClean="0"/>
              <a:t> </a:t>
            </a:r>
            <a:r>
              <a:rPr lang="fr-FR" baseline="0" dirty="0" err="1" smtClean="0"/>
              <a:t>environments</a:t>
            </a:r>
            <a:r>
              <a:rPr lang="fr-FR" baseline="0" dirty="0" smtClean="0"/>
              <a:t> are « </a:t>
            </a:r>
            <a:r>
              <a:rPr lang="fr-FR" baseline="0" dirty="0" err="1" smtClean="0"/>
              <a:t>healthy</a:t>
            </a:r>
            <a:r>
              <a:rPr lang="fr-FR" baseline="0" dirty="0" smtClean="0"/>
              <a:t> », </a:t>
            </a:r>
            <a:r>
              <a:rPr lang="fr-FR" baseline="0" dirty="0" err="1" smtClean="0"/>
              <a:t>ie</a:t>
            </a:r>
            <a:r>
              <a:rPr lang="fr-FR" baseline="0" dirty="0" smtClean="0"/>
              <a:t> </a:t>
            </a:r>
            <a:r>
              <a:rPr lang="fr-FR" baseline="0" dirty="0" err="1" smtClean="0"/>
              <a:t>safe</a:t>
            </a:r>
            <a:r>
              <a:rPr lang="fr-FR" baseline="0" dirty="0" smtClean="0"/>
              <a:t> for </a:t>
            </a:r>
            <a:r>
              <a:rPr lang="fr-FR" baseline="0" dirty="0" err="1" smtClean="0"/>
              <a:t>absolutely</a:t>
            </a:r>
            <a:r>
              <a:rPr lang="fr-FR" baseline="0" dirty="0" smtClean="0"/>
              <a:t> all </a:t>
            </a:r>
            <a:r>
              <a:rPr lang="fr-FR" baseline="0" dirty="0" err="1" smtClean="0"/>
              <a:t>children</a:t>
            </a:r>
            <a:r>
              <a:rPr lang="fr-FR" baseline="0" dirty="0" smtClean="0"/>
              <a:t> and in </a:t>
            </a:r>
            <a:r>
              <a:rPr lang="fr-FR" baseline="0" dirty="0" err="1" smtClean="0"/>
              <a:t>particular</a:t>
            </a:r>
            <a:r>
              <a:rPr lang="fr-FR" baseline="0" dirty="0" smtClean="0"/>
              <a:t> </a:t>
            </a:r>
            <a:r>
              <a:rPr lang="fr-FR" baseline="0" dirty="0" err="1" smtClean="0"/>
              <a:t>absolutely</a:t>
            </a:r>
            <a:r>
              <a:rPr lang="fr-FR" baseline="0" dirty="0" smtClean="0"/>
              <a:t> free of stigma, discrimination and violence</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43CE2F0D-F2E8-4EEB-A439-08DC3E387E77}" type="slidenum">
              <a:rPr lang="uk-UA" smtClean="0"/>
              <a:t>13</a:t>
            </a:fld>
            <a:endParaRPr lang="uk-UA"/>
          </a:p>
        </p:txBody>
      </p:sp>
    </p:spTree>
    <p:extLst>
      <p:ext uri="{BB962C8B-B14F-4D97-AF65-F5344CB8AC3E}">
        <p14:creationId xmlns:p14="http://schemas.microsoft.com/office/powerpoint/2010/main" val="717623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Work</a:t>
            </a:r>
            <a:r>
              <a:rPr lang="fr-FR" dirty="0" smtClean="0"/>
              <a:t> at </a:t>
            </a:r>
            <a:r>
              <a:rPr lang="fr-FR" dirty="0" smtClean="0"/>
              <a:t>global,</a:t>
            </a:r>
            <a:r>
              <a:rPr lang="fr-FR" baseline="0" dirty="0" smtClean="0"/>
              <a:t> </a:t>
            </a:r>
            <a:r>
              <a:rPr lang="fr-FR" baseline="0" dirty="0" err="1" smtClean="0"/>
              <a:t>regional</a:t>
            </a:r>
            <a:r>
              <a:rPr lang="fr-FR" baseline="0" dirty="0" smtClean="0"/>
              <a:t> and </a:t>
            </a:r>
            <a:r>
              <a:rPr lang="fr-FR" baseline="0" dirty="0" err="1" smtClean="0"/>
              <a:t>coutnry</a:t>
            </a:r>
            <a:r>
              <a:rPr lang="fr-FR" baseline="0" dirty="0" smtClean="0"/>
              <a:t> </a:t>
            </a:r>
            <a:r>
              <a:rPr lang="fr-FR" baseline="0" dirty="0" err="1" smtClean="0"/>
              <a:t>level</a:t>
            </a:r>
            <a:endParaRPr lang="fr-FR" baseline="0" dirty="0" smtClean="0"/>
          </a:p>
          <a:p>
            <a:pPr marL="612317" indent="-612317">
              <a:buFont typeface="Arial" panose="020B0604020202020204" pitchFamily="34" charset="0"/>
              <a:buChar char="•"/>
            </a:pPr>
            <a:r>
              <a:rPr lang="en-US" sz="3200" kern="0" dirty="0" smtClean="0">
                <a:solidFill>
                  <a:schemeClr val="accent1"/>
                </a:solidFill>
              </a:rPr>
              <a:t>Global level</a:t>
            </a:r>
            <a:r>
              <a:rPr lang="en-US" sz="3200" kern="0" dirty="0" smtClean="0"/>
              <a:t>: Development and dissemination of </a:t>
            </a:r>
            <a:r>
              <a:rPr lang="en-US" sz="3200" b="1" kern="0" dirty="0" smtClean="0"/>
              <a:t>policy and programmatic guidance setting international standards </a:t>
            </a:r>
            <a:r>
              <a:rPr lang="en-US" sz="3200" kern="0" dirty="0" smtClean="0"/>
              <a:t>based on </a:t>
            </a:r>
            <a:r>
              <a:rPr lang="en-US" sz="3200" b="1" kern="0" dirty="0" smtClean="0"/>
              <a:t>research</a:t>
            </a:r>
            <a:r>
              <a:rPr lang="en-US" sz="3200" kern="0" dirty="0" smtClean="0"/>
              <a:t> </a:t>
            </a:r>
            <a:r>
              <a:rPr lang="fr-FR" sz="3200" kern="0" dirty="0" smtClean="0"/>
              <a:t>and </a:t>
            </a:r>
            <a:r>
              <a:rPr lang="fr-FR" sz="3200" b="1" kern="0" dirty="0" smtClean="0"/>
              <a:t>documentation of good practice</a:t>
            </a:r>
          </a:p>
          <a:p>
            <a:pPr marL="612317" indent="-612317">
              <a:buFont typeface="Arial" panose="020B0604020202020204" pitchFamily="34" charset="0"/>
              <a:buChar char="•"/>
            </a:pPr>
            <a:endParaRPr lang="en-US" sz="3200" kern="0" dirty="0" smtClean="0"/>
          </a:p>
          <a:p>
            <a:pPr marL="612317" indent="-612317">
              <a:buFont typeface="Arial" panose="020B0604020202020204" pitchFamily="34" charset="0"/>
              <a:buChar char="•"/>
            </a:pPr>
            <a:r>
              <a:rPr lang="en-US" sz="3200" kern="0" dirty="0" smtClean="0">
                <a:solidFill>
                  <a:schemeClr val="accent1"/>
                </a:solidFill>
              </a:rPr>
              <a:t>Country level: </a:t>
            </a:r>
            <a:r>
              <a:rPr lang="en-US" sz="3200" b="1" kern="0" dirty="0" smtClean="0"/>
              <a:t>Technical support </a:t>
            </a:r>
            <a:r>
              <a:rPr lang="en-US" sz="3200" kern="0" dirty="0" smtClean="0"/>
              <a:t>to ministries of education and other key stakeholders in the education sector:</a:t>
            </a:r>
          </a:p>
          <a:p>
            <a:pPr marL="816422" indent="-816422">
              <a:buFont typeface="Arial" pitchFamily="34" charset="0"/>
              <a:buChar char="•"/>
            </a:pPr>
            <a:endParaRPr lang="en-US" sz="3200" kern="0" dirty="0" smtClean="0"/>
          </a:p>
          <a:p>
            <a:pPr marL="1428739" lvl="1" indent="-612317">
              <a:buFont typeface="Wingdings" panose="05000000000000000000" pitchFamily="2" charset="2"/>
              <a:buChar char="ü"/>
            </a:pPr>
            <a:r>
              <a:rPr lang="en-US" sz="3200" b="1" dirty="0" smtClean="0"/>
              <a:t>Review</a:t>
            </a:r>
            <a:r>
              <a:rPr lang="en-US" sz="3200" dirty="0" smtClean="0"/>
              <a:t> and assessment of existing </a:t>
            </a:r>
            <a:r>
              <a:rPr lang="en-US" sz="3200" dirty="0" err="1" smtClean="0"/>
              <a:t>programmes</a:t>
            </a:r>
            <a:endParaRPr lang="en-US" sz="3200" dirty="0" smtClean="0"/>
          </a:p>
          <a:p>
            <a:pPr marL="1428739" lvl="1" indent="-612317">
              <a:buFont typeface="Wingdings" panose="05000000000000000000" pitchFamily="2" charset="2"/>
              <a:buChar char="ü"/>
            </a:pPr>
            <a:r>
              <a:rPr lang="en-US" sz="3200" b="1" dirty="0" smtClean="0"/>
              <a:t>Training &amp; capacity building</a:t>
            </a:r>
            <a:r>
              <a:rPr lang="en-US" sz="3200" dirty="0" smtClean="0"/>
              <a:t>, e.g. curriculum development and teacher training</a:t>
            </a:r>
          </a:p>
          <a:p>
            <a:pPr marL="1428739" lvl="1" indent="-612317">
              <a:buFont typeface="Wingdings" panose="05000000000000000000" pitchFamily="2" charset="2"/>
              <a:buChar char="ü"/>
            </a:pPr>
            <a:r>
              <a:rPr lang="fr-FR" sz="3200" b="1" dirty="0" smtClean="0"/>
              <a:t>Monitoring &amp; Evaluation </a:t>
            </a:r>
            <a:r>
              <a:rPr lang="fr-FR" sz="3200" dirty="0" smtClean="0"/>
              <a:t>(M&amp;E)</a:t>
            </a:r>
          </a:p>
          <a:p>
            <a:pPr marL="1428739" lvl="1" indent="-612317">
              <a:buFont typeface="Wingdings" panose="05000000000000000000" pitchFamily="2" charset="2"/>
              <a:buChar char="ü"/>
            </a:pPr>
            <a:endParaRPr lang="fr-FR" sz="3200" dirty="0" smtClean="0"/>
          </a:p>
          <a:p>
            <a:pPr marL="612317" indent="-612317">
              <a:buFont typeface="Arial" panose="020B0604020202020204" pitchFamily="34" charset="0"/>
              <a:buChar char="•"/>
            </a:pPr>
            <a:r>
              <a:rPr lang="en-US" sz="3200" kern="0" dirty="0" smtClean="0">
                <a:solidFill>
                  <a:schemeClr val="accent1"/>
                </a:solidFill>
              </a:rPr>
              <a:t>All levels</a:t>
            </a:r>
            <a:r>
              <a:rPr lang="en-US" sz="3200" kern="0" dirty="0" smtClean="0"/>
              <a:t>: Evidence-based </a:t>
            </a:r>
            <a:r>
              <a:rPr lang="en-US" sz="3200" b="1" kern="0" dirty="0" smtClean="0"/>
              <a:t>advocacy &amp; communications</a:t>
            </a:r>
            <a:endParaRPr lang="en-US" sz="3200" kern="0" dirty="0"/>
          </a:p>
        </p:txBody>
      </p:sp>
      <p:sp>
        <p:nvSpPr>
          <p:cNvPr id="4" name="Slide Number Placeholder 3"/>
          <p:cNvSpPr>
            <a:spLocks noGrp="1"/>
          </p:cNvSpPr>
          <p:nvPr>
            <p:ph type="sldNum" sz="quarter" idx="10"/>
          </p:nvPr>
        </p:nvSpPr>
        <p:spPr/>
        <p:txBody>
          <a:bodyPr/>
          <a:lstStyle/>
          <a:p>
            <a:fld id="{43CE2F0D-F2E8-4EEB-A439-08DC3E387E77}" type="slidenum">
              <a:rPr lang="uk-UA" smtClean="0"/>
              <a:t>14</a:t>
            </a:fld>
            <a:endParaRPr lang="uk-UA"/>
          </a:p>
        </p:txBody>
      </p:sp>
    </p:spTree>
    <p:extLst>
      <p:ext uri="{BB962C8B-B14F-4D97-AF65-F5344CB8AC3E}">
        <p14:creationId xmlns:p14="http://schemas.microsoft.com/office/powerpoint/2010/main" val="1359332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43CE2F0D-F2E8-4EEB-A439-08DC3E387E77}" type="slidenum">
              <a:rPr lang="uk-UA" smtClean="0"/>
              <a:t>15</a:t>
            </a:fld>
            <a:endParaRPr lang="uk-UA"/>
          </a:p>
        </p:txBody>
      </p:sp>
    </p:spTree>
    <p:extLst>
      <p:ext uri="{BB962C8B-B14F-4D97-AF65-F5344CB8AC3E}">
        <p14:creationId xmlns:p14="http://schemas.microsoft.com/office/powerpoint/2010/main" val="2459144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43CE2F0D-F2E8-4EEB-A439-08DC3E387E77}" type="slidenum">
              <a:rPr lang="uk-UA" smtClean="0"/>
              <a:t>16</a:t>
            </a:fld>
            <a:endParaRPr lang="uk-UA"/>
          </a:p>
        </p:txBody>
      </p:sp>
    </p:spTree>
    <p:extLst>
      <p:ext uri="{BB962C8B-B14F-4D97-AF65-F5344CB8AC3E}">
        <p14:creationId xmlns:p14="http://schemas.microsoft.com/office/powerpoint/2010/main" val="158414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E2F0D-F2E8-4EEB-A439-08DC3E387E77}" type="slidenum">
              <a:rPr lang="uk-UA" smtClean="0"/>
              <a:t>2</a:t>
            </a:fld>
            <a:endParaRPr lang="uk-UA"/>
          </a:p>
        </p:txBody>
      </p:sp>
    </p:spTree>
    <p:extLst>
      <p:ext uri="{BB962C8B-B14F-4D97-AF65-F5344CB8AC3E}">
        <p14:creationId xmlns:p14="http://schemas.microsoft.com/office/powerpoint/2010/main" val="156378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hdr" sz="quarter"/>
          </p:nvPr>
        </p:nvSpPr>
        <p:spPr>
          <a:noFill/>
        </p:spPr>
        <p:txBody>
          <a:bodyPr/>
          <a:lstStyle/>
          <a:p>
            <a:r>
              <a:rPr lang="en-US" dirty="0" smtClean="0">
                <a:solidFill>
                  <a:prstClr val="black"/>
                </a:solidFill>
              </a:rPr>
              <a:t>lll</a:t>
            </a:r>
          </a:p>
        </p:txBody>
      </p:sp>
      <p:sp>
        <p:nvSpPr>
          <p:cNvPr id="40962" name="Rectangle 7"/>
          <p:cNvSpPr>
            <a:spLocks noGrp="1" noChangeArrowheads="1"/>
          </p:cNvSpPr>
          <p:nvPr>
            <p:ph type="sldNum" sz="quarter" idx="5"/>
          </p:nvPr>
        </p:nvSpPr>
        <p:spPr>
          <a:noFill/>
        </p:spPr>
        <p:txBody>
          <a:bodyPr/>
          <a:lstStyle/>
          <a:p>
            <a:fld id="{9CF3CA75-E016-4120-AA19-82556C1273E0}" type="slidenum">
              <a:rPr lang="en-US" smtClean="0">
                <a:solidFill>
                  <a:prstClr val="black"/>
                </a:solidFill>
              </a:rPr>
              <a:pPr/>
              <a:t>3</a:t>
            </a:fld>
            <a:endParaRPr lang="en-US" smtClean="0">
              <a:solidFill>
                <a:prstClr val="black"/>
              </a:solidFill>
            </a:endParaRPr>
          </a:p>
        </p:txBody>
      </p:sp>
      <p:sp>
        <p:nvSpPr>
          <p:cNvPr id="40963" name="Rectangle 2"/>
          <p:cNvSpPr>
            <a:spLocks noGrp="1" noRot="1" noChangeAspect="1" noChangeArrowheads="1" noTextEdit="1"/>
          </p:cNvSpPr>
          <p:nvPr>
            <p:ph type="sldImg"/>
          </p:nvPr>
        </p:nvSpPr>
        <p:spPr>
          <a:xfrm>
            <a:off x="422275" y="1241425"/>
            <a:ext cx="5953125" cy="3349625"/>
          </a:xfrm>
          <a:ln/>
        </p:spPr>
      </p:sp>
      <p:sp>
        <p:nvSpPr>
          <p:cNvPr id="40964" name="Rectangle 3"/>
          <p:cNvSpPr>
            <a:spLocks noGrp="1" noChangeArrowheads="1"/>
          </p:cNvSpPr>
          <p:nvPr>
            <p:ph type="body" idx="1"/>
          </p:nvPr>
        </p:nvSpPr>
        <p:spPr>
          <a:noFill/>
          <a:ln/>
        </p:spPr>
        <p:txBody>
          <a:bodyPr/>
          <a:lstStyle/>
          <a:p>
            <a:pPr marL="232943" indent="-232943"/>
            <a:r>
              <a:rPr lang="en-GB" dirty="0" smtClean="0">
                <a:solidFill>
                  <a:schemeClr val="bg1"/>
                </a:solidFill>
              </a:rPr>
              <a:t>In 2012, the UN Secretary</a:t>
            </a:r>
            <a:r>
              <a:rPr lang="en-GB" baseline="0" dirty="0" smtClean="0">
                <a:solidFill>
                  <a:schemeClr val="bg1"/>
                </a:solidFill>
              </a:rPr>
              <a:t> General Launched the UN Global Education First Initiative placing education at the heart of development. As we can see from this diagram, taken from the Global Education First Framework, the benefits of education is vast in terms of all of the major drivers of development: economic opportunity, health, gender equality and environmental sustainability. UNESCO is the leading agency working on Education within the UN family – our goal is to strengthen the education sector in all of our member states, to ensure that children, and adults, have access to these same development opportunities.</a:t>
            </a:r>
          </a:p>
          <a:p>
            <a:pPr marL="232943" indent="-232943"/>
            <a:endParaRPr lang="en-GB" baseline="0" dirty="0" smtClean="0">
              <a:solidFill>
                <a:schemeClr val="bg1"/>
              </a:solidFill>
            </a:endParaRPr>
          </a:p>
          <a:p>
            <a:pPr marL="232943" indent="-232943" defTabSz="931774">
              <a:defRPr/>
            </a:pPr>
            <a:r>
              <a:rPr lang="en-GB" baseline="0" dirty="0" smtClean="0">
                <a:solidFill>
                  <a:schemeClr val="bg1"/>
                </a:solidFill>
              </a:rPr>
              <a:t>The impact of education on health is of particular concern to us as </a:t>
            </a:r>
            <a:r>
              <a:rPr lang="en-GB" i="1" dirty="0">
                <a:solidFill>
                  <a:schemeClr val="bg1"/>
                </a:solidFill>
                <a:latin typeface="Arial" charset="0"/>
                <a:cs typeface="Arial" charset="0"/>
              </a:rPr>
              <a:t>Healthy learners learn better and better educated learners have the skills to be healthy</a:t>
            </a:r>
            <a:r>
              <a:rPr lang="en-GB" i="1" dirty="0" smtClean="0">
                <a:solidFill>
                  <a:schemeClr val="bg1"/>
                </a:solidFill>
                <a:latin typeface="Arial" charset="0"/>
                <a:cs typeface="Arial" charset="0"/>
              </a:rPr>
              <a:t>. </a:t>
            </a:r>
            <a:r>
              <a:rPr lang="en-GB" i="0" dirty="0" smtClean="0">
                <a:solidFill>
                  <a:schemeClr val="bg1"/>
                </a:solidFill>
                <a:latin typeface="Arial" charset="0"/>
                <a:cs typeface="Arial" charset="0"/>
              </a:rPr>
              <a:t>O</a:t>
            </a:r>
            <a:r>
              <a:rPr lang="en-GB" i="0" baseline="0" dirty="0" smtClean="0">
                <a:solidFill>
                  <a:schemeClr val="bg1"/>
                </a:solidFill>
              </a:rPr>
              <a:t>u</a:t>
            </a:r>
            <a:r>
              <a:rPr lang="en-GB" baseline="0" dirty="0" smtClean="0">
                <a:solidFill>
                  <a:schemeClr val="bg1"/>
                </a:solidFill>
              </a:rPr>
              <a:t>r work on health education covers HIV, comprehensive sexuality education, and other related school health topics. Education has the potential to improve individual health, saving lives from preventable diseases, and education In general can be said to act as a social vaccine against major diseases such as AIDS, TB and Malaria. </a:t>
            </a:r>
          </a:p>
          <a:p>
            <a:pPr marL="232943" indent="-232943" defTabSz="931774">
              <a:defRPr/>
            </a:pPr>
            <a:endParaRPr lang="en-US" baseline="0" dirty="0" smtClean="0">
              <a:solidFill>
                <a:schemeClr val="bg1"/>
              </a:solidFill>
            </a:endParaRPr>
          </a:p>
          <a:p>
            <a:pPr lvl="2">
              <a:lnSpc>
                <a:spcPct val="90000"/>
              </a:lnSpc>
              <a:buFont typeface="Wingdings" pitchFamily="2" charset="2"/>
              <a:buChar char="§"/>
            </a:pPr>
            <a:r>
              <a:rPr lang="en-US" dirty="0" smtClean="0">
                <a:solidFill>
                  <a:schemeClr val="bg1"/>
                </a:solidFill>
              </a:rPr>
              <a:t>Education = Development</a:t>
            </a:r>
          </a:p>
          <a:p>
            <a:pPr lvl="2">
              <a:lnSpc>
                <a:spcPct val="90000"/>
              </a:lnSpc>
              <a:buFont typeface="Wingdings" pitchFamily="2" charset="2"/>
              <a:buChar char="§"/>
            </a:pPr>
            <a:r>
              <a:rPr lang="en-US" dirty="0" smtClean="0">
                <a:solidFill>
                  <a:schemeClr val="bg1"/>
                </a:solidFill>
              </a:rPr>
              <a:t>Development = gender equality + economic opportunity + environmental sustainability + health</a:t>
            </a:r>
          </a:p>
          <a:p>
            <a:pPr marL="232943" indent="-232943" defTabSz="931774">
              <a:defRPr/>
            </a:pPr>
            <a:endParaRPr lang="en-GB" dirty="0" smtClean="0">
              <a:solidFill>
                <a:schemeClr val="bg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a:buChar char="•"/>
            </a:pPr>
            <a:r>
              <a:rPr lang="en-US" dirty="0"/>
              <a:t>School </a:t>
            </a:r>
            <a:r>
              <a:rPr lang="en-US" b="1" i="1" dirty="0">
                <a:solidFill>
                  <a:schemeClr val="accent3"/>
                </a:solidFill>
              </a:rPr>
              <a:t>attendance</a:t>
            </a:r>
            <a:r>
              <a:rPr lang="en-US" dirty="0">
                <a:solidFill>
                  <a:srgbClr val="FF0000"/>
                </a:solidFill>
              </a:rPr>
              <a:t> </a:t>
            </a:r>
            <a:r>
              <a:rPr lang="en-US" dirty="0"/>
              <a:t>has been shown to reduce sexual risk behavior as well as HIV incidence- </a:t>
            </a:r>
            <a:r>
              <a:rPr lang="en-US" dirty="0">
                <a:solidFill>
                  <a:schemeClr val="accent4"/>
                </a:solidFill>
              </a:rPr>
              <a:t>2015 study in Rakai Uganda: Increased primary education is credited with reducing 29% of new HIV infections among 15-19 year old girls.</a:t>
            </a:r>
          </a:p>
          <a:p>
            <a:pPr marL="174708" indent="-174708">
              <a:buFont typeface="Arial"/>
              <a:buChar char="•"/>
            </a:pPr>
            <a:endParaRPr lang="en-US" dirty="0">
              <a:solidFill>
                <a:schemeClr val="accent4"/>
              </a:solidFill>
            </a:endParaRPr>
          </a:p>
          <a:p>
            <a:pPr>
              <a:spcAft>
                <a:spcPts val="611"/>
              </a:spcAft>
            </a:pPr>
            <a:r>
              <a:rPr lang="en-US" sz="2200" dirty="0"/>
              <a:t>We know from Research that youth who attend school are: </a:t>
            </a:r>
          </a:p>
          <a:p>
            <a:pPr>
              <a:spcAft>
                <a:spcPts val="611"/>
              </a:spcAft>
            </a:pPr>
            <a:endParaRPr lang="en-US" sz="2200" b="1" dirty="0"/>
          </a:p>
          <a:p>
            <a:pPr>
              <a:spcAft>
                <a:spcPts val="611"/>
              </a:spcAft>
            </a:pPr>
            <a:r>
              <a:rPr lang="en-US" sz="2200" b="1" dirty="0"/>
              <a:t>Less likely to initiate sex at an early age than non-students</a:t>
            </a:r>
          </a:p>
          <a:p>
            <a:pPr>
              <a:spcAft>
                <a:spcPts val="611"/>
              </a:spcAft>
            </a:pPr>
            <a:r>
              <a:rPr lang="en-US" sz="2200" b="1" dirty="0"/>
              <a:t>More likely to use contraception/condoms than non-students</a:t>
            </a:r>
          </a:p>
          <a:p>
            <a:pPr marL="174708" indent="-174708">
              <a:buFont typeface="Arial"/>
              <a:buChar char="•"/>
            </a:pPr>
            <a:endParaRPr lang="en-US" dirty="0">
              <a:solidFill>
                <a:schemeClr val="accent4"/>
              </a:solidFill>
            </a:endParaRPr>
          </a:p>
          <a:p>
            <a:endParaRPr lang="en-US" dirty="0"/>
          </a:p>
        </p:txBody>
      </p:sp>
      <p:sp>
        <p:nvSpPr>
          <p:cNvPr id="4" name="Slide Number Placeholder 3"/>
          <p:cNvSpPr>
            <a:spLocks noGrp="1"/>
          </p:cNvSpPr>
          <p:nvPr>
            <p:ph type="sldNum" sz="quarter" idx="10"/>
          </p:nvPr>
        </p:nvSpPr>
        <p:spPr/>
        <p:txBody>
          <a:bodyPr/>
          <a:lstStyle/>
          <a:p>
            <a:fld id="{D6D237B5-FCAE-4FEC-A27C-25CFD518F70A}" type="slidenum">
              <a:rPr lang="en-US" smtClean="0"/>
              <a:t>4</a:t>
            </a:fld>
            <a:endParaRPr lang="en-US"/>
          </a:p>
        </p:txBody>
      </p:sp>
    </p:spTree>
    <p:extLst>
      <p:ext uri="{BB962C8B-B14F-4D97-AF65-F5344CB8AC3E}">
        <p14:creationId xmlns:p14="http://schemas.microsoft.com/office/powerpoint/2010/main" val="280631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Young people’s knowledge levels on HIV remain low with less than 40% of young people in the ESA region having sufficient knowledge on HIV prevention.</a:t>
            </a:r>
          </a:p>
          <a:p>
            <a:endParaRPr lang="en-US" dirty="0" smtClean="0"/>
          </a:p>
          <a:p>
            <a:pPr marL="0" lvl="1" defTabSz="931774">
              <a:defRPr/>
            </a:pPr>
            <a:r>
              <a:rPr lang="en-US" dirty="0" smtClean="0"/>
              <a:t>Regional average stands at 41%for men and </a:t>
            </a:r>
            <a:r>
              <a:rPr lang="en-US" dirty="0" smtClean="0">
                <a:solidFill>
                  <a:srgbClr val="FF0000"/>
                </a:solidFill>
              </a:rPr>
              <a:t>33%</a:t>
            </a:r>
            <a:r>
              <a:rPr lang="en-US" dirty="0" smtClean="0"/>
              <a:t> for women </a:t>
            </a:r>
          </a:p>
          <a:p>
            <a:endParaRPr lang="en-US" dirty="0" smtClean="0"/>
          </a:p>
          <a:p>
            <a:endParaRPr lang="en-US" dirty="0" smtClean="0"/>
          </a:p>
          <a:p>
            <a:pPr marL="0" lvl="3" defTabSz="931774">
              <a:defRPr/>
            </a:pPr>
            <a:r>
              <a:rPr lang="en-GB" dirty="0" smtClean="0">
                <a:solidFill>
                  <a:srgbClr val="FF0000"/>
                </a:solidFill>
              </a:rPr>
              <a:t>Many YP especially</a:t>
            </a:r>
            <a:r>
              <a:rPr lang="en-GB" baseline="0" dirty="0" smtClean="0">
                <a:solidFill>
                  <a:srgbClr val="FF0000"/>
                </a:solidFill>
              </a:rPr>
              <a:t> young women </a:t>
            </a:r>
            <a:r>
              <a:rPr lang="en-GB" dirty="0" smtClean="0">
                <a:solidFill>
                  <a:srgbClr val="FF0000"/>
                </a:solidFill>
              </a:rPr>
              <a:t>grow into adolescence and adulthood without much knowledge about their reproductive health and about safe </a:t>
            </a:r>
            <a:r>
              <a:rPr lang="en-GB" dirty="0" smtClean="0"/>
              <a:t> </a:t>
            </a:r>
            <a:r>
              <a:rPr lang="en-GB" dirty="0" smtClean="0">
                <a:solidFill>
                  <a:srgbClr val="FF0000"/>
                </a:solidFill>
              </a:rPr>
              <a:t>and  healthy relationships.</a:t>
            </a:r>
            <a:endParaRPr lang="en-US" dirty="0" smtClean="0">
              <a:solidFill>
                <a:srgbClr val="FF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6D237B5-FCAE-4FEC-A27C-25CFD518F70A}" type="slidenum">
              <a:rPr lang="en-US" smtClean="0"/>
              <a:t>5</a:t>
            </a:fld>
            <a:endParaRPr lang="en-US"/>
          </a:p>
        </p:txBody>
      </p:sp>
    </p:spTree>
    <p:extLst>
      <p:ext uri="{BB962C8B-B14F-4D97-AF65-F5344CB8AC3E}">
        <p14:creationId xmlns:p14="http://schemas.microsoft.com/office/powerpoint/2010/main" val="59435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43CE2F0D-F2E8-4EEB-A439-08DC3E387E77}" type="slidenum">
              <a:rPr lang="uk-UA" smtClean="0"/>
              <a:t>6</a:t>
            </a:fld>
            <a:endParaRPr lang="uk-UA"/>
          </a:p>
        </p:txBody>
      </p:sp>
    </p:spTree>
    <p:extLst>
      <p:ext uri="{BB962C8B-B14F-4D97-AF65-F5344CB8AC3E}">
        <p14:creationId xmlns:p14="http://schemas.microsoft.com/office/powerpoint/2010/main" val="4165254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So if </a:t>
            </a:r>
            <a:r>
              <a:rPr lang="fr-FR" dirty="0" err="1" smtClean="0"/>
              <a:t>we</a:t>
            </a:r>
            <a:r>
              <a:rPr lang="fr-FR" dirty="0" smtClean="0"/>
              <a:t> know </a:t>
            </a:r>
            <a:r>
              <a:rPr lang="fr-FR" dirty="0" err="1" smtClean="0"/>
              <a:t>that</a:t>
            </a:r>
            <a:r>
              <a:rPr lang="fr-FR" dirty="0" smtClean="0"/>
              <a:t> </a:t>
            </a:r>
            <a:r>
              <a:rPr lang="fr-FR" dirty="0" err="1" smtClean="0"/>
              <a:t>school</a:t>
            </a:r>
            <a:r>
              <a:rPr lang="fr-FR" baseline="0" dirty="0" smtClean="0"/>
              <a:t> </a:t>
            </a:r>
            <a:r>
              <a:rPr lang="fr-FR" baseline="0" dirty="0" err="1" smtClean="0"/>
              <a:t>health</a:t>
            </a:r>
            <a:r>
              <a:rPr lang="fr-FR" baseline="0" dirty="0" smtClean="0"/>
              <a:t>, and </a:t>
            </a:r>
            <a:r>
              <a:rPr lang="fr-FR" baseline="0" dirty="0" err="1" smtClean="0"/>
              <a:t>health</a:t>
            </a:r>
            <a:r>
              <a:rPr lang="fr-FR" baseline="0" dirty="0" smtClean="0"/>
              <a:t> </a:t>
            </a:r>
            <a:r>
              <a:rPr lang="fr-FR" baseline="0" dirty="0" err="1" smtClean="0"/>
              <a:t>education</a:t>
            </a:r>
            <a:r>
              <a:rPr lang="fr-FR" baseline="0" dirty="0" smtClean="0"/>
              <a:t> are </a:t>
            </a:r>
            <a:r>
              <a:rPr lang="fr-FR" baseline="0" dirty="0" err="1" smtClean="0"/>
              <a:t>so</a:t>
            </a:r>
            <a:r>
              <a:rPr lang="fr-FR" baseline="0" dirty="0" smtClean="0"/>
              <a:t> </a:t>
            </a:r>
            <a:r>
              <a:rPr lang="fr-FR" baseline="0" dirty="0" err="1" smtClean="0"/>
              <a:t>critical</a:t>
            </a:r>
            <a:r>
              <a:rPr lang="fr-FR" baseline="0" dirty="0" smtClean="0"/>
              <a:t>, </a:t>
            </a:r>
            <a:r>
              <a:rPr lang="fr-FR" baseline="0" dirty="0" err="1" smtClean="0"/>
              <a:t>we</a:t>
            </a:r>
            <a:r>
              <a:rPr lang="fr-FR" baseline="0" dirty="0" smtClean="0"/>
              <a:t> have to </a:t>
            </a:r>
            <a:r>
              <a:rPr lang="fr-FR" baseline="0" dirty="0" err="1" smtClean="0"/>
              <a:t>ask</a:t>
            </a:r>
            <a:r>
              <a:rPr lang="fr-FR" baseline="0" dirty="0" smtClean="0"/>
              <a:t> </a:t>
            </a:r>
            <a:r>
              <a:rPr lang="fr-FR" baseline="0" dirty="0" err="1" smtClean="0"/>
              <a:t>ourselves</a:t>
            </a:r>
            <a:r>
              <a:rPr lang="fr-FR" baseline="0" dirty="0" smtClean="0"/>
              <a:t> if </a:t>
            </a:r>
            <a:r>
              <a:rPr lang="fr-FR" baseline="0" dirty="0" err="1" smtClean="0"/>
              <a:t>children</a:t>
            </a:r>
            <a:r>
              <a:rPr lang="fr-FR" baseline="0" dirty="0" smtClean="0"/>
              <a:t> are </a:t>
            </a:r>
            <a:r>
              <a:rPr lang="fr-FR" baseline="0" dirty="0" err="1" smtClean="0"/>
              <a:t>receiving</a:t>
            </a:r>
            <a:r>
              <a:rPr lang="fr-FR" baseline="0" dirty="0" smtClean="0"/>
              <a:t> the </a:t>
            </a:r>
            <a:r>
              <a:rPr lang="fr-FR" baseline="0" dirty="0" err="1" smtClean="0"/>
              <a:t>kinds</a:t>
            </a:r>
            <a:r>
              <a:rPr lang="fr-FR" baseline="0" dirty="0" smtClean="0"/>
              <a:t> of support and interventions </a:t>
            </a:r>
            <a:r>
              <a:rPr lang="fr-FR" baseline="0" dirty="0" err="1" smtClean="0"/>
              <a:t>that</a:t>
            </a:r>
            <a:r>
              <a:rPr lang="fr-FR" baseline="0" dirty="0" smtClean="0"/>
              <a:t> are fit for </a:t>
            </a:r>
            <a:r>
              <a:rPr lang="fr-FR" baseline="0" dirty="0" err="1" smtClean="0"/>
              <a:t>purpose</a:t>
            </a:r>
            <a:r>
              <a:rPr lang="fr-FR" baseline="0" dirty="0" smtClean="0"/>
              <a:t> for </a:t>
            </a:r>
            <a:r>
              <a:rPr lang="fr-FR" baseline="0" dirty="0" err="1" smtClean="0"/>
              <a:t>our</a:t>
            </a:r>
            <a:r>
              <a:rPr lang="fr-FR" baseline="0" dirty="0" smtClean="0"/>
              <a:t> modern world.</a:t>
            </a:r>
            <a:endParaRPr lang="fr-FR" baseline="0" dirty="0" smtClean="0"/>
          </a:p>
          <a:p>
            <a:endParaRPr lang="fr-FR" baseline="0" dirty="0" smtClean="0"/>
          </a:p>
          <a:p>
            <a:r>
              <a:rPr lang="fr-FR" baseline="0" dirty="0" smtClean="0"/>
              <a:t>Quelle </a:t>
            </a:r>
            <a:r>
              <a:rPr lang="fr-FR" baseline="0" dirty="0" err="1" smtClean="0"/>
              <a:t>response</a:t>
            </a:r>
            <a:r>
              <a:rPr lang="fr-FR" baseline="0" dirty="0" smtClean="0"/>
              <a:t> a mettre en œuvre par l’</a:t>
            </a:r>
            <a:r>
              <a:rPr lang="fr-FR" baseline="0" dirty="0" err="1" smtClean="0"/>
              <a:t>education</a:t>
            </a:r>
            <a:r>
              <a:rPr lang="fr-FR" baseline="0" dirty="0" smtClean="0"/>
              <a:t> nationale? Comment pouvons nous, - responsables de la sante, de la protection et de l’</a:t>
            </a:r>
            <a:r>
              <a:rPr lang="fr-FR" baseline="0" dirty="0" err="1" smtClean="0"/>
              <a:t>education</a:t>
            </a:r>
            <a:r>
              <a:rPr lang="fr-FR" baseline="0" dirty="0" smtClean="0"/>
              <a:t> des enfants et jeunes) mettre a jour nos approches afin de </a:t>
            </a:r>
            <a:r>
              <a:rPr lang="fr-FR" baseline="0" dirty="0" err="1" smtClean="0"/>
              <a:t>repondres</a:t>
            </a:r>
            <a:r>
              <a:rPr lang="fr-FR" baseline="0" dirty="0" smtClean="0"/>
              <a:t> aux besoins </a:t>
            </a:r>
            <a:r>
              <a:rPr lang="fr-FR" baseline="0" dirty="0" err="1" smtClean="0"/>
              <a:t>reels</a:t>
            </a:r>
            <a:r>
              <a:rPr lang="fr-FR" baseline="0" dirty="0" smtClean="0"/>
              <a:t> des </a:t>
            </a:r>
            <a:r>
              <a:rPr lang="fr-FR" baseline="0" dirty="0" err="1" smtClean="0"/>
              <a:t>jeuns</a:t>
            </a:r>
            <a:r>
              <a:rPr lang="fr-FR" baseline="0" dirty="0" smtClean="0"/>
              <a:t>? </a:t>
            </a:r>
          </a:p>
          <a:p>
            <a:r>
              <a:rPr lang="fr-FR" baseline="0" dirty="0" smtClean="0"/>
              <a:t>Je crois </a:t>
            </a:r>
            <a:r>
              <a:rPr lang="fr-FR" baseline="0" dirty="0" err="1" smtClean="0"/>
              <a:t>qu</a:t>
            </a:r>
            <a:r>
              <a:rPr lang="fr-FR" baseline="0" dirty="0" smtClean="0"/>
              <a:t> nous avons déjà </a:t>
            </a:r>
            <a:r>
              <a:rPr lang="fr-FR" baseline="0" dirty="0" err="1" smtClean="0"/>
              <a:t>bcp</a:t>
            </a:r>
            <a:r>
              <a:rPr lang="fr-FR" baseline="0" dirty="0" smtClean="0"/>
              <a:t> progresse depuis les jours de cette </a:t>
            </a:r>
            <a:r>
              <a:rPr lang="fr-FR" baseline="0" dirty="0" err="1" smtClean="0"/>
              <a:t>infirmiere</a:t>
            </a:r>
            <a:r>
              <a:rPr lang="fr-FR" baseline="0" dirty="0" smtClean="0"/>
              <a:t> bienveillante mais </a:t>
            </a:r>
            <a:r>
              <a:rPr lang="fr-FR" baseline="0" dirty="0" err="1" smtClean="0"/>
              <a:t>peutetre</a:t>
            </a:r>
            <a:r>
              <a:rPr lang="fr-FR" baseline="0" dirty="0" smtClean="0"/>
              <a:t>  dure, autocrate et </a:t>
            </a:r>
            <a:r>
              <a:rPr lang="fr-FR" baseline="0" dirty="0" err="1" smtClean="0"/>
              <a:t>tres</a:t>
            </a:r>
            <a:r>
              <a:rPr lang="fr-FR" baseline="0" dirty="0" smtClean="0"/>
              <a:t> </a:t>
            </a:r>
            <a:r>
              <a:rPr lang="fr-FR" baseline="0" dirty="0" err="1" smtClean="0"/>
              <a:t>medicalise</a:t>
            </a:r>
            <a:r>
              <a:rPr lang="fr-FR" baseline="0" dirty="0" smtClean="0"/>
              <a:t>. Si je me souviens de l’approche ‘sante’ de l’</a:t>
            </a:r>
            <a:r>
              <a:rPr lang="fr-FR" baseline="0" dirty="0" err="1" smtClean="0"/>
              <a:t>ecole</a:t>
            </a:r>
            <a:r>
              <a:rPr lang="fr-FR" baseline="0" dirty="0" smtClean="0"/>
              <a:t> de ma propre enfance, je l’</a:t>
            </a:r>
            <a:r>
              <a:rPr lang="fr-FR" baseline="0" dirty="0" err="1" smtClean="0"/>
              <a:t>espere</a:t>
            </a:r>
            <a:r>
              <a:rPr lang="fr-FR" baseline="0" dirty="0" smtClean="0"/>
              <a:t> bien! </a:t>
            </a:r>
          </a:p>
          <a:p>
            <a:r>
              <a:rPr lang="fr-FR" baseline="0" dirty="0" smtClean="0"/>
              <a:t>Donc, quels sont les axes </a:t>
            </a:r>
            <a:r>
              <a:rPr lang="fr-FR" baseline="0" dirty="0" err="1" smtClean="0"/>
              <a:t>cle</a:t>
            </a:r>
            <a:r>
              <a:rPr lang="fr-FR" baseline="0" dirty="0" smtClean="0"/>
              <a:t> pour la </a:t>
            </a:r>
            <a:r>
              <a:rPr lang="fr-FR" baseline="0" dirty="0" err="1" smtClean="0"/>
              <a:t>reussite</a:t>
            </a:r>
            <a:r>
              <a:rPr lang="fr-FR" baseline="0" dirty="0" smtClean="0"/>
              <a:t>?</a:t>
            </a:r>
          </a:p>
          <a:p>
            <a:r>
              <a:rPr lang="fr-FR" baseline="0" dirty="0" smtClean="0"/>
              <a:t>D’abord.</a:t>
            </a:r>
          </a:p>
          <a:p>
            <a:r>
              <a:rPr lang="fr-FR" dirty="0" smtClean="0"/>
              <a:t>Partenariat entre les secteurs de l’</a:t>
            </a:r>
            <a:r>
              <a:rPr lang="fr-FR" dirty="0" err="1" smtClean="0"/>
              <a:t>education</a:t>
            </a:r>
            <a:r>
              <a:rPr lang="fr-FR" dirty="0" smtClean="0"/>
              <a:t>, la sante et les service sociaux</a:t>
            </a:r>
            <a:r>
              <a:rPr lang="fr-FR" baseline="0" dirty="0" smtClean="0"/>
              <a:t> surtout en ce qui concerne la protection de l’enfance</a:t>
            </a:r>
          </a:p>
          <a:p>
            <a:endParaRPr lang="fr-FR" baseline="0" dirty="0" smtClean="0"/>
          </a:p>
          <a:p>
            <a:r>
              <a:rPr lang="fr-FR" baseline="0" dirty="0" smtClean="0"/>
              <a:t>Basé sur les droits. </a:t>
            </a:r>
            <a:r>
              <a:rPr lang="fr-FR" baseline="0" dirty="0" err="1" smtClean="0"/>
              <a:t>Basee</a:t>
            </a:r>
            <a:r>
              <a:rPr lang="fr-FR" baseline="0" dirty="0" smtClean="0"/>
              <a:t> sur les besoins </a:t>
            </a:r>
            <a:r>
              <a:rPr lang="fr-FR" baseline="0" dirty="0" err="1" smtClean="0"/>
              <a:t>reelle</a:t>
            </a:r>
            <a:r>
              <a:rPr lang="fr-FR" baseline="0" dirty="0" smtClean="0"/>
              <a:t> des enfants et jeunes</a:t>
            </a:r>
          </a:p>
          <a:p>
            <a:r>
              <a:rPr lang="fr-FR" baseline="0" dirty="0" smtClean="0"/>
              <a:t>Rien ne sera possible sans la formation et le soutien continue aux professionnels – enseignants... </a:t>
            </a:r>
            <a:r>
              <a:rPr lang="fr-FR" baseline="0" dirty="0" err="1" smtClean="0"/>
              <a:t>etc</a:t>
            </a:r>
            <a:endParaRPr lang="fr-FR" dirty="0"/>
          </a:p>
        </p:txBody>
      </p:sp>
      <p:sp>
        <p:nvSpPr>
          <p:cNvPr id="4" name="Header Placeholder 3"/>
          <p:cNvSpPr>
            <a:spLocks noGrp="1"/>
          </p:cNvSpPr>
          <p:nvPr>
            <p:ph type="hdr" sz="quarter" idx="10"/>
          </p:nvPr>
        </p:nvSpPr>
        <p:spPr/>
        <p:txBody>
          <a:bodyPr/>
          <a:lstStyle/>
          <a:p>
            <a:pPr>
              <a:defRPr/>
            </a:pPr>
            <a:r>
              <a:rPr lang="en-US" smtClean="0"/>
              <a:t>lll</a:t>
            </a:r>
            <a:endParaRPr lang="en-US" dirty="0"/>
          </a:p>
        </p:txBody>
      </p:sp>
      <p:sp>
        <p:nvSpPr>
          <p:cNvPr id="5" name="Slide Number Placeholder 4"/>
          <p:cNvSpPr>
            <a:spLocks noGrp="1"/>
          </p:cNvSpPr>
          <p:nvPr>
            <p:ph type="sldNum" sz="quarter" idx="11"/>
          </p:nvPr>
        </p:nvSpPr>
        <p:spPr/>
        <p:txBody>
          <a:bodyPr/>
          <a:lstStyle/>
          <a:p>
            <a:pPr>
              <a:defRPr/>
            </a:pPr>
            <a:fld id="{F8444F8E-012A-475E-B97B-5767B572182F}" type="slidenum">
              <a:rPr lang="en-US" smtClean="0"/>
              <a:pPr>
                <a:defRPr/>
              </a:pPr>
              <a:t>7</a:t>
            </a:fld>
            <a:endParaRPr lang="en-US" dirty="0"/>
          </a:p>
        </p:txBody>
      </p:sp>
    </p:spTree>
    <p:extLst>
      <p:ext uri="{BB962C8B-B14F-4D97-AF65-F5344CB8AC3E}">
        <p14:creationId xmlns:p14="http://schemas.microsoft.com/office/powerpoint/2010/main" val="445521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8238" indent="-278238" defTabSz="931774">
              <a:defRPr/>
            </a:pPr>
            <a:endParaRPr lang="en-GB" dirty="0">
              <a:solidFill>
                <a:schemeClr val="accent4"/>
              </a:solidFill>
            </a:endParaRPr>
          </a:p>
        </p:txBody>
      </p:sp>
      <p:sp>
        <p:nvSpPr>
          <p:cNvPr id="4" name="Slide Number Placeholder 3"/>
          <p:cNvSpPr>
            <a:spLocks noGrp="1"/>
          </p:cNvSpPr>
          <p:nvPr>
            <p:ph type="sldNum" sz="quarter" idx="10"/>
          </p:nvPr>
        </p:nvSpPr>
        <p:spPr/>
        <p:txBody>
          <a:bodyPr/>
          <a:lstStyle/>
          <a:p>
            <a:fld id="{D6D237B5-FCAE-4FEC-A27C-25CFD518F70A}" type="slidenum">
              <a:rPr lang="en-US" smtClean="0"/>
              <a:t>8</a:t>
            </a:fld>
            <a:endParaRPr lang="en-US"/>
          </a:p>
        </p:txBody>
      </p:sp>
    </p:spTree>
    <p:extLst>
      <p:ext uri="{BB962C8B-B14F-4D97-AF65-F5344CB8AC3E}">
        <p14:creationId xmlns:p14="http://schemas.microsoft.com/office/powerpoint/2010/main" val="3143394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r>
              <a:rPr lang="en-ZA" dirty="0"/>
              <a:t>Sexuality education provides opportunities to explore one’s own values and attitudes and to build decision- making, communication and risk reduction skills about many aspects of sexuality.</a:t>
            </a:r>
          </a:p>
          <a:p>
            <a:endParaRPr lang="en-ZA" dirty="0"/>
          </a:p>
          <a:p>
            <a:pPr defTabSz="931774">
              <a:defRPr/>
            </a:pPr>
            <a:r>
              <a:rPr lang="en-GB" dirty="0">
                <a:solidFill>
                  <a:srgbClr val="000000"/>
                </a:solidFill>
              </a:rPr>
              <a:t>Sexuality education is an essential part of a good school curriculum and an essential part of a comprehensive response to AIDS at the national level. Comprehensive sexuality education is a platform for HIV prevention.</a:t>
            </a:r>
          </a:p>
          <a:p>
            <a:endParaRPr lang="en-ZA" dirty="0"/>
          </a:p>
          <a:p>
            <a:r>
              <a:rPr lang="en-ZA" dirty="0"/>
              <a:t>CSE programs should reach young people before they become sexual active</a:t>
            </a:r>
          </a:p>
          <a:p>
            <a:pPr defTabSz="931774">
              <a:defRPr/>
            </a:pPr>
            <a:endParaRPr lang="en-ZA" i="0" dirty="0" smtClean="0">
              <a:solidFill>
                <a:srgbClr val="FF0000"/>
              </a:solidFill>
            </a:endParaRPr>
          </a:p>
        </p:txBody>
      </p:sp>
      <p:sp>
        <p:nvSpPr>
          <p:cNvPr id="4" name="Slide Number Placeholder 3"/>
          <p:cNvSpPr>
            <a:spLocks noGrp="1"/>
          </p:cNvSpPr>
          <p:nvPr>
            <p:ph type="sldNum" sz="quarter" idx="10"/>
          </p:nvPr>
        </p:nvSpPr>
        <p:spPr/>
        <p:txBody>
          <a:bodyPr/>
          <a:lstStyle/>
          <a:p>
            <a:fld id="{BDA5A887-8C73-4AC1-90E5-9D2A97AD2B1A}" type="slidenum">
              <a:rPr lang="en-ZA" smtClean="0"/>
              <a:pPr/>
              <a:t>9</a:t>
            </a:fld>
            <a:endParaRPr lang="en-ZA"/>
          </a:p>
        </p:txBody>
      </p:sp>
    </p:spTree>
    <p:extLst>
      <p:ext uri="{BB962C8B-B14F-4D97-AF65-F5344CB8AC3E}">
        <p14:creationId xmlns:p14="http://schemas.microsoft.com/office/powerpoint/2010/main" val="42245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Layout">
    <p:spTree>
      <p:nvGrpSpPr>
        <p:cNvPr id="1" name=""/>
        <p:cNvGrpSpPr/>
        <p:nvPr/>
      </p:nvGrpSpPr>
      <p:grpSpPr>
        <a:xfrm>
          <a:off x="0" y="0"/>
          <a:ext cx="0" cy="0"/>
          <a:chOff x="0" y="0"/>
          <a:chExt cx="0" cy="0"/>
        </a:xfrm>
      </p:grpSpPr>
      <p:cxnSp>
        <p:nvCxnSpPr>
          <p:cNvPr id="5" name="Straight Connector 4"/>
          <p:cNvCxnSpPr/>
          <p:nvPr userDrawn="1"/>
        </p:nvCxnSpPr>
        <p:spPr>
          <a:xfrm>
            <a:off x="0" y="2247900"/>
            <a:ext cx="10820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3524249"/>
            <a:ext cx="10820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hasCustomPrompt="1"/>
          </p:nvPr>
        </p:nvSpPr>
        <p:spPr>
          <a:xfrm>
            <a:off x="361182" y="2483263"/>
            <a:ext cx="10459212" cy="805624"/>
          </a:xfrm>
          <a:prstGeom prst="rect">
            <a:avLst/>
          </a:prstGeom>
        </p:spPr>
        <p:txBody>
          <a:bodyPr/>
          <a:lstStyle>
            <a:lvl1pPr>
              <a:defRPr sz="5400">
                <a:solidFill>
                  <a:schemeClr val="bg2"/>
                </a:solidFill>
              </a:defRPr>
            </a:lvl1pPr>
          </a:lstStyle>
          <a:p>
            <a:r>
              <a:rPr lang="en-US" sz="5400" smtClean="0">
                <a:solidFill>
                  <a:schemeClr val="bg1"/>
                </a:solidFill>
                <a:latin typeface="+mj-lt"/>
                <a:ea typeface="Roboto Medium" panose="02000000000000000000" pitchFamily="2" charset="0"/>
              </a:rPr>
              <a:t>CLICK TO ADD THE PROJECT NAME</a:t>
            </a:r>
            <a:endParaRPr lang="uk-UA" sz="5400">
              <a:solidFill>
                <a:schemeClr val="bg1"/>
              </a:solidFill>
              <a:latin typeface="+mj-lt"/>
              <a:ea typeface="Roboto Medium" panose="02000000000000000000" pitchFamily="2" charset="0"/>
            </a:endParaRPr>
          </a:p>
        </p:txBody>
      </p:sp>
      <p:sp>
        <p:nvSpPr>
          <p:cNvPr id="13" name="Text Placeholder 12"/>
          <p:cNvSpPr>
            <a:spLocks noGrp="1"/>
          </p:cNvSpPr>
          <p:nvPr>
            <p:ph type="body" sz="quarter" idx="11" hasCustomPrompt="1"/>
          </p:nvPr>
        </p:nvSpPr>
        <p:spPr>
          <a:xfrm>
            <a:off x="3889375" y="4985893"/>
            <a:ext cx="6931025" cy="2109788"/>
          </a:xfrm>
          <a:prstGeom prst="rect">
            <a:avLst/>
          </a:prstGeom>
        </p:spPr>
        <p:txBody>
          <a:bodyPr/>
          <a:lstStyle>
            <a:lvl1pPr marL="0" indent="0">
              <a:buNone/>
              <a:defRPr sz="2000" baseline="0">
                <a:solidFill>
                  <a:schemeClr val="tx2"/>
                </a:solidFill>
              </a:defRPr>
            </a:lvl1pPr>
          </a:lstStyle>
          <a:p>
            <a:pPr lvl="0"/>
            <a:r>
              <a:rPr lang="en-US" smtClean="0"/>
              <a:t>Add description here</a:t>
            </a:r>
            <a:endParaRPr lang="uk-UA"/>
          </a:p>
        </p:txBody>
      </p:sp>
      <p:sp>
        <p:nvSpPr>
          <p:cNvPr id="15" name="Text Placeholder 14"/>
          <p:cNvSpPr>
            <a:spLocks noGrp="1"/>
          </p:cNvSpPr>
          <p:nvPr>
            <p:ph type="body" sz="quarter" idx="12" hasCustomPrompt="1"/>
          </p:nvPr>
        </p:nvSpPr>
        <p:spPr>
          <a:xfrm>
            <a:off x="3094038" y="4160838"/>
            <a:ext cx="7726362" cy="655637"/>
          </a:xfrm>
          <a:prstGeom prst="rect">
            <a:avLst/>
          </a:prstGeom>
        </p:spPr>
        <p:txBody>
          <a:bodyPr/>
          <a:lstStyle>
            <a:lvl1pPr marL="0" indent="0">
              <a:buNone/>
              <a:defRPr sz="2800" b="1" baseline="0">
                <a:solidFill>
                  <a:schemeClr val="tx2"/>
                </a:solidFill>
              </a:defRPr>
            </a:lvl1pPr>
          </a:lstStyle>
          <a:p>
            <a:pPr lvl="0"/>
            <a:r>
              <a:rPr lang="en-US" smtClean="0"/>
              <a:t>ADD PROJECT KEY MISSION</a:t>
            </a:r>
            <a:endParaRPr lang="uk-UA"/>
          </a:p>
        </p:txBody>
      </p:sp>
    </p:spTree>
    <p:extLst>
      <p:ext uri="{BB962C8B-B14F-4D97-AF65-F5344CB8AC3E}">
        <p14:creationId xmlns:p14="http://schemas.microsoft.com/office/powerpoint/2010/main" val="22971352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9_Partnership Page">
    <p:spTree>
      <p:nvGrpSpPr>
        <p:cNvPr id="1" name=""/>
        <p:cNvGrpSpPr/>
        <p:nvPr/>
      </p:nvGrpSpPr>
      <p:grpSpPr>
        <a:xfrm>
          <a:off x="0" y="0"/>
          <a:ext cx="0" cy="0"/>
          <a:chOff x="0" y="0"/>
          <a:chExt cx="0" cy="0"/>
        </a:xfrm>
      </p:grpSpPr>
      <p:sp>
        <p:nvSpPr>
          <p:cNvPr id="4" name="Rectangle 3"/>
          <p:cNvSpPr/>
          <p:nvPr/>
        </p:nvSpPr>
        <p:spPr>
          <a:xfrm flipV="1">
            <a:off x="-1" y="6979704"/>
            <a:ext cx="18361026" cy="35643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1" dirty="0"/>
          </a:p>
        </p:txBody>
      </p:sp>
      <p:sp>
        <p:nvSpPr>
          <p:cNvPr id="9" name="Titre 1"/>
          <p:cNvSpPr>
            <a:spLocks noGrp="1"/>
          </p:cNvSpPr>
          <p:nvPr>
            <p:ph type="title"/>
          </p:nvPr>
        </p:nvSpPr>
        <p:spPr>
          <a:xfrm>
            <a:off x="1223121" y="7411752"/>
            <a:ext cx="15913282" cy="1018506"/>
          </a:xfrm>
          <a:prstGeom prst="rect">
            <a:avLst/>
          </a:prstGeom>
        </p:spPr>
        <p:txBody>
          <a:bodyPr anchor="b"/>
          <a:lstStyle>
            <a:lvl1pPr algn="l">
              <a:defRPr sz="4800" b="1" cap="all">
                <a:solidFill>
                  <a:schemeClr val="accent2"/>
                </a:solidFill>
              </a:defRPr>
            </a:lvl1pPr>
          </a:lstStyle>
          <a:p>
            <a:r>
              <a:rPr lang="en-GB" smtClean="0"/>
              <a:t>Click to edit Master title style</a:t>
            </a:r>
            <a:endParaRPr lang="fr-FR" dirty="0"/>
          </a:p>
        </p:txBody>
      </p:sp>
      <p:sp>
        <p:nvSpPr>
          <p:cNvPr id="10" name="Espace réservé du texte 2"/>
          <p:cNvSpPr>
            <a:spLocks noGrp="1"/>
          </p:cNvSpPr>
          <p:nvPr>
            <p:ph type="body" idx="1"/>
          </p:nvPr>
        </p:nvSpPr>
        <p:spPr>
          <a:xfrm>
            <a:off x="1223120" y="8599884"/>
            <a:ext cx="15985776" cy="1363080"/>
          </a:xfrm>
          <a:prstGeom prst="rect">
            <a:avLst/>
          </a:prstGeom>
        </p:spPr>
        <p:txBody>
          <a:bodyPr anchor="t">
            <a:normAutofit/>
          </a:bodyPr>
          <a:lstStyle>
            <a:lvl1pPr marL="0" indent="0" algn="l">
              <a:buNone/>
              <a:defRPr sz="3000" b="0">
                <a:solidFill>
                  <a:srgbClr val="656565"/>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GB" smtClean="0"/>
              <a:t>Click to edit Master text styles</a:t>
            </a:r>
          </a:p>
        </p:txBody>
      </p:sp>
      <p:sp>
        <p:nvSpPr>
          <p:cNvPr id="3" name="Picture Placeholder 2"/>
          <p:cNvSpPr>
            <a:spLocks noGrp="1"/>
          </p:cNvSpPr>
          <p:nvPr>
            <p:ph type="pic" sz="quarter" idx="10"/>
          </p:nvPr>
        </p:nvSpPr>
        <p:spPr>
          <a:xfrm>
            <a:off x="0" y="1"/>
            <a:ext cx="18288000" cy="6979445"/>
          </a:xfrm>
          <a:prstGeom prst="rect">
            <a:avLst/>
          </a:prstGeom>
        </p:spPr>
        <p:txBody>
          <a:bodyPr/>
          <a:lstStyle/>
          <a:p>
            <a:r>
              <a:rPr lang="en-GB" smtClean="0"/>
              <a:t>Drag picture to placeholder or click icon to add</a:t>
            </a:r>
            <a:endParaRPr lang="en-US"/>
          </a:p>
        </p:txBody>
      </p:sp>
    </p:spTree>
    <p:extLst>
      <p:ext uri="{BB962C8B-B14F-4D97-AF65-F5344CB8AC3E}">
        <p14:creationId xmlns:p14="http://schemas.microsoft.com/office/powerpoint/2010/main" val="331937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282960"/>
            <a:ext cx="16459200" cy="17145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914400" y="9534526"/>
            <a:ext cx="4267200" cy="547688"/>
          </a:xfrm>
          <a:prstGeom prst="rect">
            <a:avLst/>
          </a:prstGeom>
        </p:spPr>
        <p:txBody>
          <a:bodyPr/>
          <a:lstStyle/>
          <a:p>
            <a:fld id="{48FE08E7-A0F8-4AB9-BADA-48D24493EAED}" type="datetimeFigureOut">
              <a:rPr lang="en-ZA" smtClean="0"/>
              <a:pPr/>
              <a:t>2015/02/05</a:t>
            </a:fld>
            <a:endParaRPr lang="en-ZA"/>
          </a:p>
        </p:txBody>
      </p:sp>
      <p:sp>
        <p:nvSpPr>
          <p:cNvPr id="4" name="Footer Placeholder 3"/>
          <p:cNvSpPr>
            <a:spLocks noGrp="1"/>
          </p:cNvSpPr>
          <p:nvPr>
            <p:ph type="ftr" sz="quarter" idx="11"/>
          </p:nvPr>
        </p:nvSpPr>
        <p:spPr>
          <a:xfrm>
            <a:off x="6248400" y="9534526"/>
            <a:ext cx="5791200" cy="547688"/>
          </a:xfrm>
          <a:prstGeom prst="rect">
            <a:avLst/>
          </a:prstGeom>
        </p:spPr>
        <p:txBody>
          <a:bodyPr/>
          <a:lstStyle/>
          <a:p>
            <a:endParaRPr lang="en-ZA"/>
          </a:p>
        </p:txBody>
      </p:sp>
      <p:sp>
        <p:nvSpPr>
          <p:cNvPr id="5" name="Slide Number Placeholder 4"/>
          <p:cNvSpPr>
            <a:spLocks noGrp="1"/>
          </p:cNvSpPr>
          <p:nvPr>
            <p:ph type="sldNum" sz="quarter" idx="12"/>
          </p:nvPr>
        </p:nvSpPr>
        <p:spPr>
          <a:xfrm>
            <a:off x="13106400" y="9534526"/>
            <a:ext cx="4267200" cy="547688"/>
          </a:xfrm>
          <a:prstGeom prst="rect">
            <a:avLst/>
          </a:prstGeom>
        </p:spPr>
        <p:txBody>
          <a:bodyPr/>
          <a:lstStyle/>
          <a:p>
            <a:fld id="{7D19B77F-A7C6-46E5-896A-CDE8ED6B48FA}" type="slidenum">
              <a:rPr lang="en-ZA" smtClean="0"/>
              <a:pPr/>
              <a:t>‹#›</a:t>
            </a:fld>
            <a:endParaRPr lang="en-ZA"/>
          </a:p>
        </p:txBody>
      </p:sp>
      <p:sp>
        <p:nvSpPr>
          <p:cNvPr id="7" name="Content Placeholder 6"/>
          <p:cNvSpPr>
            <a:spLocks noGrp="1"/>
          </p:cNvSpPr>
          <p:nvPr>
            <p:ph sz="quarter" idx="13"/>
          </p:nvPr>
        </p:nvSpPr>
        <p:spPr>
          <a:xfrm>
            <a:off x="936627" y="2226470"/>
            <a:ext cx="16414750" cy="691276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p:nvSpPr>
        <p:spPr>
          <a:xfrm>
            <a:off x="820144" y="-149088"/>
            <a:ext cx="16705856" cy="3240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1" dirty="0">
              <a:ln>
                <a:noFill/>
              </a:ln>
              <a:noFill/>
            </a:endParaRPr>
          </a:p>
        </p:txBody>
      </p:sp>
      <p:sp>
        <p:nvSpPr>
          <p:cNvPr id="6" name="TextBox 5"/>
          <p:cNvSpPr txBox="1"/>
          <p:nvPr/>
        </p:nvSpPr>
        <p:spPr>
          <a:xfrm>
            <a:off x="21343560" y="420635"/>
            <a:ext cx="232756" cy="347916"/>
          </a:xfrm>
          <a:prstGeom prst="rect">
            <a:avLst/>
          </a:prstGeom>
          <a:noFill/>
        </p:spPr>
        <p:txBody>
          <a:bodyPr wrap="none" rtlCol="0">
            <a:spAutoFit/>
          </a:bodyPr>
          <a:lstStyle/>
          <a:p>
            <a:r>
              <a:rPr lang="en-US" sz="1661" dirty="0" smtClean="0"/>
              <a:t> </a:t>
            </a:r>
            <a:endParaRPr lang="en-US" sz="1661" dirty="0"/>
          </a:p>
        </p:txBody>
      </p:sp>
    </p:spTree>
    <p:extLst>
      <p:ext uri="{BB962C8B-B14F-4D97-AF65-F5344CB8AC3E}">
        <p14:creationId xmlns:p14="http://schemas.microsoft.com/office/powerpoint/2010/main" val="2360346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411957"/>
            <a:ext cx="16459200" cy="17145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914400" y="2400301"/>
            <a:ext cx="16459200" cy="678894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914400" y="9534526"/>
            <a:ext cx="4267200" cy="547688"/>
          </a:xfrm>
          <a:prstGeom prst="rect">
            <a:avLst/>
          </a:prstGeom>
        </p:spPr>
        <p:txBody>
          <a:bodyPr/>
          <a:lstStyle>
            <a:lvl1pPr>
              <a:defRPr/>
            </a:lvl1pPr>
          </a:lstStyle>
          <a:p>
            <a:pPr>
              <a:defRPr/>
            </a:pPr>
            <a:fld id="{4A3ED9EE-4825-4D64-8F4E-73A00C25AF2A}" type="datetimeFigureOut">
              <a:rPr lang="fr-FR"/>
              <a:pPr>
                <a:defRPr/>
              </a:pPr>
              <a:t>05/02/2015</a:t>
            </a:fld>
            <a:endParaRPr lang="fr-FR" dirty="0"/>
          </a:p>
        </p:txBody>
      </p:sp>
      <p:sp>
        <p:nvSpPr>
          <p:cNvPr id="5" name="Espace réservé du pied de page 4"/>
          <p:cNvSpPr>
            <a:spLocks noGrp="1"/>
          </p:cNvSpPr>
          <p:nvPr>
            <p:ph type="ftr" sz="quarter" idx="11"/>
          </p:nvPr>
        </p:nvSpPr>
        <p:spPr>
          <a:xfrm>
            <a:off x="6248400" y="9534526"/>
            <a:ext cx="5791200" cy="547688"/>
          </a:xfrm>
          <a:prstGeom prst="rect">
            <a:avLst/>
          </a:prstGeom>
        </p:spPr>
        <p:txBody>
          <a:bodyPr/>
          <a:lstStyle>
            <a:lvl1pPr>
              <a:defRPr/>
            </a:lvl1pPr>
          </a:lstStyle>
          <a:p>
            <a:pPr>
              <a:defRPr/>
            </a:pPr>
            <a:endParaRPr lang="en-US" dirty="0"/>
          </a:p>
        </p:txBody>
      </p:sp>
      <p:sp>
        <p:nvSpPr>
          <p:cNvPr id="6" name="Espace réservé du numéro de diapositive 5"/>
          <p:cNvSpPr>
            <a:spLocks noGrp="1"/>
          </p:cNvSpPr>
          <p:nvPr>
            <p:ph type="sldNum" sz="quarter" idx="12"/>
          </p:nvPr>
        </p:nvSpPr>
        <p:spPr>
          <a:xfrm>
            <a:off x="13106400" y="9534526"/>
            <a:ext cx="4267200" cy="547688"/>
          </a:xfrm>
          <a:prstGeom prst="rect">
            <a:avLst/>
          </a:prstGeom>
        </p:spPr>
        <p:txBody>
          <a:bodyPr/>
          <a:lstStyle>
            <a:lvl1pPr>
              <a:defRPr/>
            </a:lvl1pPr>
          </a:lstStyle>
          <a:p>
            <a:pPr>
              <a:defRPr/>
            </a:pPr>
            <a:fld id="{A5BE2226-6912-4D59-A72F-B0AA5F61D7B3}" type="slidenum">
              <a:rPr lang="fr-FR"/>
              <a:pPr>
                <a:defRPr/>
              </a:pPr>
              <a:t>‹#›</a:t>
            </a:fld>
            <a:endParaRPr lang="fr-FR" dirty="0"/>
          </a:p>
        </p:txBody>
      </p:sp>
    </p:spTree>
    <p:extLst>
      <p:ext uri="{BB962C8B-B14F-4D97-AF65-F5344CB8AC3E}">
        <p14:creationId xmlns:p14="http://schemas.microsoft.com/office/powerpoint/2010/main" val="3392078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89701" y="627141"/>
            <a:ext cx="11402017" cy="835880"/>
          </a:xfrm>
          <a:prstGeom prst="rect">
            <a:avLst/>
          </a:prstGeom>
        </p:spPr>
        <p:txBody>
          <a:bodyPr/>
          <a:lstStyle>
            <a:lvl1pPr>
              <a:defRPr sz="5400">
                <a:solidFill>
                  <a:schemeClr val="bg1"/>
                </a:solidFill>
              </a:defRPr>
            </a:lvl1pPr>
          </a:lstStyle>
          <a:p>
            <a:r>
              <a:rPr lang="en-US" smtClean="0"/>
              <a:t>CLICK TO EDIT MASTER TITLE STYLE</a:t>
            </a:r>
            <a:endParaRPr lang="uk-UA"/>
          </a:p>
        </p:txBody>
      </p:sp>
    </p:spTree>
    <p:extLst>
      <p:ext uri="{BB962C8B-B14F-4D97-AF65-F5344CB8AC3E}">
        <p14:creationId xmlns:p14="http://schemas.microsoft.com/office/powerpoint/2010/main" val="8552520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ith Lines">
    <p:spTree>
      <p:nvGrpSpPr>
        <p:cNvPr id="1" name=""/>
        <p:cNvGrpSpPr/>
        <p:nvPr/>
      </p:nvGrpSpPr>
      <p:grpSpPr>
        <a:xfrm>
          <a:off x="0" y="0"/>
          <a:ext cx="0" cy="0"/>
          <a:chOff x="0" y="0"/>
          <a:chExt cx="0" cy="0"/>
        </a:xfrm>
      </p:grpSpPr>
      <p:cxnSp>
        <p:nvCxnSpPr>
          <p:cNvPr id="5" name="Straight Connector 4"/>
          <p:cNvCxnSpPr/>
          <p:nvPr userDrawn="1"/>
        </p:nvCxnSpPr>
        <p:spPr>
          <a:xfrm>
            <a:off x="0" y="1657350"/>
            <a:ext cx="18288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2231" y="381000"/>
            <a:ext cx="18288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hasCustomPrompt="1"/>
          </p:nvPr>
        </p:nvSpPr>
        <p:spPr>
          <a:xfrm>
            <a:off x="589701" y="627141"/>
            <a:ext cx="11402017" cy="835880"/>
          </a:xfrm>
          <a:prstGeom prst="rect">
            <a:avLst/>
          </a:prstGeom>
        </p:spPr>
        <p:txBody>
          <a:bodyPr/>
          <a:lstStyle>
            <a:lvl1pPr>
              <a:defRPr sz="5400">
                <a:solidFill>
                  <a:schemeClr val="bg1"/>
                </a:solidFill>
              </a:defRPr>
            </a:lvl1pPr>
          </a:lstStyle>
          <a:p>
            <a:r>
              <a:rPr lang="en-US" smtClean="0"/>
              <a:t>CLICK TO EDIT MASTER TITLE STYLE</a:t>
            </a:r>
            <a:endParaRPr lang="uk-UA"/>
          </a:p>
        </p:txBody>
      </p:sp>
      <p:cxnSp>
        <p:nvCxnSpPr>
          <p:cNvPr id="8" name="Straight Connector 7"/>
          <p:cNvCxnSpPr/>
          <p:nvPr userDrawn="1"/>
        </p:nvCxnSpPr>
        <p:spPr>
          <a:xfrm>
            <a:off x="0" y="2457450"/>
            <a:ext cx="1828800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9525000"/>
            <a:ext cx="182880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6171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89701" y="627141"/>
            <a:ext cx="11402017" cy="835880"/>
          </a:xfrm>
          <a:prstGeom prst="rect">
            <a:avLst/>
          </a:prstGeom>
        </p:spPr>
        <p:txBody>
          <a:bodyPr/>
          <a:lstStyle>
            <a:lvl1pPr>
              <a:defRPr sz="5400">
                <a:solidFill>
                  <a:schemeClr val="bg1"/>
                </a:solidFill>
              </a:defRPr>
            </a:lvl1pPr>
          </a:lstStyle>
          <a:p>
            <a:r>
              <a:rPr lang="en-US" smtClean="0"/>
              <a:t>CLICK TO EDIT MASTER TITLE STYLE</a:t>
            </a:r>
            <a:endParaRPr lang="uk-UA"/>
          </a:p>
        </p:txBody>
      </p:sp>
    </p:spTree>
    <p:extLst>
      <p:ext uri="{BB962C8B-B14F-4D97-AF65-F5344CB8AC3E}">
        <p14:creationId xmlns:p14="http://schemas.microsoft.com/office/powerpoint/2010/main" val="12079710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ith Lines">
    <p:spTree>
      <p:nvGrpSpPr>
        <p:cNvPr id="1" name=""/>
        <p:cNvGrpSpPr/>
        <p:nvPr/>
      </p:nvGrpSpPr>
      <p:grpSpPr>
        <a:xfrm>
          <a:off x="0" y="0"/>
          <a:ext cx="0" cy="0"/>
          <a:chOff x="0" y="0"/>
          <a:chExt cx="0" cy="0"/>
        </a:xfrm>
      </p:grpSpPr>
      <p:cxnSp>
        <p:nvCxnSpPr>
          <p:cNvPr id="5" name="Straight Connector 4"/>
          <p:cNvCxnSpPr/>
          <p:nvPr userDrawn="1"/>
        </p:nvCxnSpPr>
        <p:spPr>
          <a:xfrm>
            <a:off x="0" y="1657350"/>
            <a:ext cx="18288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2231" y="381000"/>
            <a:ext cx="18288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hasCustomPrompt="1"/>
          </p:nvPr>
        </p:nvSpPr>
        <p:spPr>
          <a:xfrm>
            <a:off x="589701" y="627141"/>
            <a:ext cx="11402017" cy="835880"/>
          </a:xfrm>
          <a:prstGeom prst="rect">
            <a:avLst/>
          </a:prstGeom>
        </p:spPr>
        <p:txBody>
          <a:bodyPr/>
          <a:lstStyle>
            <a:lvl1pPr>
              <a:defRPr sz="5400">
                <a:solidFill>
                  <a:schemeClr val="bg1"/>
                </a:solidFill>
              </a:defRPr>
            </a:lvl1pPr>
          </a:lstStyle>
          <a:p>
            <a:r>
              <a:rPr lang="en-US" smtClean="0"/>
              <a:t>CLICK TO EDIT MASTER TITLE STYLE</a:t>
            </a:r>
            <a:endParaRPr lang="uk-UA"/>
          </a:p>
        </p:txBody>
      </p:sp>
      <p:cxnSp>
        <p:nvCxnSpPr>
          <p:cNvPr id="8" name="Straight Connector 7"/>
          <p:cNvCxnSpPr/>
          <p:nvPr userDrawn="1"/>
        </p:nvCxnSpPr>
        <p:spPr>
          <a:xfrm>
            <a:off x="0" y="2457450"/>
            <a:ext cx="1828800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9525000"/>
            <a:ext cx="182880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1460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344400" y="9258301"/>
            <a:ext cx="5029200" cy="547688"/>
          </a:xfrm>
          <a:prstGeom prst="rect">
            <a:avLst/>
          </a:prstGeom>
        </p:spPr>
        <p:txBody>
          <a:bodyPr lIns="163284" tIns="81642" rIns="163284" bIns="81642"/>
          <a:lstStyle/>
          <a:p>
            <a:fld id="{8C0BECB5-FE17-4E80-AB83-7873EEA7B709}" type="datetimeFigureOut">
              <a:rPr lang="en-US" smtClean="0"/>
              <a:t>2/5/2015</a:t>
            </a:fld>
            <a:endParaRPr lang="en-US"/>
          </a:p>
        </p:txBody>
      </p:sp>
      <p:sp>
        <p:nvSpPr>
          <p:cNvPr id="5" name="Footer Placeholder 4"/>
          <p:cNvSpPr>
            <a:spLocks noGrp="1"/>
          </p:cNvSpPr>
          <p:nvPr>
            <p:ph type="ftr" sz="quarter" idx="11"/>
          </p:nvPr>
        </p:nvSpPr>
        <p:spPr>
          <a:xfrm>
            <a:off x="914399" y="9258301"/>
            <a:ext cx="6705602" cy="547688"/>
          </a:xfrm>
          <a:prstGeom prst="rect">
            <a:avLst/>
          </a:prstGeom>
        </p:spPr>
        <p:txBody>
          <a:bodyPr lIns="163284" tIns="81642" rIns="163284" bIns="81642"/>
          <a:lstStyle/>
          <a:p>
            <a:endParaRPr lang="en-US"/>
          </a:p>
        </p:txBody>
      </p:sp>
      <p:sp>
        <p:nvSpPr>
          <p:cNvPr id="6" name="Slide Number Placeholder 5"/>
          <p:cNvSpPr>
            <a:spLocks noGrp="1"/>
          </p:cNvSpPr>
          <p:nvPr>
            <p:ph type="sldNum" sz="quarter" idx="12"/>
          </p:nvPr>
        </p:nvSpPr>
        <p:spPr>
          <a:xfrm>
            <a:off x="7620000" y="9258301"/>
            <a:ext cx="3657600" cy="547688"/>
          </a:xfrm>
          <a:prstGeom prst="rect">
            <a:avLst/>
          </a:prstGeom>
        </p:spPr>
        <p:txBody>
          <a:bodyPr lIns="163284" tIns="81642" rIns="163284" bIns="81642"/>
          <a:lstStyle/>
          <a:p>
            <a:fld id="{79F1AB17-73D3-4091-914F-A16914537C48}" type="slidenum">
              <a:rPr lang="en-US" smtClean="0"/>
              <a:t>‹#›</a:t>
            </a:fld>
            <a:endParaRPr lang="en-US"/>
          </a:p>
        </p:txBody>
      </p:sp>
      <p:sp>
        <p:nvSpPr>
          <p:cNvPr id="8" name="Title 7"/>
          <p:cNvSpPr>
            <a:spLocks noGrp="1"/>
          </p:cNvSpPr>
          <p:nvPr>
            <p:ph type="title"/>
          </p:nvPr>
        </p:nvSpPr>
        <p:spPr>
          <a:xfrm>
            <a:off x="3586579" y="6558252"/>
            <a:ext cx="13025022" cy="1714500"/>
          </a:xfrm>
          <a:prstGeom prst="rect">
            <a:avLst/>
          </a:prstGeom>
        </p:spPr>
        <p:txBody>
          <a:bodyPr lIns="163284" tIns="81642" rIns="163284" bIns="81642"/>
          <a:lstStyle/>
          <a:p>
            <a:r>
              <a:rPr lang="en-US" smtClean="0"/>
              <a:t>Click to edit Master title style</a:t>
            </a:r>
            <a:endParaRPr lang="en-US"/>
          </a:p>
        </p:txBody>
      </p:sp>
      <p:sp>
        <p:nvSpPr>
          <p:cNvPr id="10" name="Content Placeholder 9"/>
          <p:cNvSpPr>
            <a:spLocks noGrp="1"/>
          </p:cNvSpPr>
          <p:nvPr>
            <p:ph sz="quarter" idx="13"/>
          </p:nvPr>
        </p:nvSpPr>
        <p:spPr>
          <a:xfrm>
            <a:off x="2286000" y="1097280"/>
            <a:ext cx="12801600" cy="5212080"/>
          </a:xfrm>
          <a:prstGeom prst="rect">
            <a:avLst/>
          </a:prstGeom>
        </p:spPr>
        <p:txBody>
          <a:bodyPr lIns="163284" tIns="81642" rIns="163284" bIns="816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31577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a:prstGeom prst="rect">
            <a:avLst/>
          </a:prstGeom>
        </p:spPr>
        <p:txBody>
          <a:bodyPr lIns="163284" tIns="81642" rIns="163284" bIns="81642"/>
          <a:lstStyle/>
          <a:p>
            <a:r>
              <a:rPr lang="en-US" smtClean="0"/>
              <a:t>Click to edit Master title style</a:t>
            </a:r>
            <a:endParaRPr lang="en-GB"/>
          </a:p>
        </p:txBody>
      </p:sp>
      <p:sp>
        <p:nvSpPr>
          <p:cNvPr id="3" name="Subtitle 2"/>
          <p:cNvSpPr>
            <a:spLocks noGrp="1"/>
          </p:cNvSpPr>
          <p:nvPr>
            <p:ph type="subTitle" idx="1"/>
          </p:nvPr>
        </p:nvSpPr>
        <p:spPr>
          <a:xfrm>
            <a:off x="2743200" y="5829300"/>
            <a:ext cx="12801600" cy="2628900"/>
          </a:xfrm>
          <a:prstGeom prst="rect">
            <a:avLst/>
          </a:prstGeom>
        </p:spPr>
        <p:txBody>
          <a:bodyPr lIns="163284" tIns="81642" rIns="163284" bIns="81642"/>
          <a:lstStyle>
            <a:lvl1pPr marL="0" indent="0" algn="ctr">
              <a:buNone/>
              <a:defRPr>
                <a:solidFill>
                  <a:schemeClr val="tx1">
                    <a:tint val="75000"/>
                  </a:schemeClr>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914400" y="9534526"/>
            <a:ext cx="4267200" cy="547688"/>
          </a:xfrm>
          <a:prstGeom prst="rect">
            <a:avLst/>
          </a:prstGeom>
        </p:spPr>
        <p:txBody>
          <a:bodyPr lIns="163284" tIns="81642" rIns="163284" bIns="81642"/>
          <a:lstStyle/>
          <a:p>
            <a:fld id="{B2849259-A9D7-45AE-A117-4CFA38222999}" type="datetimeFigureOut">
              <a:rPr lang="en-GB" smtClean="0"/>
              <a:t>05/02/2015</a:t>
            </a:fld>
            <a:endParaRPr lang="en-GB"/>
          </a:p>
        </p:txBody>
      </p:sp>
      <p:sp>
        <p:nvSpPr>
          <p:cNvPr id="5" name="Footer Placeholder 4"/>
          <p:cNvSpPr>
            <a:spLocks noGrp="1"/>
          </p:cNvSpPr>
          <p:nvPr>
            <p:ph type="ftr" sz="quarter" idx="11"/>
          </p:nvPr>
        </p:nvSpPr>
        <p:spPr>
          <a:xfrm>
            <a:off x="6248400" y="9534526"/>
            <a:ext cx="5791200" cy="547688"/>
          </a:xfrm>
          <a:prstGeom prst="rect">
            <a:avLst/>
          </a:prstGeom>
        </p:spPr>
        <p:txBody>
          <a:bodyPr lIns="163284" tIns="81642" rIns="163284" bIns="81642"/>
          <a:lstStyle/>
          <a:p>
            <a:endParaRPr lang="en-GB"/>
          </a:p>
        </p:txBody>
      </p:sp>
      <p:sp>
        <p:nvSpPr>
          <p:cNvPr id="6" name="Slide Number Placeholder 5"/>
          <p:cNvSpPr>
            <a:spLocks noGrp="1"/>
          </p:cNvSpPr>
          <p:nvPr>
            <p:ph type="sldNum" sz="quarter" idx="12"/>
          </p:nvPr>
        </p:nvSpPr>
        <p:spPr>
          <a:xfrm>
            <a:off x="13106400" y="9534526"/>
            <a:ext cx="4267200" cy="547688"/>
          </a:xfrm>
          <a:prstGeom prst="rect">
            <a:avLst/>
          </a:prstGeom>
        </p:spPr>
        <p:txBody>
          <a:bodyPr lIns="163284" tIns="81642" rIns="163284" bIns="81642"/>
          <a:lstStyle/>
          <a:p>
            <a:fld id="{B0744D32-E10B-4EEE-B8D4-F500A08314DA}" type="slidenum">
              <a:rPr lang="en-GB" smtClean="0"/>
              <a:t>‹#›</a:t>
            </a:fld>
            <a:endParaRPr lang="en-GB"/>
          </a:p>
        </p:txBody>
      </p:sp>
    </p:spTree>
    <p:extLst>
      <p:ext uri="{BB962C8B-B14F-4D97-AF65-F5344CB8AC3E}">
        <p14:creationId xmlns:p14="http://schemas.microsoft.com/office/powerpoint/2010/main" val="910154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282960"/>
            <a:ext cx="16459200" cy="17145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914400" y="9534526"/>
            <a:ext cx="4267200" cy="547688"/>
          </a:xfrm>
          <a:prstGeom prst="rect">
            <a:avLst/>
          </a:prstGeom>
        </p:spPr>
        <p:txBody>
          <a:bodyPr/>
          <a:lstStyle/>
          <a:p>
            <a:fld id="{48FE08E7-A0F8-4AB9-BADA-48D24493EAED}" type="datetimeFigureOut">
              <a:rPr lang="en-ZA" smtClean="0"/>
              <a:pPr/>
              <a:t>2015/02/05</a:t>
            </a:fld>
            <a:endParaRPr lang="en-ZA"/>
          </a:p>
        </p:txBody>
      </p:sp>
      <p:sp>
        <p:nvSpPr>
          <p:cNvPr id="4" name="Footer Placeholder 3"/>
          <p:cNvSpPr>
            <a:spLocks noGrp="1"/>
          </p:cNvSpPr>
          <p:nvPr>
            <p:ph type="ftr" sz="quarter" idx="11"/>
          </p:nvPr>
        </p:nvSpPr>
        <p:spPr>
          <a:xfrm>
            <a:off x="6248400" y="9534526"/>
            <a:ext cx="5791200" cy="547688"/>
          </a:xfrm>
          <a:prstGeom prst="rect">
            <a:avLst/>
          </a:prstGeom>
        </p:spPr>
        <p:txBody>
          <a:bodyPr/>
          <a:lstStyle/>
          <a:p>
            <a:endParaRPr lang="en-ZA"/>
          </a:p>
        </p:txBody>
      </p:sp>
      <p:sp>
        <p:nvSpPr>
          <p:cNvPr id="5" name="Slide Number Placeholder 4"/>
          <p:cNvSpPr>
            <a:spLocks noGrp="1"/>
          </p:cNvSpPr>
          <p:nvPr>
            <p:ph type="sldNum" sz="quarter" idx="12"/>
          </p:nvPr>
        </p:nvSpPr>
        <p:spPr>
          <a:xfrm>
            <a:off x="13106400" y="9534526"/>
            <a:ext cx="4267200" cy="547688"/>
          </a:xfrm>
          <a:prstGeom prst="rect">
            <a:avLst/>
          </a:prstGeom>
        </p:spPr>
        <p:txBody>
          <a:bodyPr/>
          <a:lstStyle/>
          <a:p>
            <a:fld id="{7D19B77F-A7C6-46E5-896A-CDE8ED6B48FA}" type="slidenum">
              <a:rPr lang="en-ZA" smtClean="0"/>
              <a:pPr/>
              <a:t>‹#›</a:t>
            </a:fld>
            <a:endParaRPr lang="en-ZA"/>
          </a:p>
        </p:txBody>
      </p:sp>
      <p:sp>
        <p:nvSpPr>
          <p:cNvPr id="7" name="Content Placeholder 6"/>
          <p:cNvSpPr>
            <a:spLocks noGrp="1"/>
          </p:cNvSpPr>
          <p:nvPr>
            <p:ph sz="quarter" idx="13"/>
          </p:nvPr>
        </p:nvSpPr>
        <p:spPr>
          <a:xfrm>
            <a:off x="936627" y="2226470"/>
            <a:ext cx="16414750" cy="691276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p:nvSpPr>
        <p:spPr>
          <a:xfrm>
            <a:off x="820144" y="-149088"/>
            <a:ext cx="16705856" cy="3240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1" dirty="0">
              <a:ln>
                <a:noFill/>
              </a:ln>
              <a:noFill/>
            </a:endParaRPr>
          </a:p>
        </p:txBody>
      </p:sp>
      <p:sp>
        <p:nvSpPr>
          <p:cNvPr id="6" name="TextBox 5"/>
          <p:cNvSpPr txBox="1"/>
          <p:nvPr/>
        </p:nvSpPr>
        <p:spPr>
          <a:xfrm>
            <a:off x="21343560" y="420635"/>
            <a:ext cx="232756" cy="347916"/>
          </a:xfrm>
          <a:prstGeom prst="rect">
            <a:avLst/>
          </a:prstGeom>
          <a:noFill/>
        </p:spPr>
        <p:txBody>
          <a:bodyPr wrap="none" rtlCol="0">
            <a:spAutoFit/>
          </a:bodyPr>
          <a:lstStyle/>
          <a:p>
            <a:r>
              <a:rPr lang="en-US" sz="1661" dirty="0" smtClean="0"/>
              <a:t> </a:t>
            </a:r>
            <a:endParaRPr lang="en-US" sz="1661" dirty="0"/>
          </a:p>
        </p:txBody>
      </p:sp>
    </p:spTree>
    <p:extLst>
      <p:ext uri="{BB962C8B-B14F-4D97-AF65-F5344CB8AC3E}">
        <p14:creationId xmlns:p14="http://schemas.microsoft.com/office/powerpoint/2010/main" val="1688142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4400" y="282960"/>
            <a:ext cx="16459200" cy="1714500"/>
          </a:xfrm>
          <a:prstGeom prst="rect">
            <a:avLst/>
          </a:prstGeom>
        </p:spPr>
        <p:txBody>
          <a:bodyPr/>
          <a:lstStyle/>
          <a:p>
            <a:r>
              <a:rPr lang="en-US" dirty="0" smtClean="0"/>
              <a:t>CLICK TO EDIT MASTER TITLE STYLE</a:t>
            </a:r>
            <a:endParaRPr lang="fr-FR" dirty="0"/>
          </a:p>
        </p:txBody>
      </p:sp>
      <p:sp>
        <p:nvSpPr>
          <p:cNvPr id="3" name="Espace réservé du contenu 2"/>
          <p:cNvSpPr>
            <a:spLocks noGrp="1"/>
          </p:cNvSpPr>
          <p:nvPr>
            <p:ph sz="half" idx="1"/>
          </p:nvPr>
        </p:nvSpPr>
        <p:spPr>
          <a:xfrm>
            <a:off x="914400" y="2400301"/>
            <a:ext cx="8077200" cy="6788945"/>
          </a:xfrm>
          <a:prstGeom prst="rect">
            <a:avLst/>
          </a:prstGeo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u contenu 3"/>
          <p:cNvSpPr>
            <a:spLocks noGrp="1"/>
          </p:cNvSpPr>
          <p:nvPr>
            <p:ph sz="half" idx="2"/>
          </p:nvPr>
        </p:nvSpPr>
        <p:spPr>
          <a:xfrm>
            <a:off x="9296400" y="2400301"/>
            <a:ext cx="8077200" cy="6788945"/>
          </a:xfrm>
          <a:prstGeom prst="rect">
            <a:avLst/>
          </a:prstGeo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e la date 3"/>
          <p:cNvSpPr>
            <a:spLocks noGrp="1"/>
          </p:cNvSpPr>
          <p:nvPr>
            <p:ph type="dt" sz="half" idx="10"/>
          </p:nvPr>
        </p:nvSpPr>
        <p:spPr>
          <a:xfrm>
            <a:off x="914400" y="9534526"/>
            <a:ext cx="4267200" cy="547688"/>
          </a:xfrm>
          <a:prstGeom prst="rect">
            <a:avLst/>
          </a:prstGeom>
        </p:spPr>
        <p:txBody>
          <a:bodyPr/>
          <a:lstStyle>
            <a:lvl1pPr>
              <a:defRPr/>
            </a:lvl1pPr>
          </a:lstStyle>
          <a:p>
            <a:fld id="{DCD6D1B4-3548-4130-A611-13DAC189E261}" type="datetimeFigureOut">
              <a:rPr lang="en-US" smtClean="0"/>
              <a:t>2/5/2015</a:t>
            </a:fld>
            <a:endParaRPr lang="en-US"/>
          </a:p>
        </p:txBody>
      </p:sp>
      <p:sp>
        <p:nvSpPr>
          <p:cNvPr id="6" name="Espace réservé du pied de page 4"/>
          <p:cNvSpPr>
            <a:spLocks noGrp="1"/>
          </p:cNvSpPr>
          <p:nvPr>
            <p:ph type="ftr" sz="quarter" idx="11"/>
          </p:nvPr>
        </p:nvSpPr>
        <p:spPr>
          <a:xfrm>
            <a:off x="6248400" y="9534526"/>
            <a:ext cx="5791200" cy="547688"/>
          </a:xfrm>
          <a:prstGeom prst="rect">
            <a:avLst/>
          </a:prstGeom>
        </p:spPr>
        <p:txBody>
          <a:bodyPr/>
          <a:lstStyle>
            <a:lvl1pPr>
              <a:defRPr/>
            </a:lvl1pPr>
          </a:lstStyle>
          <a:p>
            <a:endParaRPr lang="en-US"/>
          </a:p>
        </p:txBody>
      </p:sp>
      <p:sp>
        <p:nvSpPr>
          <p:cNvPr id="7" name="Espace réservé du numéro de diapositive 5"/>
          <p:cNvSpPr>
            <a:spLocks noGrp="1"/>
          </p:cNvSpPr>
          <p:nvPr>
            <p:ph type="sldNum" sz="quarter" idx="12"/>
          </p:nvPr>
        </p:nvSpPr>
        <p:spPr>
          <a:xfrm>
            <a:off x="13106400" y="9534526"/>
            <a:ext cx="4267200" cy="547688"/>
          </a:xfrm>
          <a:prstGeom prst="rect">
            <a:avLst/>
          </a:prstGeom>
        </p:spPr>
        <p:txBody>
          <a:bodyPr/>
          <a:lstStyle>
            <a:lvl1pPr>
              <a:defRPr/>
            </a:lvl1pPr>
          </a:lstStyle>
          <a:p>
            <a:fld id="{E2B5DDF4-CE08-4EA2-BB64-C5F7DFDEC570}" type="slidenum">
              <a:rPr lang="en-US" smtClean="0"/>
              <a:t>‹#›</a:t>
            </a:fld>
            <a:endParaRPr lang="en-US"/>
          </a:p>
        </p:txBody>
      </p:sp>
      <p:sp>
        <p:nvSpPr>
          <p:cNvPr id="10" name="Rectangle 9"/>
          <p:cNvSpPr/>
          <p:nvPr/>
        </p:nvSpPr>
        <p:spPr>
          <a:xfrm>
            <a:off x="791072" y="-149088"/>
            <a:ext cx="16705856" cy="3240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1" dirty="0"/>
          </a:p>
        </p:txBody>
      </p:sp>
    </p:spTree>
    <p:extLst>
      <p:ext uri="{BB962C8B-B14F-4D97-AF65-F5344CB8AC3E}">
        <p14:creationId xmlns:p14="http://schemas.microsoft.com/office/powerpoint/2010/main" val="260492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344400" y="9258301"/>
            <a:ext cx="5029200" cy="547688"/>
          </a:xfrm>
          <a:prstGeom prst="rect">
            <a:avLst/>
          </a:prstGeom>
        </p:spPr>
        <p:txBody>
          <a:bodyPr lIns="163284" tIns="81642" rIns="163284" bIns="81642"/>
          <a:lstStyle/>
          <a:p>
            <a:fld id="{8C0BECB5-FE17-4E80-AB83-7873EEA7B709}" type="datetimeFigureOut">
              <a:rPr lang="en-US" smtClean="0"/>
              <a:t>2/5/2015</a:t>
            </a:fld>
            <a:endParaRPr lang="en-US"/>
          </a:p>
        </p:txBody>
      </p:sp>
      <p:sp>
        <p:nvSpPr>
          <p:cNvPr id="5" name="Footer Placeholder 4"/>
          <p:cNvSpPr>
            <a:spLocks noGrp="1"/>
          </p:cNvSpPr>
          <p:nvPr>
            <p:ph type="ftr" sz="quarter" idx="11"/>
          </p:nvPr>
        </p:nvSpPr>
        <p:spPr>
          <a:xfrm>
            <a:off x="914399" y="9258301"/>
            <a:ext cx="6705602" cy="547688"/>
          </a:xfrm>
          <a:prstGeom prst="rect">
            <a:avLst/>
          </a:prstGeom>
        </p:spPr>
        <p:txBody>
          <a:bodyPr lIns="163284" tIns="81642" rIns="163284" bIns="81642"/>
          <a:lstStyle/>
          <a:p>
            <a:endParaRPr lang="en-US"/>
          </a:p>
        </p:txBody>
      </p:sp>
      <p:sp>
        <p:nvSpPr>
          <p:cNvPr id="6" name="Slide Number Placeholder 5"/>
          <p:cNvSpPr>
            <a:spLocks noGrp="1"/>
          </p:cNvSpPr>
          <p:nvPr>
            <p:ph type="sldNum" sz="quarter" idx="12"/>
          </p:nvPr>
        </p:nvSpPr>
        <p:spPr>
          <a:xfrm>
            <a:off x="7620000" y="9258301"/>
            <a:ext cx="3657600" cy="547688"/>
          </a:xfrm>
          <a:prstGeom prst="rect">
            <a:avLst/>
          </a:prstGeom>
        </p:spPr>
        <p:txBody>
          <a:bodyPr lIns="163284" tIns="81642" rIns="163284" bIns="81642"/>
          <a:lstStyle/>
          <a:p>
            <a:fld id="{79F1AB17-73D3-4091-914F-A16914537C48}" type="slidenum">
              <a:rPr lang="en-US" smtClean="0"/>
              <a:t>‹#›</a:t>
            </a:fld>
            <a:endParaRPr lang="en-US"/>
          </a:p>
        </p:txBody>
      </p:sp>
      <p:sp>
        <p:nvSpPr>
          <p:cNvPr id="8" name="Title 7"/>
          <p:cNvSpPr>
            <a:spLocks noGrp="1"/>
          </p:cNvSpPr>
          <p:nvPr>
            <p:ph type="title"/>
          </p:nvPr>
        </p:nvSpPr>
        <p:spPr>
          <a:xfrm>
            <a:off x="3586579" y="6558252"/>
            <a:ext cx="13025022" cy="1714500"/>
          </a:xfrm>
          <a:prstGeom prst="rect">
            <a:avLst/>
          </a:prstGeom>
        </p:spPr>
        <p:txBody>
          <a:bodyPr lIns="163284" tIns="81642" rIns="163284" bIns="81642"/>
          <a:lstStyle/>
          <a:p>
            <a:r>
              <a:rPr lang="en-US" smtClean="0"/>
              <a:t>Click to edit Master title style</a:t>
            </a:r>
            <a:endParaRPr lang="en-US"/>
          </a:p>
        </p:txBody>
      </p:sp>
      <p:sp>
        <p:nvSpPr>
          <p:cNvPr id="10" name="Content Placeholder 9"/>
          <p:cNvSpPr>
            <a:spLocks noGrp="1"/>
          </p:cNvSpPr>
          <p:nvPr>
            <p:ph sz="quarter" idx="13"/>
          </p:nvPr>
        </p:nvSpPr>
        <p:spPr>
          <a:xfrm>
            <a:off x="2286000" y="1097280"/>
            <a:ext cx="12801600" cy="5212080"/>
          </a:xfrm>
          <a:prstGeom prst="rect">
            <a:avLst/>
          </a:prstGeom>
        </p:spPr>
        <p:txBody>
          <a:bodyPr lIns="163284" tIns="81642" rIns="163284" bIns="816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74046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89701" y="627141"/>
            <a:ext cx="11402017" cy="835880"/>
          </a:xfrm>
          <a:prstGeom prst="rect">
            <a:avLst/>
          </a:prstGeom>
        </p:spPr>
        <p:txBody>
          <a:bodyPr/>
          <a:lstStyle>
            <a:lvl1pPr>
              <a:defRPr sz="5400">
                <a:solidFill>
                  <a:schemeClr val="bg1"/>
                </a:solidFill>
              </a:defRPr>
            </a:lvl1pPr>
          </a:lstStyle>
          <a:p>
            <a:r>
              <a:rPr lang="en-US" smtClean="0"/>
              <a:t>CLICK TO EDIT MASTER TITLE STYLE</a:t>
            </a:r>
            <a:endParaRPr lang="uk-UA"/>
          </a:p>
        </p:txBody>
      </p:sp>
    </p:spTree>
    <p:extLst>
      <p:ext uri="{BB962C8B-B14F-4D97-AF65-F5344CB8AC3E}">
        <p14:creationId xmlns:p14="http://schemas.microsoft.com/office/powerpoint/2010/main" val="17588546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Lines">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89701" y="627141"/>
            <a:ext cx="11402017" cy="835880"/>
          </a:xfrm>
          <a:prstGeom prst="rect">
            <a:avLst/>
          </a:prstGeom>
        </p:spPr>
        <p:txBody>
          <a:bodyPr/>
          <a:lstStyle>
            <a:lvl1pPr>
              <a:defRPr sz="5400">
                <a:solidFill>
                  <a:schemeClr val="bg1"/>
                </a:solidFill>
              </a:defRPr>
            </a:lvl1pPr>
          </a:lstStyle>
          <a:p>
            <a:r>
              <a:rPr lang="en-US" smtClean="0"/>
              <a:t>CLICK TO EDIT MASTER TITLE STYLE</a:t>
            </a:r>
            <a:endParaRPr lang="uk-UA"/>
          </a:p>
        </p:txBody>
      </p:sp>
      <p:cxnSp>
        <p:nvCxnSpPr>
          <p:cNvPr id="8" name="Straight Connector 7"/>
          <p:cNvCxnSpPr/>
          <p:nvPr userDrawn="1"/>
        </p:nvCxnSpPr>
        <p:spPr>
          <a:xfrm>
            <a:off x="0" y="2457450"/>
            <a:ext cx="1828800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1700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89701" y="627141"/>
            <a:ext cx="11402017" cy="835880"/>
          </a:xfrm>
          <a:prstGeom prst="rect">
            <a:avLst/>
          </a:prstGeom>
        </p:spPr>
        <p:txBody>
          <a:bodyPr/>
          <a:lstStyle>
            <a:lvl1pPr>
              <a:defRPr sz="5400">
                <a:solidFill>
                  <a:schemeClr val="bg1"/>
                </a:solidFill>
              </a:defRPr>
            </a:lvl1pPr>
          </a:lstStyle>
          <a:p>
            <a:r>
              <a:rPr lang="en-US" smtClean="0"/>
              <a:t>CLICK TO EDIT MASTER TITLE STYLE</a:t>
            </a:r>
            <a:endParaRPr lang="uk-UA"/>
          </a:p>
        </p:txBody>
      </p:sp>
    </p:spTree>
    <p:extLst>
      <p:ext uri="{BB962C8B-B14F-4D97-AF65-F5344CB8AC3E}">
        <p14:creationId xmlns:p14="http://schemas.microsoft.com/office/powerpoint/2010/main" val="18348387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th Lines">
    <p:spTree>
      <p:nvGrpSpPr>
        <p:cNvPr id="1" name=""/>
        <p:cNvGrpSpPr/>
        <p:nvPr/>
      </p:nvGrpSpPr>
      <p:grpSpPr>
        <a:xfrm>
          <a:off x="0" y="0"/>
          <a:ext cx="0" cy="0"/>
          <a:chOff x="0" y="0"/>
          <a:chExt cx="0" cy="0"/>
        </a:xfrm>
      </p:grpSpPr>
      <p:cxnSp>
        <p:nvCxnSpPr>
          <p:cNvPr id="5" name="Straight Connector 4"/>
          <p:cNvCxnSpPr/>
          <p:nvPr userDrawn="1"/>
        </p:nvCxnSpPr>
        <p:spPr>
          <a:xfrm>
            <a:off x="0" y="1657350"/>
            <a:ext cx="18288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2231" y="381000"/>
            <a:ext cx="18288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hasCustomPrompt="1"/>
          </p:nvPr>
        </p:nvSpPr>
        <p:spPr>
          <a:xfrm>
            <a:off x="589701" y="627141"/>
            <a:ext cx="11402017" cy="835880"/>
          </a:xfrm>
          <a:prstGeom prst="rect">
            <a:avLst/>
          </a:prstGeom>
        </p:spPr>
        <p:txBody>
          <a:bodyPr/>
          <a:lstStyle>
            <a:lvl1pPr>
              <a:defRPr sz="5400">
                <a:solidFill>
                  <a:schemeClr val="bg1"/>
                </a:solidFill>
              </a:defRPr>
            </a:lvl1pPr>
          </a:lstStyle>
          <a:p>
            <a:r>
              <a:rPr lang="en-US" smtClean="0"/>
              <a:t>CLICK TO EDIT MASTER TITLE STYLE</a:t>
            </a:r>
            <a:endParaRPr lang="uk-UA"/>
          </a:p>
        </p:txBody>
      </p:sp>
      <p:cxnSp>
        <p:nvCxnSpPr>
          <p:cNvPr id="8" name="Straight Connector 7"/>
          <p:cNvCxnSpPr/>
          <p:nvPr userDrawn="1"/>
        </p:nvCxnSpPr>
        <p:spPr>
          <a:xfrm>
            <a:off x="0" y="2457450"/>
            <a:ext cx="1828800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9525000"/>
            <a:ext cx="182880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7475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flipH="1">
            <a:off x="-5" y="2262513"/>
            <a:ext cx="10820399" cy="126173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9" name="Straight Connector 8"/>
          <p:cNvCxnSpPr/>
          <p:nvPr userDrawn="1"/>
        </p:nvCxnSpPr>
        <p:spPr>
          <a:xfrm>
            <a:off x="0" y="2247900"/>
            <a:ext cx="10820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3524249"/>
            <a:ext cx="10820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836620"/>
      </p:ext>
    </p:extLst>
  </p:cSld>
  <p:clrMap bg1="lt1" tx1="dk1" bg2="lt2" tx2="dk2" accent1="accent1" accent2="accent2" accent3="accent3" accent4="accent4" accent5="accent5" accent6="accent6" hlink="hlink" folHlink="folHlink"/>
  <p:sldLayoutIdLst>
    <p:sldLayoutId id="2147483710" r:id="rId1"/>
    <p:sldLayoutId id="2147483727" r:id="rId2"/>
    <p:sldLayoutId id="2147483728" r:id="rId3"/>
    <p:sldLayoutId id="2147483729" r:id="rId4"/>
    <p:sldLayoutId id="2147483734"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flipH="1">
            <a:off x="0" y="381000"/>
            <a:ext cx="18288000" cy="1276350"/>
          </a:xfrm>
          <a:prstGeom prst="rect">
            <a:avLst/>
          </a:prstGeom>
          <a:solidFill>
            <a:schemeClr val="accent1"/>
          </a:solidFill>
          <a:ln>
            <a:noFill/>
          </a:ln>
          <a:effectLst>
            <a:outerShdw blurRad="1270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9" name="Straight Connector 8"/>
          <p:cNvCxnSpPr/>
          <p:nvPr userDrawn="1"/>
        </p:nvCxnSpPr>
        <p:spPr>
          <a:xfrm>
            <a:off x="0" y="1657350"/>
            <a:ext cx="18288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231" y="381000"/>
            <a:ext cx="18288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10680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flipH="1">
            <a:off x="0" y="381000"/>
            <a:ext cx="18288000" cy="1276350"/>
          </a:xfrm>
          <a:prstGeom prst="rect">
            <a:avLst/>
          </a:prstGeom>
          <a:solidFill>
            <a:schemeClr val="accent2"/>
          </a:solidFill>
          <a:ln>
            <a:noFill/>
          </a:ln>
          <a:effectLst>
            <a:outerShdw blurRad="1270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9" name="Straight Connector 8"/>
          <p:cNvCxnSpPr/>
          <p:nvPr userDrawn="1"/>
        </p:nvCxnSpPr>
        <p:spPr>
          <a:xfrm>
            <a:off x="0" y="1657350"/>
            <a:ext cx="18288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231" y="381000"/>
            <a:ext cx="18288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71005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30" r:id="rId3"/>
    <p:sldLayoutId id="2147483732" r:id="rId4"/>
    <p:sldLayoutId id="2147483733"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flipH="1">
            <a:off x="0" y="381000"/>
            <a:ext cx="18288000" cy="1276350"/>
          </a:xfrm>
          <a:prstGeom prst="rect">
            <a:avLst/>
          </a:prstGeom>
          <a:solidFill>
            <a:schemeClr val="accent3"/>
          </a:solidFill>
          <a:ln>
            <a:noFill/>
          </a:ln>
          <a:effectLst>
            <a:outerShdw blurRad="1270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9" name="Straight Connector 8"/>
          <p:cNvCxnSpPr/>
          <p:nvPr userDrawn="1"/>
        </p:nvCxnSpPr>
        <p:spPr>
          <a:xfrm>
            <a:off x="0" y="1657350"/>
            <a:ext cx="18288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231" y="381000"/>
            <a:ext cx="18288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650827"/>
      </p:ext>
    </p:extLst>
  </p:cSld>
  <p:clrMap bg1="lt1" tx1="dk1" bg2="lt2" tx2="dk2" accent1="accent1" accent2="accent2" accent3="accent3" accent4="accent4" accent5="accent5" accent6="accent6" hlink="hlink" folHlink="folHlink"/>
  <p:sldLayoutIdLst>
    <p:sldLayoutId id="2147483720" r:id="rId1"/>
    <p:sldLayoutId id="2147483721"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flipH="1">
            <a:off x="0" y="381000"/>
            <a:ext cx="18288000" cy="1276350"/>
          </a:xfrm>
          <a:prstGeom prst="rect">
            <a:avLst/>
          </a:prstGeom>
          <a:solidFill>
            <a:schemeClr val="accent4"/>
          </a:solidFill>
          <a:ln>
            <a:noFill/>
          </a:ln>
          <a:effectLst>
            <a:outerShdw blurRad="1270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9" name="Straight Connector 8"/>
          <p:cNvCxnSpPr/>
          <p:nvPr userDrawn="1"/>
        </p:nvCxnSpPr>
        <p:spPr>
          <a:xfrm>
            <a:off x="0" y="1657350"/>
            <a:ext cx="18288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231" y="381000"/>
            <a:ext cx="18288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474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35"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www.google.co.za/url?sa=i&amp;rct=j&amp;q=&amp;esrc=s&amp;source=images&amp;cd=&amp;cad=rja&amp;uact=8&amp;ved=0CAcQjRw&amp;url=http://www.cg-lock.co.uk/&amp;ei=P_jBVOmcPMvxUv2lgfgB&amp;bvm=bv.84349003,d.d24&amp;psig=AFQjCNEyhxsPnbZpJJjNdKufdnoL5RSZXA&amp;ust=142208472976055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huffpost.com/gen/1453286/thumbs/o-SCHOOLGIRL-AFRICA-face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6" y="1135117"/>
            <a:ext cx="18303766" cy="915188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5767" y="-52107"/>
            <a:ext cx="18287999" cy="2101624"/>
          </a:xfrm>
          <a:prstGeom prst="rect">
            <a:avLst/>
          </a:prstGeom>
          <a:solidFill>
            <a:schemeClr val="accent1"/>
          </a:solidFill>
        </p:spPr>
        <p:txBody>
          <a:bodyPr lIns="163284" tIns="81642" rIns="163284" bIns="81642">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cap="all" spc="300" dirty="0" smtClean="0">
                <a:solidFill>
                  <a:schemeClr val="bg1"/>
                </a:solidFill>
                <a:cs typeface="Arial" panose="020B0604020202020204" pitchFamily="34" charset="0"/>
              </a:rPr>
              <a:t>Strengthening global leadership </a:t>
            </a:r>
            <a:r>
              <a:rPr lang="en-GB" b="1" cap="all" spc="300" dirty="0">
                <a:solidFill>
                  <a:schemeClr val="bg1"/>
                </a:solidFill>
                <a:cs typeface="Arial" panose="020B0604020202020204" pitchFamily="34" charset="0"/>
              </a:rPr>
              <a:t>on </a:t>
            </a:r>
            <a:endParaRPr lang="en-GB" b="1" cap="all" spc="300" dirty="0" smtClean="0">
              <a:solidFill>
                <a:schemeClr val="bg1"/>
              </a:solidFill>
              <a:cs typeface="Arial" panose="020B0604020202020204" pitchFamily="34" charset="0"/>
            </a:endParaRPr>
          </a:p>
          <a:p>
            <a:pPr algn="ctr"/>
            <a:r>
              <a:rPr lang="en-GB" b="1" cap="all" spc="300" dirty="0" err="1" smtClean="0">
                <a:solidFill>
                  <a:schemeClr val="bg1"/>
                </a:solidFill>
                <a:cs typeface="Arial" panose="020B0604020202020204" pitchFamily="34" charset="0"/>
              </a:rPr>
              <a:t>comprehensiVe</a:t>
            </a:r>
            <a:r>
              <a:rPr lang="en-GB" b="1" cap="all" spc="300" dirty="0" smtClean="0">
                <a:solidFill>
                  <a:schemeClr val="bg1"/>
                </a:solidFill>
                <a:cs typeface="Arial" panose="020B0604020202020204" pitchFamily="34" charset="0"/>
              </a:rPr>
              <a:t> </a:t>
            </a:r>
            <a:r>
              <a:rPr lang="en-GB" b="1" cap="all" spc="300" dirty="0">
                <a:solidFill>
                  <a:schemeClr val="bg1"/>
                </a:solidFill>
                <a:cs typeface="Arial" panose="020B0604020202020204" pitchFamily="34" charset="0"/>
              </a:rPr>
              <a:t>sexuality education </a:t>
            </a:r>
            <a:endParaRPr lang="en-GB" b="1" cap="all" spc="300" dirty="0" smtClean="0">
              <a:solidFill>
                <a:schemeClr val="bg1"/>
              </a:solidFill>
              <a:cs typeface="Arial" panose="020B0604020202020204" pitchFamily="34" charset="0"/>
            </a:endParaRPr>
          </a:p>
          <a:p>
            <a:pPr algn="ctr"/>
            <a:r>
              <a:rPr lang="en-GB" b="1" i="1" cap="all" spc="300" dirty="0" err="1" smtClean="0">
                <a:solidFill>
                  <a:schemeClr val="bg1"/>
                </a:solidFill>
                <a:cs typeface="Arial" panose="020B0604020202020204" pitchFamily="34" charset="0"/>
              </a:rPr>
              <a:t>Unesco’s</a:t>
            </a:r>
            <a:r>
              <a:rPr lang="en-GB" b="1" i="1" cap="all" spc="300" dirty="0" smtClean="0">
                <a:solidFill>
                  <a:schemeClr val="bg1"/>
                </a:solidFill>
                <a:cs typeface="Arial" panose="020B0604020202020204" pitchFamily="34" charset="0"/>
              </a:rPr>
              <a:t> approach and activities </a:t>
            </a:r>
            <a:r>
              <a:rPr lang="en-GB" sz="4200" b="1" cap="all" spc="300" dirty="0" smtClean="0">
                <a:solidFill>
                  <a:schemeClr val="bg1"/>
                </a:solidFill>
                <a:cs typeface="Arial" panose="020B0604020202020204" pitchFamily="34" charset="0"/>
              </a:rPr>
              <a:t/>
            </a:r>
            <a:br>
              <a:rPr lang="en-GB" sz="4200" b="1" cap="all" spc="300" dirty="0" smtClean="0">
                <a:solidFill>
                  <a:schemeClr val="bg1"/>
                </a:solidFill>
                <a:cs typeface="Arial" panose="020B0604020202020204" pitchFamily="34" charset="0"/>
              </a:rPr>
            </a:br>
            <a:endParaRPr lang="en-GB" sz="4200" b="1" cap="all" spc="300" dirty="0">
              <a:solidFill>
                <a:schemeClr val="bg1"/>
              </a:solidFill>
              <a:cs typeface="Arial" panose="020B0604020202020204" pitchFamily="34" charset="0"/>
            </a:endParaRPr>
          </a:p>
        </p:txBody>
      </p:sp>
      <p:sp>
        <p:nvSpPr>
          <p:cNvPr id="2" name="TextBox 1"/>
          <p:cNvSpPr txBox="1"/>
          <p:nvPr/>
        </p:nvSpPr>
        <p:spPr>
          <a:xfrm>
            <a:off x="169954" y="7678482"/>
            <a:ext cx="8989812" cy="2462213"/>
          </a:xfrm>
          <a:prstGeom prst="rect">
            <a:avLst/>
          </a:prstGeom>
          <a:solidFill>
            <a:schemeClr val="bg2">
              <a:lumMod val="75000"/>
              <a:alpha val="50000"/>
            </a:schemeClr>
          </a:solidFill>
        </p:spPr>
        <p:txBody>
          <a:bodyPr wrap="square" rtlCol="0">
            <a:spAutoFit/>
          </a:bodyPr>
          <a:lstStyle/>
          <a:p>
            <a:r>
              <a:rPr lang="fr-FR" sz="2400" b="1" dirty="0" smtClean="0">
                <a:solidFill>
                  <a:schemeClr val="bg1">
                    <a:lumMod val="10000"/>
                  </a:schemeClr>
                </a:solidFill>
              </a:rPr>
              <a:t>JOANNA HERAT</a:t>
            </a:r>
          </a:p>
          <a:p>
            <a:r>
              <a:rPr lang="fr-FR" sz="2400" b="1" dirty="0" smtClean="0">
                <a:solidFill>
                  <a:schemeClr val="bg1">
                    <a:lumMod val="10000"/>
                  </a:schemeClr>
                </a:solidFill>
              </a:rPr>
              <a:t>TEAM LEADER: SEXUALITY EDUCATION, SRH AND GENDER EQUALITY</a:t>
            </a:r>
          </a:p>
          <a:p>
            <a:r>
              <a:rPr lang="fr-FR" sz="2400" b="1" dirty="0" smtClean="0">
                <a:solidFill>
                  <a:schemeClr val="bg1">
                    <a:lumMod val="10000"/>
                  </a:schemeClr>
                </a:solidFill>
              </a:rPr>
              <a:t>SECTION FOR HEALTH AND GLOBAL CITIZENSHIP EDUCATION</a:t>
            </a:r>
          </a:p>
          <a:p>
            <a:r>
              <a:rPr lang="fr-FR" sz="2400" b="1" dirty="0" smtClean="0">
                <a:solidFill>
                  <a:schemeClr val="bg1">
                    <a:lumMod val="10000"/>
                  </a:schemeClr>
                </a:solidFill>
              </a:rPr>
              <a:t>EDUCATION SECTOR</a:t>
            </a:r>
          </a:p>
          <a:p>
            <a:endParaRPr lang="fr-FR" sz="1000" b="1" i="1" dirty="0">
              <a:solidFill>
                <a:schemeClr val="bg1">
                  <a:lumMod val="10000"/>
                </a:schemeClr>
              </a:solidFill>
            </a:endParaRPr>
          </a:p>
          <a:p>
            <a:r>
              <a:rPr lang="fr-FR" sz="2400" b="1" i="1" dirty="0" smtClean="0">
                <a:solidFill>
                  <a:schemeClr val="bg1">
                    <a:lumMod val="10000"/>
                  </a:schemeClr>
                </a:solidFill>
              </a:rPr>
              <a:t>5TH FEBRUARY 2015         4TH FORUM - LIFE LONG LEARNING FOR ALL</a:t>
            </a:r>
          </a:p>
          <a:p>
            <a:endParaRPr lang="fr-FR" sz="2400" b="1" dirty="0">
              <a:solidFill>
                <a:schemeClr val="bg1">
                  <a:lumMod val="10000"/>
                </a:schemeClr>
              </a:solidFill>
            </a:endParaRPr>
          </a:p>
        </p:txBody>
      </p:sp>
      <p:pic>
        <p:nvPicPr>
          <p:cNvPr id="6" name="Image 3" descr="unesco_logo_en_00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8" y="133350"/>
            <a:ext cx="2046922" cy="194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5401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008" y="2191609"/>
            <a:ext cx="14756892" cy="7543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
          <p:cNvSpPr txBox="1">
            <a:spLocks/>
          </p:cNvSpPr>
          <p:nvPr/>
        </p:nvSpPr>
        <p:spPr>
          <a:xfrm>
            <a:off x="571500" y="571500"/>
            <a:ext cx="15392400" cy="1619250"/>
          </a:xfrm>
          <a:prstGeom prst="rect">
            <a:avLst/>
          </a:prstGeom>
          <a:effectLst/>
        </p:spPr>
        <p:txBody>
          <a:bodyPr vert="horz" lIns="163284" tIns="81642" rIns="163284" bIns="81642" rtlCol="0" anchor="t" anchorCtr="0">
            <a:normAutofit fontScale="97500"/>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fr-FR" sz="6400" dirty="0" smtClean="0">
                <a:ln w="10541" cmpd="sng">
                  <a:solidFill>
                    <a:schemeClr val="accent1">
                      <a:shade val="88000"/>
                      <a:satMod val="110000"/>
                    </a:schemeClr>
                  </a:solidFill>
                  <a:prstDash val="solid"/>
                </a:ln>
                <a:solidFill>
                  <a:schemeClr val="accent1"/>
                </a:solidFill>
                <a:effectLst/>
              </a:rPr>
              <a:t>BENEFITS OF SEXUALITY EDUCATION</a:t>
            </a:r>
            <a:endParaRPr lang="en-US" sz="6400" dirty="0">
              <a:ln w="10541" cmpd="sng">
                <a:solidFill>
                  <a:schemeClr val="accent1">
                    <a:shade val="88000"/>
                    <a:satMod val="110000"/>
                  </a:schemeClr>
                </a:solidFill>
                <a:prstDash val="solid"/>
              </a:ln>
              <a:solidFill>
                <a:schemeClr val="accent1"/>
              </a:solidFill>
              <a:effectLst/>
            </a:endParaRPr>
          </a:p>
        </p:txBody>
      </p:sp>
    </p:spTree>
    <p:extLst>
      <p:ext uri="{BB962C8B-B14F-4D97-AF65-F5344CB8AC3E}">
        <p14:creationId xmlns:p14="http://schemas.microsoft.com/office/powerpoint/2010/main" val="614632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7252" y="679776"/>
            <a:ext cx="16459200" cy="1714500"/>
          </a:xfrm>
        </p:spPr>
        <p:txBody>
          <a:bodyPr/>
          <a:lstStyle/>
          <a:p>
            <a:r>
              <a:rPr lang="en-US" sz="4200" b="1" dirty="0">
                <a:solidFill>
                  <a:schemeClr val="bg2"/>
                </a:solidFill>
              </a:rPr>
              <a:t>The impact of school based CSE programs</a:t>
            </a:r>
          </a:p>
        </p:txBody>
      </p:sp>
      <p:sp>
        <p:nvSpPr>
          <p:cNvPr id="8" name="Rectangle 4"/>
          <p:cNvSpPr>
            <a:spLocks noGrp="1" noChangeArrowheads="1"/>
          </p:cNvSpPr>
          <p:nvPr>
            <p:ph sz="quarter" idx="13"/>
          </p:nvPr>
        </p:nvSpPr>
        <p:spPr>
          <a:xfrm>
            <a:off x="1481959" y="1828800"/>
            <a:ext cx="15245255" cy="8229600"/>
          </a:xfrm>
        </p:spPr>
        <p:txBody>
          <a:bodyPr>
            <a:noAutofit/>
          </a:bodyPr>
          <a:lstStyle/>
          <a:p>
            <a:r>
              <a:rPr lang="en-US" altLang="en-US" sz="3300" dirty="0"/>
              <a:t>Does </a:t>
            </a:r>
            <a:r>
              <a:rPr lang="en-US" altLang="en-US" sz="3300" b="1" dirty="0"/>
              <a:t>NOT</a:t>
            </a:r>
            <a:r>
              <a:rPr lang="en-US" altLang="en-US" sz="3300" dirty="0"/>
              <a:t> encourage young people to have sex</a:t>
            </a:r>
          </a:p>
          <a:p>
            <a:pPr lvl="0"/>
            <a:r>
              <a:rPr lang="en-US" sz="3300" dirty="0"/>
              <a:t>Most programs had positive impacts on one or more sexual behaviors including:</a:t>
            </a:r>
            <a:endParaRPr lang="en-US" altLang="en-US" sz="3300" dirty="0"/>
          </a:p>
          <a:p>
            <a:pPr marL="1797845" lvl="2" indent="-511970">
              <a:lnSpc>
                <a:spcPct val="80000"/>
              </a:lnSpc>
              <a:buSzPct val="75000"/>
              <a:tabLst>
                <a:tab pos="1364457" algn="l"/>
              </a:tabLst>
            </a:pPr>
            <a:r>
              <a:rPr lang="en-US" altLang="en-US" sz="2700" b="1" dirty="0"/>
              <a:t>Delay initiation of intercourse (increase abstinence)</a:t>
            </a:r>
          </a:p>
          <a:p>
            <a:pPr marL="1797845" lvl="2" indent="-511970">
              <a:lnSpc>
                <a:spcPct val="80000"/>
              </a:lnSpc>
              <a:buSzPct val="75000"/>
              <a:tabLst>
                <a:tab pos="1364457" algn="l"/>
              </a:tabLst>
            </a:pPr>
            <a:r>
              <a:rPr lang="en-US" altLang="en-US" sz="2700" b="1" dirty="0"/>
              <a:t>Reduce number of sexual partners</a:t>
            </a:r>
          </a:p>
          <a:p>
            <a:pPr marL="1797845" lvl="2" indent="-511970">
              <a:lnSpc>
                <a:spcPct val="80000"/>
              </a:lnSpc>
              <a:buSzPct val="75000"/>
              <a:tabLst>
                <a:tab pos="1364457" algn="l"/>
              </a:tabLst>
            </a:pPr>
            <a:r>
              <a:rPr lang="en-US" altLang="en-US" sz="2700" b="1" dirty="0"/>
              <a:t>Increase use of condoms/contraception</a:t>
            </a:r>
          </a:p>
          <a:p>
            <a:pPr marL="1797845" lvl="2" indent="-511970">
              <a:lnSpc>
                <a:spcPct val="80000"/>
              </a:lnSpc>
              <a:buSzPct val="75000"/>
              <a:tabLst>
                <a:tab pos="1364457" algn="l"/>
              </a:tabLst>
            </a:pPr>
            <a:r>
              <a:rPr lang="en-US" altLang="en-US" sz="2700" b="1" dirty="0"/>
              <a:t>Reduce unprotected sex</a:t>
            </a:r>
          </a:p>
          <a:p>
            <a:pPr lvl="1" indent="0">
              <a:lnSpc>
                <a:spcPct val="80000"/>
              </a:lnSpc>
              <a:buSzPct val="75000"/>
              <a:buNone/>
              <a:tabLst>
                <a:tab pos="1364457" algn="l"/>
              </a:tabLst>
            </a:pPr>
            <a:endParaRPr lang="en-US" altLang="en-US" sz="3300" dirty="0"/>
          </a:p>
          <a:p>
            <a:pPr>
              <a:spcBef>
                <a:spcPts val="0"/>
              </a:spcBef>
              <a:spcAft>
                <a:spcPts val="1800"/>
              </a:spcAft>
            </a:pPr>
            <a:r>
              <a:rPr lang="en-US" sz="3300" dirty="0"/>
              <a:t>Many CSE programs have significant, durable effects on </a:t>
            </a:r>
            <a:r>
              <a:rPr lang="en-US" sz="3300" b="1" dirty="0">
                <a:solidFill>
                  <a:schemeClr val="accent1"/>
                </a:solidFill>
              </a:rPr>
              <a:t>knowledge, attitudes, self-efficacy</a:t>
            </a:r>
            <a:r>
              <a:rPr lang="en-US" sz="3300" dirty="0">
                <a:solidFill>
                  <a:schemeClr val="accent1"/>
                </a:solidFill>
              </a:rPr>
              <a:t> </a:t>
            </a:r>
            <a:r>
              <a:rPr lang="en-US" sz="3300" dirty="0"/>
              <a:t>and intentions to change behavior</a:t>
            </a:r>
          </a:p>
          <a:p>
            <a:pPr>
              <a:spcBef>
                <a:spcPts val="0"/>
              </a:spcBef>
              <a:spcAft>
                <a:spcPts val="1800"/>
              </a:spcAft>
            </a:pPr>
            <a:r>
              <a:rPr lang="en-US" sz="3300" b="1" dirty="0"/>
              <a:t>Behavioral outcomes- </a:t>
            </a:r>
            <a:r>
              <a:rPr lang="en-US" sz="3300" dirty="0"/>
              <a:t>Data is mixed because the quality of CSE varies greatly; behavioral outcomes are also usually self-reported</a:t>
            </a:r>
          </a:p>
          <a:p>
            <a:pPr>
              <a:spcBef>
                <a:spcPts val="0"/>
              </a:spcBef>
              <a:spcAft>
                <a:spcPts val="1800"/>
              </a:spcAft>
            </a:pPr>
            <a:r>
              <a:rPr lang="en-US" sz="3300" b="1" dirty="0"/>
              <a:t>Biological outcomes:</a:t>
            </a:r>
            <a:r>
              <a:rPr lang="en-US" sz="3300" dirty="0"/>
              <a:t> While elsewhere studies have shown impact on biological </a:t>
            </a:r>
            <a:r>
              <a:rPr lang="en-US" sz="3300" dirty="0" smtClean="0"/>
              <a:t>outcomes</a:t>
            </a:r>
            <a:endParaRPr lang="en-US" sz="3300" dirty="0"/>
          </a:p>
          <a:p>
            <a:pPr>
              <a:spcBef>
                <a:spcPts val="0"/>
              </a:spcBef>
              <a:spcAft>
                <a:spcPts val="1800"/>
              </a:spcAft>
            </a:pPr>
            <a:r>
              <a:rPr lang="en-US" sz="3300" dirty="0" smtClean="0"/>
              <a:t>Are an </a:t>
            </a:r>
            <a:r>
              <a:rPr lang="en-US" sz="3300" dirty="0" smtClean="0"/>
              <a:t>effective component of </a:t>
            </a:r>
            <a:r>
              <a:rPr lang="en-US" sz="3300" dirty="0" smtClean="0"/>
              <a:t>a </a:t>
            </a:r>
            <a:r>
              <a:rPr lang="en-US" sz="3300" b="1" dirty="0" smtClean="0"/>
              <a:t>comprehensive</a:t>
            </a:r>
            <a:r>
              <a:rPr lang="en-US" sz="3300" dirty="0" smtClean="0"/>
              <a:t> </a:t>
            </a:r>
            <a:r>
              <a:rPr lang="en-US" altLang="en-US" sz="3600" dirty="0"/>
              <a:t> </a:t>
            </a:r>
            <a:r>
              <a:rPr lang="en-US" altLang="en-US" sz="3600" dirty="0" smtClean="0"/>
              <a:t>approach that addresses </a:t>
            </a:r>
            <a:r>
              <a:rPr lang="en-US" altLang="en-US" sz="3600" dirty="0"/>
              <a:t>behavior and structural causes of </a:t>
            </a:r>
            <a:r>
              <a:rPr lang="en-US" altLang="en-US" sz="3600" dirty="0" smtClean="0"/>
              <a:t>vulnerability and </a:t>
            </a:r>
            <a:r>
              <a:rPr lang="en-US" sz="3300" b="1" dirty="0" smtClean="0"/>
              <a:t>includes access to youth friendly SRH services.</a:t>
            </a:r>
            <a:endParaRPr lang="en-US" sz="3300" b="1" dirty="0"/>
          </a:p>
          <a:p>
            <a:pPr marL="1197770" lvl="1" indent="-511970">
              <a:lnSpc>
                <a:spcPct val="80000"/>
              </a:lnSpc>
              <a:buSzPct val="75000"/>
              <a:tabLst>
                <a:tab pos="1364457" algn="l"/>
              </a:tabLst>
            </a:pPr>
            <a:endParaRPr lang="en-US" altLang="en-US" sz="3300" dirty="0">
              <a:solidFill>
                <a:schemeClr val="accent4"/>
              </a:solidFill>
            </a:endParaRPr>
          </a:p>
          <a:p>
            <a:endParaRPr lang="en-US" altLang="en-US" sz="3300" dirty="0">
              <a:solidFill>
                <a:schemeClr val="accent4"/>
              </a:solidFill>
            </a:endParaRPr>
          </a:p>
        </p:txBody>
      </p:sp>
    </p:spTree>
    <p:extLst>
      <p:ext uri="{BB962C8B-B14F-4D97-AF65-F5344CB8AC3E}">
        <p14:creationId xmlns:p14="http://schemas.microsoft.com/office/powerpoint/2010/main" val="1356958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lIns="163284" tIns="81642" rIns="163284" bIns="81642"/>
          <a:lstStyle/>
          <a:p>
            <a:fld id="{323A39AC-E485-4D4F-8B2B-1C54DC83BE4E}" type="slidenum">
              <a:rPr lang="en-US"/>
              <a:pPr/>
              <a:t>12</a:t>
            </a:fld>
            <a:endParaRPr lang="en-US"/>
          </a:p>
        </p:txBody>
      </p:sp>
      <p:sp>
        <p:nvSpPr>
          <p:cNvPr id="103426" name="Rectangle 2"/>
          <p:cNvSpPr>
            <a:spLocks noGrp="1" noChangeArrowheads="1"/>
          </p:cNvSpPr>
          <p:nvPr>
            <p:ph type="title"/>
          </p:nvPr>
        </p:nvSpPr>
        <p:spPr/>
        <p:txBody>
          <a:bodyPr lIns="163284" tIns="81642" rIns="163284" bIns="81642"/>
          <a:lstStyle/>
          <a:p>
            <a:r>
              <a:rPr lang="en-US" sz="6400" b="1" dirty="0">
                <a:solidFill>
                  <a:schemeClr val="bg2"/>
                </a:solidFill>
              </a:rPr>
              <a:t>UNESCO’s mission in the area of health education</a:t>
            </a:r>
            <a:endParaRPr lang="en-US" sz="6400" b="1" dirty="0">
              <a:solidFill>
                <a:schemeClr val="bg2"/>
              </a:solidFill>
            </a:endParaRPr>
          </a:p>
        </p:txBody>
      </p:sp>
      <p:sp>
        <p:nvSpPr>
          <p:cNvPr id="103427" name="Rectangle 3"/>
          <p:cNvSpPr>
            <a:spLocks noGrp="1" noChangeArrowheads="1"/>
          </p:cNvSpPr>
          <p:nvPr>
            <p:ph type="body" idx="1"/>
          </p:nvPr>
        </p:nvSpPr>
        <p:spPr>
          <a:xfrm>
            <a:off x="654676" y="2461021"/>
            <a:ext cx="16764000" cy="6446045"/>
          </a:xfrm>
        </p:spPr>
        <p:txBody>
          <a:bodyPr lIns="163284" tIns="81642" rIns="163284" bIns="81642"/>
          <a:lstStyle/>
          <a:p>
            <a:pPr marL="1088563" indent="-1088563">
              <a:lnSpc>
                <a:spcPct val="80000"/>
              </a:lnSpc>
              <a:buNone/>
            </a:pPr>
            <a:endParaRPr lang="en-GB" dirty="0"/>
          </a:p>
          <a:p>
            <a:pPr marL="1088563" indent="-1088563">
              <a:lnSpc>
                <a:spcPct val="80000"/>
              </a:lnSpc>
            </a:pPr>
            <a:endParaRPr lang="en-US" sz="5000" dirty="0"/>
          </a:p>
        </p:txBody>
      </p:sp>
      <p:sp>
        <p:nvSpPr>
          <p:cNvPr id="103428" name="Rectangle 4"/>
          <p:cNvSpPr>
            <a:spLocks noChangeArrowheads="1"/>
          </p:cNvSpPr>
          <p:nvPr/>
        </p:nvSpPr>
        <p:spPr bwMode="auto">
          <a:xfrm>
            <a:off x="762000" y="2514601"/>
            <a:ext cx="16916400" cy="694254"/>
          </a:xfrm>
          <a:prstGeom prst="rect">
            <a:avLst/>
          </a:prstGeom>
          <a:noFill/>
          <a:ln w="9525">
            <a:noFill/>
            <a:miter lim="800000"/>
            <a:headEnd/>
            <a:tailEnd/>
          </a:ln>
          <a:effectLst/>
        </p:spPr>
        <p:txBody>
          <a:bodyPr lIns="163284" tIns="81642" rIns="163284" bIns="81642">
            <a:spAutoFit/>
          </a:bodyPr>
          <a:lstStyle/>
          <a:p>
            <a:pPr marL="1088563" indent="-1088563">
              <a:lnSpc>
                <a:spcPct val="80000"/>
              </a:lnSpc>
              <a:spcBef>
                <a:spcPct val="20000"/>
              </a:spcBef>
              <a:buFontTx/>
              <a:buChar char="•"/>
            </a:pPr>
            <a:endParaRPr lang="fr-FR" sz="4300" b="1">
              <a:solidFill>
                <a:schemeClr val="bg1"/>
              </a:solidFill>
            </a:endParaRPr>
          </a:p>
        </p:txBody>
      </p:sp>
      <p:sp>
        <p:nvSpPr>
          <p:cNvPr id="9" name="Rectangle 5"/>
          <p:cNvSpPr>
            <a:spLocks noChangeArrowheads="1"/>
          </p:cNvSpPr>
          <p:nvPr/>
        </p:nvSpPr>
        <p:spPr bwMode="auto">
          <a:xfrm>
            <a:off x="719070" y="2861728"/>
            <a:ext cx="16154400" cy="6999378"/>
          </a:xfrm>
          <a:prstGeom prst="rect">
            <a:avLst/>
          </a:prstGeom>
          <a:noFill/>
          <a:ln w="9525">
            <a:noFill/>
            <a:miter lim="800000"/>
            <a:headEnd/>
            <a:tailEnd/>
          </a:ln>
          <a:effectLst/>
        </p:spPr>
        <p:txBody>
          <a:bodyPr wrap="square" lIns="163284" tIns="81642" rIns="163284" bIns="81642">
            <a:spAutoFit/>
          </a:bodyPr>
          <a:lstStyle/>
          <a:p>
            <a:pPr>
              <a:lnSpc>
                <a:spcPct val="80000"/>
              </a:lnSpc>
              <a:spcBef>
                <a:spcPct val="20000"/>
              </a:spcBef>
            </a:pPr>
            <a:r>
              <a:rPr lang="en-GB" sz="4300" dirty="0">
                <a:latin typeface="+mj-lt"/>
                <a:cs typeface="Arial" panose="020B0604020202020204" pitchFamily="34" charset="0"/>
              </a:rPr>
              <a:t>We want to </a:t>
            </a:r>
            <a:r>
              <a:rPr lang="en-GB" sz="4300" b="1" dirty="0">
                <a:solidFill>
                  <a:schemeClr val="accent3"/>
                </a:solidFill>
                <a:latin typeface="+mj-lt"/>
                <a:cs typeface="Arial" panose="020B0604020202020204" pitchFamily="34" charset="0"/>
              </a:rPr>
              <a:t>promote healthy lifestyles </a:t>
            </a:r>
            <a:r>
              <a:rPr lang="en-GB" sz="4300" dirty="0">
                <a:solidFill>
                  <a:schemeClr val="accent3"/>
                </a:solidFill>
                <a:latin typeface="+mj-lt"/>
                <a:cs typeface="Arial" panose="020B0604020202020204" pitchFamily="34" charset="0"/>
              </a:rPr>
              <a:t>among </a:t>
            </a:r>
            <a:r>
              <a:rPr lang="en-GB" sz="4300" b="1" dirty="0">
                <a:solidFill>
                  <a:schemeClr val="accent3"/>
                </a:solidFill>
                <a:latin typeface="+mj-lt"/>
                <a:cs typeface="Arial" panose="020B0604020202020204" pitchFamily="34" charset="0"/>
              </a:rPr>
              <a:t>girls, boys, young women and men</a:t>
            </a:r>
            <a:r>
              <a:rPr lang="en-GB" sz="4300" dirty="0">
                <a:solidFill>
                  <a:schemeClr val="accent3"/>
                </a:solidFill>
                <a:latin typeface="+mj-lt"/>
                <a:cs typeface="Arial" panose="020B0604020202020204" pitchFamily="34" charset="0"/>
              </a:rPr>
              <a:t> through </a:t>
            </a:r>
            <a:r>
              <a:rPr lang="en-GB" sz="4300" b="1" dirty="0">
                <a:solidFill>
                  <a:schemeClr val="accent3"/>
                </a:solidFill>
                <a:latin typeface="+mj-lt"/>
                <a:cs typeface="Arial" panose="020B0604020202020204" pitchFamily="34" charset="0"/>
              </a:rPr>
              <a:t>skills-based</a:t>
            </a:r>
            <a:r>
              <a:rPr lang="en-GB" sz="4300" dirty="0">
                <a:solidFill>
                  <a:schemeClr val="accent3"/>
                </a:solidFill>
                <a:latin typeface="+mj-lt"/>
                <a:cs typeface="Arial" panose="020B0604020202020204" pitchFamily="34" charset="0"/>
              </a:rPr>
              <a:t> </a:t>
            </a:r>
            <a:r>
              <a:rPr lang="en-GB" sz="4300" b="1" dirty="0">
                <a:solidFill>
                  <a:schemeClr val="accent3"/>
                </a:solidFill>
                <a:latin typeface="+mj-lt"/>
                <a:cs typeface="Arial" panose="020B0604020202020204" pitchFamily="34" charset="0"/>
              </a:rPr>
              <a:t>education</a:t>
            </a:r>
            <a:r>
              <a:rPr lang="en-GB" sz="4300" dirty="0">
                <a:solidFill>
                  <a:schemeClr val="accent3"/>
                </a:solidFill>
                <a:latin typeface="+mj-lt"/>
                <a:cs typeface="Arial" panose="020B0604020202020204" pitchFamily="34" charset="0"/>
              </a:rPr>
              <a:t> </a:t>
            </a:r>
            <a:r>
              <a:rPr lang="en-GB" sz="4300" dirty="0">
                <a:latin typeface="+mj-lt"/>
                <a:cs typeface="Arial" panose="020B0604020202020204" pitchFamily="34" charset="0"/>
              </a:rPr>
              <a:t>- in formal educational settings, non-formal educational activities, and informal education</a:t>
            </a:r>
          </a:p>
          <a:p>
            <a:pPr>
              <a:lnSpc>
                <a:spcPct val="80000"/>
              </a:lnSpc>
              <a:spcBef>
                <a:spcPct val="20000"/>
              </a:spcBef>
            </a:pPr>
            <a:endParaRPr lang="en-GB" sz="4300" dirty="0">
              <a:latin typeface="+mj-lt"/>
              <a:cs typeface="Arial" panose="020B0604020202020204" pitchFamily="34" charset="0"/>
            </a:endParaRPr>
          </a:p>
          <a:p>
            <a:pPr>
              <a:lnSpc>
                <a:spcPct val="80000"/>
              </a:lnSpc>
              <a:spcBef>
                <a:spcPct val="20000"/>
              </a:spcBef>
            </a:pPr>
            <a:r>
              <a:rPr lang="en-GB" sz="4300" dirty="0">
                <a:latin typeface="+mj-lt"/>
                <a:cs typeface="Arial" panose="020B0604020202020204" pitchFamily="34" charset="0"/>
              </a:rPr>
              <a:t>Good health ensures </a:t>
            </a:r>
            <a:r>
              <a:rPr lang="en-GB" sz="4300" b="1" dirty="0">
                <a:latin typeface="+mj-lt"/>
                <a:cs typeface="Arial" panose="020B0604020202020204" pitchFamily="34" charset="0"/>
              </a:rPr>
              <a:t>access to schooling</a:t>
            </a:r>
            <a:r>
              <a:rPr lang="en-GB" sz="4300" dirty="0">
                <a:latin typeface="+mj-lt"/>
                <a:cs typeface="Arial" panose="020B0604020202020204" pitchFamily="34" charset="0"/>
              </a:rPr>
              <a:t>, enables children and young people to </a:t>
            </a:r>
            <a:r>
              <a:rPr lang="en-GB" sz="4300" b="1" dirty="0">
                <a:latin typeface="+mj-lt"/>
                <a:cs typeface="Arial" panose="020B0604020202020204" pitchFamily="34" charset="0"/>
              </a:rPr>
              <a:t>stay in school</a:t>
            </a:r>
            <a:r>
              <a:rPr lang="en-GB" sz="4300" dirty="0">
                <a:latin typeface="+mj-lt"/>
                <a:cs typeface="Arial" panose="020B0604020202020204" pitchFamily="34" charset="0"/>
              </a:rPr>
              <a:t>, and strengthens their </a:t>
            </a:r>
            <a:r>
              <a:rPr lang="en-GB" sz="4300" b="1" dirty="0">
                <a:latin typeface="+mj-lt"/>
                <a:cs typeface="Arial" panose="020B0604020202020204" pitchFamily="34" charset="0"/>
              </a:rPr>
              <a:t>contribution to and participation </a:t>
            </a:r>
            <a:r>
              <a:rPr lang="en-GB" sz="4300" dirty="0">
                <a:latin typeface="+mj-lt"/>
                <a:cs typeface="Arial" panose="020B0604020202020204" pitchFamily="34" charset="0"/>
              </a:rPr>
              <a:t>as citizens </a:t>
            </a:r>
            <a:r>
              <a:rPr lang="en-GB" sz="4300" b="1" dirty="0">
                <a:latin typeface="+mj-lt"/>
                <a:cs typeface="Arial" panose="020B0604020202020204" pitchFamily="34" charset="0"/>
              </a:rPr>
              <a:t>in society</a:t>
            </a:r>
          </a:p>
          <a:p>
            <a:pPr>
              <a:lnSpc>
                <a:spcPct val="80000"/>
              </a:lnSpc>
              <a:spcBef>
                <a:spcPct val="20000"/>
              </a:spcBef>
            </a:pPr>
            <a:endParaRPr lang="en-GB" sz="3600" dirty="0">
              <a:latin typeface="+mj-lt"/>
              <a:cs typeface="Arial" panose="020B0604020202020204" pitchFamily="34" charset="0"/>
            </a:endParaRPr>
          </a:p>
          <a:p>
            <a:pPr>
              <a:lnSpc>
                <a:spcPct val="80000"/>
              </a:lnSpc>
              <a:spcBef>
                <a:spcPct val="20000"/>
              </a:spcBef>
            </a:pPr>
            <a:r>
              <a:rPr lang="en-GB" sz="4300" dirty="0">
                <a:latin typeface="+mj-lt"/>
                <a:cs typeface="Arial" panose="020B0604020202020204" pitchFamily="34" charset="0"/>
              </a:rPr>
              <a:t>We also want </a:t>
            </a:r>
            <a:r>
              <a:rPr lang="en-GB" sz="4300" b="1" dirty="0">
                <a:solidFill>
                  <a:schemeClr val="accent3"/>
                </a:solidFill>
                <a:latin typeface="+mj-lt"/>
                <a:cs typeface="Arial" panose="020B0604020202020204" pitchFamily="34" charset="0"/>
              </a:rPr>
              <a:t>ALL learners to be able to learn and educators to teach in a safe learning environment </a:t>
            </a:r>
            <a:r>
              <a:rPr lang="en-GB" sz="4300" dirty="0">
                <a:latin typeface="+mj-lt"/>
                <a:cs typeface="Arial" panose="020B0604020202020204" pitchFamily="34" charset="0"/>
              </a:rPr>
              <a:t>free of stigma, discrimination and violence</a:t>
            </a:r>
            <a:endParaRPr lang="en-GB" sz="4300" dirty="0">
              <a:latin typeface="+mj-lt"/>
              <a:cs typeface="Arial" panose="020B0604020202020204" pitchFamily="34" charset="0"/>
            </a:endParaRPr>
          </a:p>
          <a:p>
            <a:pPr marL="816422" indent="-816422">
              <a:lnSpc>
                <a:spcPct val="80000"/>
              </a:lnSpc>
              <a:spcBef>
                <a:spcPct val="20000"/>
              </a:spcBef>
              <a:buFont typeface="+mj-lt"/>
              <a:buAutoNum type="arabicPeriod"/>
            </a:pPr>
            <a:endParaRPr lang="en-GB" sz="3600" dirty="0">
              <a:latin typeface="+mj-lt"/>
              <a:cs typeface="Arial" panose="020B0604020202020204" pitchFamily="34" charset="0"/>
            </a:endParaRPr>
          </a:p>
          <a:p>
            <a:pPr marL="816422" indent="-816422">
              <a:lnSpc>
                <a:spcPct val="80000"/>
              </a:lnSpc>
              <a:spcBef>
                <a:spcPct val="20000"/>
              </a:spcBef>
              <a:buFont typeface="+mj-lt"/>
              <a:buAutoNum type="arabicPeriod"/>
            </a:pPr>
            <a:endParaRPr lang="en-GB" sz="3600" i="1" dirty="0">
              <a:latin typeface="+mj-lt"/>
              <a:cs typeface="Arial" panose="020B0604020202020204" pitchFamily="34" charset="0"/>
            </a:endParaRPr>
          </a:p>
        </p:txBody>
      </p:sp>
    </p:spTree>
    <p:extLst>
      <p:ext uri="{BB962C8B-B14F-4D97-AF65-F5344CB8AC3E}">
        <p14:creationId xmlns:p14="http://schemas.microsoft.com/office/powerpoint/2010/main" val="7153557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1828800" y="571500"/>
            <a:ext cx="15392400" cy="1619250"/>
          </a:xfrm>
          <a:prstGeom prst="rect">
            <a:avLst/>
          </a:prstGeom>
          <a:effectLst/>
        </p:spPr>
        <p:txBody>
          <a:bodyPr vert="horz" lIns="163284" tIns="81642" rIns="163284" bIns="81642" rtlCol="0" anchor="t" anchorCtr="0">
            <a:normAutofit fontScale="97500"/>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fr-FR" sz="6400" dirty="0">
                <a:ln w="10541" cmpd="sng">
                  <a:solidFill>
                    <a:schemeClr val="accent1">
                      <a:shade val="88000"/>
                      <a:satMod val="110000"/>
                    </a:schemeClr>
                  </a:solidFill>
                  <a:prstDash val="solid"/>
                </a:ln>
                <a:solidFill>
                  <a:schemeClr val="bg1"/>
                </a:solidFill>
                <a:effectLst/>
              </a:rPr>
              <a:t>TOOLS</a:t>
            </a:r>
            <a:endParaRPr lang="en-US" sz="6400" dirty="0">
              <a:ln w="10541" cmpd="sng">
                <a:solidFill>
                  <a:schemeClr val="accent1">
                    <a:shade val="88000"/>
                    <a:satMod val="110000"/>
                  </a:schemeClr>
                </a:solidFill>
                <a:prstDash val="solid"/>
              </a:ln>
              <a:solidFill>
                <a:schemeClr val="bg1"/>
              </a:solidFill>
              <a:effectLst/>
            </a:endParaRPr>
          </a:p>
        </p:txBody>
      </p:sp>
      <p:grpSp>
        <p:nvGrpSpPr>
          <p:cNvPr id="2" name="Group 1"/>
          <p:cNvGrpSpPr/>
          <p:nvPr/>
        </p:nvGrpSpPr>
        <p:grpSpPr>
          <a:xfrm>
            <a:off x="1747716" y="2318615"/>
            <a:ext cx="14575452" cy="7437489"/>
            <a:chOff x="164129" y="441678"/>
            <a:chExt cx="8571397" cy="5878751"/>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920750"/>
              <a:ext cx="2285999"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305050"/>
              <a:ext cx="3060700" cy="38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29" y="589553"/>
              <a:ext cx="3103563"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descr="SE_Levers of Success_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441678"/>
              <a:ext cx="2359719" cy="33622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E_CostingStudy ExecSummary_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1562483"/>
              <a:ext cx="2305622" cy="30515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over Scaling-Up Comprehensive Sexuality Educ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2457407"/>
              <a:ext cx="1877526" cy="265357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ntd42.tripolis.com/public/image_MjM1NjY2MjN7lSnqX0bd*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03715">
              <a:off x="4413249" y="2834278"/>
              <a:ext cx="2476500" cy="34861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95680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169" y="645429"/>
            <a:ext cx="18045140" cy="835880"/>
          </a:xfrm>
        </p:spPr>
        <p:txBody>
          <a:bodyPr/>
          <a:lstStyle/>
          <a:p>
            <a:r>
              <a:rPr lang="en-US" dirty="0" smtClean="0"/>
              <a:t>KEY APPROACHES FOR STRENGTHENING SEXUALITY EDUCATION</a:t>
            </a:r>
            <a:endParaRPr lang="uk-UA" dirty="0"/>
          </a:p>
        </p:txBody>
      </p:sp>
      <p:cxnSp>
        <p:nvCxnSpPr>
          <p:cNvPr id="40" name="Straight Connector 39"/>
          <p:cNvCxnSpPr/>
          <p:nvPr/>
        </p:nvCxnSpPr>
        <p:spPr>
          <a:xfrm>
            <a:off x="4285364" y="9525000"/>
            <a:ext cx="4811165"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096529" y="9525000"/>
            <a:ext cx="4811165"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3839936" y="9525000"/>
            <a:ext cx="444806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134465" y="2452661"/>
            <a:ext cx="0" cy="1173189"/>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4532606" y="2401875"/>
            <a:ext cx="0" cy="1173189"/>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285364" y="2452661"/>
            <a:ext cx="2609" cy="1173189"/>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0" y="2457450"/>
            <a:ext cx="18288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0" y="9525000"/>
            <a:ext cx="428536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464424" y="7159600"/>
            <a:ext cx="3691434" cy="1323439"/>
          </a:xfrm>
          <a:prstGeom prst="rect">
            <a:avLst/>
          </a:prstGeom>
          <a:noFill/>
        </p:spPr>
        <p:txBody>
          <a:bodyPr wrap="square" rtlCol="0">
            <a:spAutoFit/>
          </a:bodyPr>
          <a:lstStyle/>
          <a:p>
            <a:pPr algn="ctr"/>
            <a:r>
              <a:rPr lang="en-US" sz="2000" b="1" dirty="0" smtClean="0">
                <a:solidFill>
                  <a:schemeClr val="tx2"/>
                </a:solidFill>
              </a:rPr>
              <a:t>Good quality curriculum that addresses health issues, gender equality and personal empowerment</a:t>
            </a:r>
            <a:endParaRPr lang="uk-UA" sz="2000" dirty="0">
              <a:solidFill>
                <a:schemeClr val="tx2"/>
              </a:solidFill>
            </a:endParaRPr>
          </a:p>
        </p:txBody>
      </p:sp>
      <p:sp>
        <p:nvSpPr>
          <p:cNvPr id="51" name="Rounded Rectangle 50"/>
          <p:cNvSpPr/>
          <p:nvPr/>
        </p:nvSpPr>
        <p:spPr>
          <a:xfrm>
            <a:off x="2784496" y="3321714"/>
            <a:ext cx="3006956" cy="725715"/>
          </a:xfrm>
          <a:prstGeom prst="roundRect">
            <a:avLst>
              <a:gd name="adj" fmla="val 26375"/>
            </a:avLst>
          </a:prstGeom>
          <a:solidFill>
            <a:schemeClr val="accent2"/>
          </a:solidFill>
          <a:ln w="25400">
            <a:solidFill>
              <a:schemeClr val="bg1"/>
            </a:solidFill>
          </a:ln>
          <a:effectLst>
            <a:outerShdw blurRad="1270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2" name="TextBox 51"/>
          <p:cNvSpPr txBox="1"/>
          <p:nvPr/>
        </p:nvSpPr>
        <p:spPr>
          <a:xfrm>
            <a:off x="2746396" y="3370475"/>
            <a:ext cx="3090970" cy="646331"/>
          </a:xfrm>
          <a:prstGeom prst="rect">
            <a:avLst/>
          </a:prstGeom>
          <a:noFill/>
        </p:spPr>
        <p:txBody>
          <a:bodyPr wrap="square" rtlCol="0">
            <a:spAutoFit/>
          </a:bodyPr>
          <a:lstStyle/>
          <a:p>
            <a:pPr algn="ctr"/>
            <a:r>
              <a:rPr lang="en-US" sz="3600" dirty="0" smtClean="0">
                <a:solidFill>
                  <a:schemeClr val="bg1"/>
                </a:solidFill>
                <a:latin typeface="+mj-lt"/>
              </a:rPr>
              <a:t>CURICULUM</a:t>
            </a:r>
            <a:endParaRPr lang="uk-UA" sz="3200" dirty="0">
              <a:solidFill>
                <a:schemeClr val="bg1"/>
              </a:solidFill>
              <a:latin typeface="+mj-lt"/>
            </a:endParaRPr>
          </a:p>
        </p:txBody>
      </p:sp>
      <p:grpSp>
        <p:nvGrpSpPr>
          <p:cNvPr id="53" name="Group 52"/>
          <p:cNvGrpSpPr/>
          <p:nvPr/>
        </p:nvGrpSpPr>
        <p:grpSpPr>
          <a:xfrm>
            <a:off x="3622799" y="4803284"/>
            <a:ext cx="1330350" cy="1721628"/>
            <a:chOff x="3327010" y="3778096"/>
            <a:chExt cx="1224136" cy="1584177"/>
          </a:xfrm>
          <a:effectLst/>
        </p:grpSpPr>
        <p:sp>
          <p:nvSpPr>
            <p:cNvPr id="54" name="Snip Single Corner Rectangle 53"/>
            <p:cNvSpPr/>
            <p:nvPr/>
          </p:nvSpPr>
          <p:spPr>
            <a:xfrm rot="16200000">
              <a:off x="3146989" y="3958117"/>
              <a:ext cx="1584177" cy="1224136"/>
            </a:xfrm>
            <a:prstGeom prst="snip1Rect">
              <a:avLst/>
            </a:prstGeom>
            <a:solidFill>
              <a:schemeClr val="bg1"/>
            </a:solidFill>
            <a:ln>
              <a:noFill/>
            </a:ln>
            <a:effectLst>
              <a:outerShdw blurRad="1270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5" name="Полилиния 153"/>
            <p:cNvSpPr/>
            <p:nvPr/>
          </p:nvSpPr>
          <p:spPr>
            <a:xfrm>
              <a:off x="3494219" y="4280012"/>
              <a:ext cx="159856" cy="125609"/>
            </a:xfrm>
            <a:custGeom>
              <a:avLst/>
              <a:gdLst>
                <a:gd name="connsiteX0" fmla="*/ 2346607 w 3390723"/>
                <a:gd name="connsiteY0" fmla="*/ 0 h 2664296"/>
                <a:gd name="connsiteX1" fmla="*/ 3390723 w 3390723"/>
                <a:gd name="connsiteY1" fmla="*/ 0 h 2664296"/>
                <a:gd name="connsiteX2" fmla="*/ 1302491 w 3390723"/>
                <a:gd name="connsiteY2" fmla="*/ 2664296 h 2664296"/>
                <a:gd name="connsiteX3" fmla="*/ 323316 w 3390723"/>
                <a:gd name="connsiteY3" fmla="*/ 1415004 h 2664296"/>
                <a:gd name="connsiteX4" fmla="*/ 3516 w 3390723"/>
                <a:gd name="connsiteY4" fmla="*/ 1006983 h 2664296"/>
                <a:gd name="connsiteX5" fmla="*/ 0 w 3390723"/>
                <a:gd name="connsiteY5" fmla="*/ 972108 h 2664296"/>
                <a:gd name="connsiteX6" fmla="*/ 468052 w 3390723"/>
                <a:gd name="connsiteY6" fmla="*/ 504056 h 2664296"/>
                <a:gd name="connsiteX7" fmla="*/ 650239 w 3390723"/>
                <a:gd name="connsiteY7" fmla="*/ 540838 h 2664296"/>
                <a:gd name="connsiteX8" fmla="*/ 705995 w 3390723"/>
                <a:gd name="connsiteY8" fmla="*/ 571102 h 2664296"/>
                <a:gd name="connsiteX9" fmla="*/ 913631 w 3390723"/>
                <a:gd name="connsiteY9" fmla="*/ 836016 h 2664296"/>
                <a:gd name="connsiteX10" fmla="*/ 1302491 w 3390723"/>
                <a:gd name="connsiteY10" fmla="*/ 1332148 h 26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0723" h="2664296">
                  <a:moveTo>
                    <a:pt x="2346607" y="0"/>
                  </a:moveTo>
                  <a:lnTo>
                    <a:pt x="3390723" y="0"/>
                  </a:lnTo>
                  <a:lnTo>
                    <a:pt x="1302491" y="2664296"/>
                  </a:lnTo>
                  <a:lnTo>
                    <a:pt x="323316" y="1415004"/>
                  </a:lnTo>
                  <a:lnTo>
                    <a:pt x="3516" y="1006983"/>
                  </a:lnTo>
                  <a:lnTo>
                    <a:pt x="0" y="972108"/>
                  </a:lnTo>
                  <a:cubicBezTo>
                    <a:pt x="0" y="713610"/>
                    <a:pt x="209554" y="504056"/>
                    <a:pt x="468052" y="504056"/>
                  </a:cubicBezTo>
                  <a:cubicBezTo>
                    <a:pt x="532677" y="504056"/>
                    <a:pt x="594242" y="517153"/>
                    <a:pt x="650239" y="540838"/>
                  </a:cubicBezTo>
                  <a:lnTo>
                    <a:pt x="705995" y="571102"/>
                  </a:lnTo>
                  <a:lnTo>
                    <a:pt x="913631" y="836016"/>
                  </a:lnTo>
                  <a:lnTo>
                    <a:pt x="1302491" y="133214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6" name="Полилиния 153"/>
            <p:cNvSpPr/>
            <p:nvPr/>
          </p:nvSpPr>
          <p:spPr>
            <a:xfrm>
              <a:off x="3494219" y="4643306"/>
              <a:ext cx="159856" cy="125609"/>
            </a:xfrm>
            <a:custGeom>
              <a:avLst/>
              <a:gdLst>
                <a:gd name="connsiteX0" fmla="*/ 2346607 w 3390723"/>
                <a:gd name="connsiteY0" fmla="*/ 0 h 2664296"/>
                <a:gd name="connsiteX1" fmla="*/ 3390723 w 3390723"/>
                <a:gd name="connsiteY1" fmla="*/ 0 h 2664296"/>
                <a:gd name="connsiteX2" fmla="*/ 1302491 w 3390723"/>
                <a:gd name="connsiteY2" fmla="*/ 2664296 h 2664296"/>
                <a:gd name="connsiteX3" fmla="*/ 323316 w 3390723"/>
                <a:gd name="connsiteY3" fmla="*/ 1415004 h 2664296"/>
                <a:gd name="connsiteX4" fmla="*/ 3516 w 3390723"/>
                <a:gd name="connsiteY4" fmla="*/ 1006983 h 2664296"/>
                <a:gd name="connsiteX5" fmla="*/ 0 w 3390723"/>
                <a:gd name="connsiteY5" fmla="*/ 972108 h 2664296"/>
                <a:gd name="connsiteX6" fmla="*/ 468052 w 3390723"/>
                <a:gd name="connsiteY6" fmla="*/ 504056 h 2664296"/>
                <a:gd name="connsiteX7" fmla="*/ 650239 w 3390723"/>
                <a:gd name="connsiteY7" fmla="*/ 540838 h 2664296"/>
                <a:gd name="connsiteX8" fmla="*/ 705995 w 3390723"/>
                <a:gd name="connsiteY8" fmla="*/ 571102 h 2664296"/>
                <a:gd name="connsiteX9" fmla="*/ 913631 w 3390723"/>
                <a:gd name="connsiteY9" fmla="*/ 836016 h 2664296"/>
                <a:gd name="connsiteX10" fmla="*/ 1302491 w 3390723"/>
                <a:gd name="connsiteY10" fmla="*/ 1332148 h 26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0723" h="2664296">
                  <a:moveTo>
                    <a:pt x="2346607" y="0"/>
                  </a:moveTo>
                  <a:lnTo>
                    <a:pt x="3390723" y="0"/>
                  </a:lnTo>
                  <a:lnTo>
                    <a:pt x="1302491" y="2664296"/>
                  </a:lnTo>
                  <a:lnTo>
                    <a:pt x="323316" y="1415004"/>
                  </a:lnTo>
                  <a:lnTo>
                    <a:pt x="3516" y="1006983"/>
                  </a:lnTo>
                  <a:lnTo>
                    <a:pt x="0" y="972108"/>
                  </a:lnTo>
                  <a:cubicBezTo>
                    <a:pt x="0" y="713610"/>
                    <a:pt x="209554" y="504056"/>
                    <a:pt x="468052" y="504056"/>
                  </a:cubicBezTo>
                  <a:cubicBezTo>
                    <a:pt x="532677" y="504056"/>
                    <a:pt x="594242" y="517153"/>
                    <a:pt x="650239" y="540838"/>
                  </a:cubicBezTo>
                  <a:lnTo>
                    <a:pt x="705995" y="571102"/>
                  </a:lnTo>
                  <a:lnTo>
                    <a:pt x="913631" y="836016"/>
                  </a:lnTo>
                  <a:lnTo>
                    <a:pt x="1302491" y="133214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7" name="Полилиния 153"/>
            <p:cNvSpPr/>
            <p:nvPr/>
          </p:nvSpPr>
          <p:spPr>
            <a:xfrm>
              <a:off x="3494586" y="4992854"/>
              <a:ext cx="159856" cy="125609"/>
            </a:xfrm>
            <a:custGeom>
              <a:avLst/>
              <a:gdLst>
                <a:gd name="connsiteX0" fmla="*/ 2346607 w 3390723"/>
                <a:gd name="connsiteY0" fmla="*/ 0 h 2664296"/>
                <a:gd name="connsiteX1" fmla="*/ 3390723 w 3390723"/>
                <a:gd name="connsiteY1" fmla="*/ 0 h 2664296"/>
                <a:gd name="connsiteX2" fmla="*/ 1302491 w 3390723"/>
                <a:gd name="connsiteY2" fmla="*/ 2664296 h 2664296"/>
                <a:gd name="connsiteX3" fmla="*/ 323316 w 3390723"/>
                <a:gd name="connsiteY3" fmla="*/ 1415004 h 2664296"/>
                <a:gd name="connsiteX4" fmla="*/ 3516 w 3390723"/>
                <a:gd name="connsiteY4" fmla="*/ 1006983 h 2664296"/>
                <a:gd name="connsiteX5" fmla="*/ 0 w 3390723"/>
                <a:gd name="connsiteY5" fmla="*/ 972108 h 2664296"/>
                <a:gd name="connsiteX6" fmla="*/ 468052 w 3390723"/>
                <a:gd name="connsiteY6" fmla="*/ 504056 h 2664296"/>
                <a:gd name="connsiteX7" fmla="*/ 650239 w 3390723"/>
                <a:gd name="connsiteY7" fmla="*/ 540838 h 2664296"/>
                <a:gd name="connsiteX8" fmla="*/ 705995 w 3390723"/>
                <a:gd name="connsiteY8" fmla="*/ 571102 h 2664296"/>
                <a:gd name="connsiteX9" fmla="*/ 913631 w 3390723"/>
                <a:gd name="connsiteY9" fmla="*/ 836016 h 2664296"/>
                <a:gd name="connsiteX10" fmla="*/ 1302491 w 3390723"/>
                <a:gd name="connsiteY10" fmla="*/ 1332148 h 26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0723" h="2664296">
                  <a:moveTo>
                    <a:pt x="2346607" y="0"/>
                  </a:moveTo>
                  <a:lnTo>
                    <a:pt x="3390723" y="0"/>
                  </a:lnTo>
                  <a:lnTo>
                    <a:pt x="1302491" y="2664296"/>
                  </a:lnTo>
                  <a:lnTo>
                    <a:pt x="323316" y="1415004"/>
                  </a:lnTo>
                  <a:lnTo>
                    <a:pt x="3516" y="1006983"/>
                  </a:lnTo>
                  <a:lnTo>
                    <a:pt x="0" y="972108"/>
                  </a:lnTo>
                  <a:cubicBezTo>
                    <a:pt x="0" y="713610"/>
                    <a:pt x="209554" y="504056"/>
                    <a:pt x="468052" y="504056"/>
                  </a:cubicBezTo>
                  <a:cubicBezTo>
                    <a:pt x="532677" y="504056"/>
                    <a:pt x="594242" y="517153"/>
                    <a:pt x="650239" y="540838"/>
                  </a:cubicBezTo>
                  <a:lnTo>
                    <a:pt x="705995" y="571102"/>
                  </a:lnTo>
                  <a:lnTo>
                    <a:pt x="913631" y="836016"/>
                  </a:lnTo>
                  <a:lnTo>
                    <a:pt x="1302491" y="133214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58" name="Straight Connector 57"/>
            <p:cNvCxnSpPr/>
            <p:nvPr/>
          </p:nvCxnSpPr>
          <p:spPr>
            <a:xfrm>
              <a:off x="3550567" y="4045128"/>
              <a:ext cx="817818" cy="0"/>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5567" y="4241044"/>
              <a:ext cx="57886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15567" y="4437112"/>
              <a:ext cx="57886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715567" y="4346071"/>
              <a:ext cx="57886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715567" y="4601084"/>
              <a:ext cx="57886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715567" y="4797152"/>
              <a:ext cx="57886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715567" y="4706111"/>
              <a:ext cx="57886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715567" y="4961124"/>
              <a:ext cx="57886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715567" y="5157192"/>
              <a:ext cx="57886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715567" y="5066151"/>
              <a:ext cx="57886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7562890" y="7244832"/>
            <a:ext cx="3691434" cy="1323439"/>
          </a:xfrm>
          <a:prstGeom prst="rect">
            <a:avLst/>
          </a:prstGeom>
          <a:noFill/>
        </p:spPr>
        <p:txBody>
          <a:bodyPr wrap="square" rtlCol="0">
            <a:spAutoFit/>
          </a:bodyPr>
          <a:lstStyle/>
          <a:p>
            <a:r>
              <a:rPr lang="en-US" sz="2000" b="1" dirty="0" smtClean="0">
                <a:solidFill>
                  <a:schemeClr val="tx2"/>
                </a:solidFill>
              </a:rPr>
              <a:t>Well trained and supported teachers using participatory pedagogy and supporting the critical enquiry of learners</a:t>
            </a:r>
            <a:endParaRPr lang="uk-UA" sz="2000" dirty="0">
              <a:solidFill>
                <a:schemeClr val="tx2"/>
              </a:solidFill>
            </a:endParaRPr>
          </a:p>
        </p:txBody>
      </p:sp>
      <p:sp>
        <p:nvSpPr>
          <p:cNvPr id="71" name="Rounded Rectangle 70"/>
          <p:cNvSpPr/>
          <p:nvPr/>
        </p:nvSpPr>
        <p:spPr>
          <a:xfrm>
            <a:off x="7632294" y="3321714"/>
            <a:ext cx="3006956" cy="725715"/>
          </a:xfrm>
          <a:prstGeom prst="roundRect">
            <a:avLst>
              <a:gd name="adj" fmla="val 26375"/>
            </a:avLst>
          </a:prstGeom>
          <a:solidFill>
            <a:schemeClr val="accent2"/>
          </a:solidFill>
          <a:ln w="25400">
            <a:solidFill>
              <a:schemeClr val="bg1"/>
            </a:solidFill>
          </a:ln>
          <a:effectLst>
            <a:outerShdw blurRad="1270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2" name="TextBox 71"/>
          <p:cNvSpPr txBox="1"/>
          <p:nvPr/>
        </p:nvSpPr>
        <p:spPr>
          <a:xfrm>
            <a:off x="7590113" y="3343968"/>
            <a:ext cx="3090970" cy="646331"/>
          </a:xfrm>
          <a:prstGeom prst="rect">
            <a:avLst/>
          </a:prstGeom>
          <a:noFill/>
        </p:spPr>
        <p:txBody>
          <a:bodyPr wrap="square" rtlCol="0">
            <a:spAutoFit/>
          </a:bodyPr>
          <a:lstStyle/>
          <a:p>
            <a:pPr algn="ctr"/>
            <a:r>
              <a:rPr lang="en-US" sz="3600" dirty="0" smtClean="0">
                <a:solidFill>
                  <a:schemeClr val="bg1"/>
                </a:solidFill>
                <a:latin typeface="+mj-lt"/>
              </a:rPr>
              <a:t>TEACHERS</a:t>
            </a:r>
            <a:endParaRPr lang="uk-UA" sz="3200" dirty="0">
              <a:solidFill>
                <a:schemeClr val="bg1"/>
              </a:solidFill>
              <a:latin typeface="+mj-lt"/>
            </a:endParaRPr>
          </a:p>
        </p:txBody>
      </p:sp>
      <p:sp>
        <p:nvSpPr>
          <p:cNvPr id="73" name="TextBox 72"/>
          <p:cNvSpPr txBox="1"/>
          <p:nvPr/>
        </p:nvSpPr>
        <p:spPr>
          <a:xfrm>
            <a:off x="12767662" y="7290999"/>
            <a:ext cx="3903768" cy="707886"/>
          </a:xfrm>
          <a:prstGeom prst="rect">
            <a:avLst/>
          </a:prstGeom>
          <a:noFill/>
        </p:spPr>
        <p:txBody>
          <a:bodyPr wrap="square" rtlCol="0">
            <a:spAutoFit/>
          </a:bodyPr>
          <a:lstStyle/>
          <a:p>
            <a:pPr algn="ctr"/>
            <a:r>
              <a:rPr lang="en-US" sz="2000" b="1" dirty="0" smtClean="0">
                <a:solidFill>
                  <a:schemeClr val="tx2"/>
                </a:solidFill>
              </a:rPr>
              <a:t>Supportive policy and legal environment</a:t>
            </a:r>
            <a:endParaRPr lang="uk-UA" sz="2000" dirty="0">
              <a:solidFill>
                <a:schemeClr val="tx2"/>
              </a:solidFill>
            </a:endParaRPr>
          </a:p>
        </p:txBody>
      </p:sp>
      <p:sp>
        <p:nvSpPr>
          <p:cNvPr id="76" name="Rounded Rectangle 75"/>
          <p:cNvSpPr/>
          <p:nvPr/>
        </p:nvSpPr>
        <p:spPr>
          <a:xfrm>
            <a:off x="12480092" y="3286837"/>
            <a:ext cx="4148185" cy="760592"/>
          </a:xfrm>
          <a:prstGeom prst="roundRect">
            <a:avLst>
              <a:gd name="adj" fmla="val 26375"/>
            </a:avLst>
          </a:prstGeom>
          <a:solidFill>
            <a:schemeClr val="accent2"/>
          </a:solidFill>
          <a:ln w="25400">
            <a:solidFill>
              <a:schemeClr val="bg1"/>
            </a:solidFill>
          </a:ln>
          <a:effectLst>
            <a:outerShdw blurRad="1270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7" name="TextBox 76"/>
          <p:cNvSpPr txBox="1"/>
          <p:nvPr/>
        </p:nvSpPr>
        <p:spPr>
          <a:xfrm>
            <a:off x="12469898" y="3374746"/>
            <a:ext cx="4317264" cy="584775"/>
          </a:xfrm>
          <a:prstGeom prst="rect">
            <a:avLst/>
          </a:prstGeom>
          <a:noFill/>
        </p:spPr>
        <p:txBody>
          <a:bodyPr wrap="square" rtlCol="0">
            <a:spAutoFit/>
          </a:bodyPr>
          <a:lstStyle/>
          <a:p>
            <a:pPr algn="ctr"/>
            <a:r>
              <a:rPr lang="en-US" sz="3200" dirty="0" smtClean="0">
                <a:solidFill>
                  <a:schemeClr val="bg1"/>
                </a:solidFill>
                <a:latin typeface="+mj-lt"/>
              </a:rPr>
              <a:t>POLICY</a:t>
            </a:r>
            <a:endParaRPr lang="uk-UA" sz="2800" dirty="0">
              <a:solidFill>
                <a:schemeClr val="bg1"/>
              </a:solidFill>
              <a:latin typeface="+mj-lt"/>
            </a:endParaRPr>
          </a:p>
        </p:txBody>
      </p:sp>
      <p:sp>
        <p:nvSpPr>
          <p:cNvPr id="87" name="Oval 86"/>
          <p:cNvSpPr/>
          <p:nvPr/>
        </p:nvSpPr>
        <p:spPr>
          <a:xfrm>
            <a:off x="4105364" y="2270166"/>
            <a:ext cx="360000" cy="360000"/>
          </a:xfrm>
          <a:prstGeom prst="ellipse">
            <a:avLst/>
          </a:prstGeom>
          <a:solidFill>
            <a:schemeClr val="accent2"/>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8" name="Oval 87"/>
          <p:cNvSpPr/>
          <p:nvPr/>
        </p:nvSpPr>
        <p:spPr>
          <a:xfrm>
            <a:off x="8954476" y="2270166"/>
            <a:ext cx="360000" cy="360000"/>
          </a:xfrm>
          <a:prstGeom prst="ellipse">
            <a:avLst/>
          </a:prstGeom>
          <a:solidFill>
            <a:schemeClr val="accent2"/>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9" name="Oval 88"/>
          <p:cNvSpPr/>
          <p:nvPr/>
        </p:nvSpPr>
        <p:spPr>
          <a:xfrm>
            <a:off x="14374184" y="2277450"/>
            <a:ext cx="360000" cy="360000"/>
          </a:xfrm>
          <a:prstGeom prst="ellipse">
            <a:avLst/>
          </a:prstGeom>
          <a:solidFill>
            <a:schemeClr val="accent2"/>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97" name="Group 96"/>
          <p:cNvGrpSpPr/>
          <p:nvPr/>
        </p:nvGrpSpPr>
        <p:grpSpPr>
          <a:xfrm>
            <a:off x="13730299" y="4803284"/>
            <a:ext cx="1909094" cy="1460865"/>
            <a:chOff x="794776" y="3743265"/>
            <a:chExt cx="3062589" cy="2509905"/>
          </a:xfrm>
          <a:solidFill>
            <a:schemeClr val="accent3"/>
          </a:solidFill>
          <a:effectLst>
            <a:outerShdw blurRad="50800" dist="38100" dir="5400000" algn="t" rotWithShape="0">
              <a:prstClr val="black">
                <a:alpha val="67000"/>
              </a:prstClr>
            </a:outerShdw>
          </a:effectLst>
        </p:grpSpPr>
        <p:sp>
          <p:nvSpPr>
            <p:cNvPr id="98" name="Oval 97"/>
            <p:cNvSpPr/>
            <p:nvPr/>
          </p:nvSpPr>
          <p:spPr>
            <a:xfrm>
              <a:off x="1265013" y="4530852"/>
              <a:ext cx="914400" cy="1117600"/>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9" name="Freeform 98"/>
            <p:cNvSpPr/>
            <p:nvPr/>
          </p:nvSpPr>
          <p:spPr>
            <a:xfrm>
              <a:off x="794776" y="5711953"/>
              <a:ext cx="1854874" cy="541217"/>
            </a:xfrm>
            <a:custGeom>
              <a:avLst/>
              <a:gdLst>
                <a:gd name="connsiteX0" fmla="*/ 1184334 w 1854874"/>
                <a:gd name="connsiteY0" fmla="*/ 0 h 541217"/>
                <a:gd name="connsiteX1" fmla="*/ 1218234 w 1854874"/>
                <a:gd name="connsiteY1" fmla="*/ 6545 h 541217"/>
                <a:gd name="connsiteX2" fmla="*/ 1828489 w 1854874"/>
                <a:gd name="connsiteY2" fmla="*/ 470017 h 541217"/>
                <a:gd name="connsiteX3" fmla="*/ 1854874 w 1854874"/>
                <a:gd name="connsiteY3" fmla="*/ 541217 h 541217"/>
                <a:gd name="connsiteX4" fmla="*/ 0 w 1854874"/>
                <a:gd name="connsiteY4" fmla="*/ 541217 h 541217"/>
                <a:gd name="connsiteX5" fmla="*/ 26385 w 1854874"/>
                <a:gd name="connsiteY5" fmla="*/ 470017 h 541217"/>
                <a:gd name="connsiteX6" fmla="*/ 636640 w 1854874"/>
                <a:gd name="connsiteY6" fmla="*/ 6545 h 541217"/>
                <a:gd name="connsiteX7" fmla="*/ 670540 w 1854874"/>
                <a:gd name="connsiteY7" fmla="*/ 0 h 541217"/>
                <a:gd name="connsiteX8" fmla="*/ 671812 w 1854874"/>
                <a:gd name="connsiteY8" fmla="*/ 1283 h 541217"/>
                <a:gd name="connsiteX9" fmla="*/ 927437 w 1854874"/>
                <a:gd name="connsiteY9" fmla="*/ 96717 h 541217"/>
                <a:gd name="connsiteX10" fmla="*/ 1183062 w 1854874"/>
                <a:gd name="connsiteY10" fmla="*/ 1283 h 54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4874" h="541217">
                  <a:moveTo>
                    <a:pt x="1184334" y="0"/>
                  </a:moveTo>
                  <a:lnTo>
                    <a:pt x="1218234" y="6545"/>
                  </a:lnTo>
                  <a:cubicBezTo>
                    <a:pt x="1493823" y="78347"/>
                    <a:pt x="1717149" y="249513"/>
                    <a:pt x="1828489" y="470017"/>
                  </a:cubicBezTo>
                  <a:lnTo>
                    <a:pt x="1854874" y="541217"/>
                  </a:lnTo>
                  <a:lnTo>
                    <a:pt x="0" y="541217"/>
                  </a:lnTo>
                  <a:lnTo>
                    <a:pt x="26385" y="470017"/>
                  </a:lnTo>
                  <a:cubicBezTo>
                    <a:pt x="137726" y="249513"/>
                    <a:pt x="361051" y="78347"/>
                    <a:pt x="636640" y="6545"/>
                  </a:cubicBezTo>
                  <a:lnTo>
                    <a:pt x="670540" y="0"/>
                  </a:lnTo>
                  <a:lnTo>
                    <a:pt x="671812" y="1283"/>
                  </a:lnTo>
                  <a:cubicBezTo>
                    <a:pt x="744782" y="61535"/>
                    <a:pt x="832748" y="96717"/>
                    <a:pt x="927437" y="96717"/>
                  </a:cubicBezTo>
                  <a:cubicBezTo>
                    <a:pt x="1022126" y="96717"/>
                    <a:pt x="1110092" y="61535"/>
                    <a:pt x="1183062" y="1283"/>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0" name="Rounded Rectangular Callout 99"/>
            <p:cNvSpPr/>
            <p:nvPr/>
          </p:nvSpPr>
          <p:spPr>
            <a:xfrm flipH="1">
              <a:off x="2266147" y="4190794"/>
              <a:ext cx="767005" cy="496297"/>
            </a:xfrm>
            <a:prstGeom prst="wedgeRoundRectCallout">
              <a:avLst>
                <a:gd name="adj1" fmla="val -33088"/>
                <a:gd name="adj2" fmla="val 71212"/>
                <a:gd name="adj3" fmla="val 16667"/>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1" name="Freeform 100"/>
            <p:cNvSpPr/>
            <p:nvPr/>
          </p:nvSpPr>
          <p:spPr>
            <a:xfrm>
              <a:off x="2533275" y="5807733"/>
              <a:ext cx="1324090" cy="445437"/>
            </a:xfrm>
            <a:custGeom>
              <a:avLst/>
              <a:gdLst>
                <a:gd name="connsiteX0" fmla="*/ 349349 w 1324090"/>
                <a:gd name="connsiteY0" fmla="*/ 0 h 445437"/>
                <a:gd name="connsiteX1" fmla="*/ 350396 w 1324090"/>
                <a:gd name="connsiteY1" fmla="*/ 1056 h 445437"/>
                <a:gd name="connsiteX2" fmla="*/ 560783 w 1324090"/>
                <a:gd name="connsiteY2" fmla="*/ 79601 h 445437"/>
                <a:gd name="connsiteX3" fmla="*/ 771169 w 1324090"/>
                <a:gd name="connsiteY3" fmla="*/ 1056 h 445437"/>
                <a:gd name="connsiteX4" fmla="*/ 772216 w 1324090"/>
                <a:gd name="connsiteY4" fmla="*/ 0 h 445437"/>
                <a:gd name="connsiteX5" fmla="*/ 800117 w 1324090"/>
                <a:gd name="connsiteY5" fmla="*/ 5387 h 445437"/>
                <a:gd name="connsiteX6" fmla="*/ 1302374 w 1324090"/>
                <a:gd name="connsiteY6" fmla="*/ 386838 h 445437"/>
                <a:gd name="connsiteX7" fmla="*/ 1324090 w 1324090"/>
                <a:gd name="connsiteY7" fmla="*/ 445437 h 445437"/>
                <a:gd name="connsiteX8" fmla="*/ 176579 w 1324090"/>
                <a:gd name="connsiteY8" fmla="*/ 445437 h 445437"/>
                <a:gd name="connsiteX9" fmla="*/ 150194 w 1324090"/>
                <a:gd name="connsiteY9" fmla="*/ 374237 h 445437"/>
                <a:gd name="connsiteX10" fmla="*/ 3737 w 1324090"/>
                <a:gd name="connsiteY10" fmla="*/ 172032 h 445437"/>
                <a:gd name="connsiteX11" fmla="*/ 0 w 1324090"/>
                <a:gd name="connsiteY11" fmla="*/ 168748 h 445437"/>
                <a:gd name="connsiteX12" fmla="*/ 19626 w 1324090"/>
                <a:gd name="connsiteY12" fmla="*/ 150217 h 445437"/>
                <a:gd name="connsiteX13" fmla="*/ 321448 w 1324090"/>
                <a:gd name="connsiteY13" fmla="*/ 5387 h 44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4090" h="445437">
                  <a:moveTo>
                    <a:pt x="349349" y="0"/>
                  </a:moveTo>
                  <a:lnTo>
                    <a:pt x="350396" y="1056"/>
                  </a:lnTo>
                  <a:cubicBezTo>
                    <a:pt x="410452" y="50645"/>
                    <a:pt x="482851" y="79601"/>
                    <a:pt x="560783" y="79601"/>
                  </a:cubicBezTo>
                  <a:cubicBezTo>
                    <a:pt x="638714" y="79601"/>
                    <a:pt x="711113" y="50645"/>
                    <a:pt x="771169" y="1056"/>
                  </a:cubicBezTo>
                  <a:lnTo>
                    <a:pt x="772216" y="0"/>
                  </a:lnTo>
                  <a:lnTo>
                    <a:pt x="800117" y="5387"/>
                  </a:lnTo>
                  <a:cubicBezTo>
                    <a:pt x="1026935" y="64482"/>
                    <a:pt x="1210738" y="205356"/>
                    <a:pt x="1302374" y="386838"/>
                  </a:cubicBezTo>
                  <a:lnTo>
                    <a:pt x="1324090" y="445437"/>
                  </a:lnTo>
                  <a:lnTo>
                    <a:pt x="176579" y="445437"/>
                  </a:lnTo>
                  <a:lnTo>
                    <a:pt x="150194" y="374237"/>
                  </a:lnTo>
                  <a:cubicBezTo>
                    <a:pt x="113081" y="300736"/>
                    <a:pt x="63525" y="232717"/>
                    <a:pt x="3737" y="172032"/>
                  </a:cubicBezTo>
                  <a:lnTo>
                    <a:pt x="0" y="168748"/>
                  </a:lnTo>
                  <a:lnTo>
                    <a:pt x="19626" y="150217"/>
                  </a:lnTo>
                  <a:cubicBezTo>
                    <a:pt x="105384" y="84927"/>
                    <a:pt x="208039" y="34934"/>
                    <a:pt x="321448" y="5387"/>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2" name="Rounded Rectangular Callout 101"/>
            <p:cNvSpPr/>
            <p:nvPr/>
          </p:nvSpPr>
          <p:spPr>
            <a:xfrm>
              <a:off x="1709452" y="3743265"/>
              <a:ext cx="939921" cy="608183"/>
            </a:xfrm>
            <a:prstGeom prst="wedgeRoundRectCallout">
              <a:avLst>
                <a:gd name="adj1" fmla="val -33088"/>
                <a:gd name="adj2" fmla="val 71212"/>
                <a:gd name="adj3" fmla="val 16667"/>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3" name="Freeform 102"/>
            <p:cNvSpPr/>
            <p:nvPr/>
          </p:nvSpPr>
          <p:spPr>
            <a:xfrm>
              <a:off x="2638575" y="4807341"/>
              <a:ext cx="928012" cy="919817"/>
            </a:xfrm>
            <a:custGeom>
              <a:avLst/>
              <a:gdLst>
                <a:gd name="connsiteX0" fmla="*/ 539966 w 1127557"/>
                <a:gd name="connsiteY0" fmla="*/ 0 h 1117600"/>
                <a:gd name="connsiteX1" fmla="*/ 987877 w 1127557"/>
                <a:gd name="connsiteY1" fmla="*/ 446182 h 1117600"/>
                <a:gd name="connsiteX2" fmla="*/ 988402 w 1127557"/>
                <a:gd name="connsiteY2" fmla="*/ 452548 h 1117600"/>
                <a:gd name="connsiteX3" fmla="*/ 989482 w 1127557"/>
                <a:gd name="connsiteY3" fmla="*/ 454150 h 1117600"/>
                <a:gd name="connsiteX4" fmla="*/ 997166 w 1127557"/>
                <a:gd name="connsiteY4" fmla="*/ 492209 h 1117600"/>
                <a:gd name="connsiteX5" fmla="*/ 997166 w 1127557"/>
                <a:gd name="connsiteY5" fmla="*/ 558800 h 1117600"/>
                <a:gd name="connsiteX6" fmla="*/ 997166 w 1127557"/>
                <a:gd name="connsiteY6" fmla="*/ 861462 h 1117600"/>
                <a:gd name="connsiteX7" fmla="*/ 1017026 w 1127557"/>
                <a:gd name="connsiteY7" fmla="*/ 863115 h 1117600"/>
                <a:gd name="connsiteX8" fmla="*/ 1127557 w 1127557"/>
                <a:gd name="connsiteY8" fmla="*/ 931864 h 1117600"/>
                <a:gd name="connsiteX9" fmla="*/ 946582 w 1127557"/>
                <a:gd name="connsiteY9" fmla="*/ 1006477 h 1117600"/>
                <a:gd name="connsiteX10" fmla="*/ 876138 w 1127557"/>
                <a:gd name="connsiteY10" fmla="*/ 1000614 h 1117600"/>
                <a:gd name="connsiteX11" fmla="*/ 829750 w 1127557"/>
                <a:gd name="connsiteY11" fmla="*/ 987719 h 1117600"/>
                <a:gd name="connsiteX12" fmla="*/ 795591 w 1127557"/>
                <a:gd name="connsiteY12" fmla="*/ 1022166 h 1117600"/>
                <a:gd name="connsiteX13" fmla="*/ 539966 w 1127557"/>
                <a:gd name="connsiteY13" fmla="*/ 1117600 h 1117600"/>
                <a:gd name="connsiteX14" fmla="*/ 284341 w 1127557"/>
                <a:gd name="connsiteY14" fmla="*/ 1022166 h 1117600"/>
                <a:gd name="connsiteX15" fmla="*/ 260473 w 1127557"/>
                <a:gd name="connsiteY15" fmla="*/ 998097 h 1117600"/>
                <a:gd name="connsiteX16" fmla="*/ 251419 w 1127557"/>
                <a:gd name="connsiteY16" fmla="*/ 1000614 h 1117600"/>
                <a:gd name="connsiteX17" fmla="*/ 180975 w 1127557"/>
                <a:gd name="connsiteY17" fmla="*/ 1006477 h 1117600"/>
                <a:gd name="connsiteX18" fmla="*/ 0 w 1127557"/>
                <a:gd name="connsiteY18" fmla="*/ 931864 h 1117600"/>
                <a:gd name="connsiteX19" fmla="*/ 53006 w 1127557"/>
                <a:gd name="connsiteY19" fmla="*/ 879105 h 1117600"/>
                <a:gd name="connsiteX20" fmla="*/ 86278 w 1127557"/>
                <a:gd name="connsiteY20" fmla="*/ 869856 h 1117600"/>
                <a:gd name="connsiteX21" fmla="*/ 86278 w 1127557"/>
                <a:gd name="connsiteY21" fmla="*/ 601380 h 1117600"/>
                <a:gd name="connsiteX22" fmla="*/ 82766 w 1127557"/>
                <a:gd name="connsiteY22" fmla="*/ 558800 h 1117600"/>
                <a:gd name="connsiteX23" fmla="*/ 86278 w 1127557"/>
                <a:gd name="connsiteY23" fmla="*/ 516220 h 1117600"/>
                <a:gd name="connsiteX24" fmla="*/ 86278 w 1127557"/>
                <a:gd name="connsiteY24" fmla="*/ 492209 h 1117600"/>
                <a:gd name="connsiteX25" fmla="*/ 89626 w 1127557"/>
                <a:gd name="connsiteY25" fmla="*/ 475624 h 1117600"/>
                <a:gd name="connsiteX26" fmla="*/ 92054 w 1127557"/>
                <a:gd name="connsiteY26" fmla="*/ 446182 h 1117600"/>
                <a:gd name="connsiteX27" fmla="*/ 539966 w 1127557"/>
                <a:gd name="connsiteY27" fmla="*/ 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27557" h="1117600">
                  <a:moveTo>
                    <a:pt x="539966" y="0"/>
                  </a:moveTo>
                  <a:cubicBezTo>
                    <a:pt x="760908" y="0"/>
                    <a:pt x="945245" y="191546"/>
                    <a:pt x="987877" y="446182"/>
                  </a:cubicBezTo>
                  <a:lnTo>
                    <a:pt x="988402" y="452548"/>
                  </a:lnTo>
                  <a:lnTo>
                    <a:pt x="989482" y="454150"/>
                  </a:lnTo>
                  <a:cubicBezTo>
                    <a:pt x="994430" y="465848"/>
                    <a:pt x="997166" y="478709"/>
                    <a:pt x="997166" y="492209"/>
                  </a:cubicBezTo>
                  <a:lnTo>
                    <a:pt x="997166" y="558800"/>
                  </a:lnTo>
                  <a:lnTo>
                    <a:pt x="997166" y="861462"/>
                  </a:lnTo>
                  <a:lnTo>
                    <a:pt x="1017026" y="863115"/>
                  </a:lnTo>
                  <a:cubicBezTo>
                    <a:pt x="1081980" y="874441"/>
                    <a:pt x="1127557" y="900958"/>
                    <a:pt x="1127557" y="931864"/>
                  </a:cubicBezTo>
                  <a:cubicBezTo>
                    <a:pt x="1127557" y="973072"/>
                    <a:pt x="1046532" y="1006477"/>
                    <a:pt x="946582" y="1006477"/>
                  </a:cubicBezTo>
                  <a:cubicBezTo>
                    <a:pt x="921594" y="1006477"/>
                    <a:pt x="897790" y="1004389"/>
                    <a:pt x="876138" y="1000614"/>
                  </a:cubicBezTo>
                  <a:lnTo>
                    <a:pt x="829750" y="987719"/>
                  </a:lnTo>
                  <a:lnTo>
                    <a:pt x="795591" y="1022166"/>
                  </a:lnTo>
                  <a:cubicBezTo>
                    <a:pt x="722621" y="1082418"/>
                    <a:pt x="634655" y="1117600"/>
                    <a:pt x="539966" y="1117600"/>
                  </a:cubicBezTo>
                  <a:cubicBezTo>
                    <a:pt x="445277" y="1117600"/>
                    <a:pt x="357311" y="1082418"/>
                    <a:pt x="284341" y="1022166"/>
                  </a:cubicBezTo>
                  <a:lnTo>
                    <a:pt x="260473" y="998097"/>
                  </a:lnTo>
                  <a:lnTo>
                    <a:pt x="251419" y="1000614"/>
                  </a:lnTo>
                  <a:cubicBezTo>
                    <a:pt x="229767" y="1004389"/>
                    <a:pt x="205962" y="1006477"/>
                    <a:pt x="180975" y="1006477"/>
                  </a:cubicBezTo>
                  <a:cubicBezTo>
                    <a:pt x="81025" y="1006477"/>
                    <a:pt x="0" y="973072"/>
                    <a:pt x="0" y="931864"/>
                  </a:cubicBezTo>
                  <a:cubicBezTo>
                    <a:pt x="0" y="911260"/>
                    <a:pt x="20256" y="892607"/>
                    <a:pt x="53006" y="879105"/>
                  </a:cubicBezTo>
                  <a:lnTo>
                    <a:pt x="86278" y="869856"/>
                  </a:lnTo>
                  <a:lnTo>
                    <a:pt x="86278" y="601380"/>
                  </a:lnTo>
                  <a:lnTo>
                    <a:pt x="82766" y="558800"/>
                  </a:lnTo>
                  <a:lnTo>
                    <a:pt x="86278" y="516220"/>
                  </a:lnTo>
                  <a:lnTo>
                    <a:pt x="86278" y="492209"/>
                  </a:lnTo>
                  <a:lnTo>
                    <a:pt x="89626" y="475624"/>
                  </a:lnTo>
                  <a:lnTo>
                    <a:pt x="92054" y="446182"/>
                  </a:lnTo>
                  <a:cubicBezTo>
                    <a:pt x="134687" y="191546"/>
                    <a:pt x="319024" y="0"/>
                    <a:pt x="539966" y="0"/>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104" name="Group 103"/>
          <p:cNvGrpSpPr/>
          <p:nvPr/>
        </p:nvGrpSpPr>
        <p:grpSpPr>
          <a:xfrm>
            <a:off x="9023754" y="4879168"/>
            <a:ext cx="565382" cy="1569861"/>
            <a:chOff x="9102932" y="1700808"/>
            <a:chExt cx="1313548" cy="3647249"/>
          </a:xfrm>
          <a:solidFill>
            <a:schemeClr val="accent3"/>
          </a:solidFill>
          <a:effectLst>
            <a:outerShdw blurRad="127000" dist="38100" dir="5400000" sx="101000" sy="101000" algn="t" rotWithShape="0">
              <a:prstClr val="black">
                <a:alpha val="67000"/>
              </a:prstClr>
            </a:outerShdw>
          </a:effectLst>
        </p:grpSpPr>
        <p:sp>
          <p:nvSpPr>
            <p:cNvPr id="105" name="Oval 104"/>
            <p:cNvSpPr/>
            <p:nvPr/>
          </p:nvSpPr>
          <p:spPr>
            <a:xfrm>
              <a:off x="9457795" y="1700808"/>
              <a:ext cx="603824" cy="6038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61"/>
            </a:p>
          </p:txBody>
        </p:sp>
        <p:sp>
          <p:nvSpPr>
            <p:cNvPr id="106" name="Round Same Side Corner Rectangle 105"/>
            <p:cNvSpPr/>
            <p:nvPr/>
          </p:nvSpPr>
          <p:spPr>
            <a:xfrm>
              <a:off x="9276997" y="2500893"/>
              <a:ext cx="965417" cy="35937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61"/>
            </a:p>
          </p:txBody>
        </p:sp>
        <p:sp>
          <p:nvSpPr>
            <p:cNvPr id="107" name="Rounded Rectangle 106"/>
            <p:cNvSpPr/>
            <p:nvPr/>
          </p:nvSpPr>
          <p:spPr>
            <a:xfrm rot="927963">
              <a:off x="9148937" y="2570693"/>
              <a:ext cx="215870" cy="1122929"/>
            </a:xfrm>
            <a:prstGeom prst="roundRect">
              <a:avLst>
                <a:gd name="adj" fmla="val 48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61"/>
            </a:p>
          </p:txBody>
        </p:sp>
        <p:sp>
          <p:nvSpPr>
            <p:cNvPr id="108" name="Trapezoid 107"/>
            <p:cNvSpPr/>
            <p:nvPr/>
          </p:nvSpPr>
          <p:spPr>
            <a:xfrm>
              <a:off x="9102932" y="2712440"/>
              <a:ext cx="1313548" cy="1471345"/>
            </a:xfrm>
            <a:prstGeom prst="trapezoid">
              <a:avLst>
                <a:gd name="adj" fmla="val 3110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61"/>
            </a:p>
          </p:txBody>
        </p:sp>
        <p:sp>
          <p:nvSpPr>
            <p:cNvPr id="109" name="Rounded Rectangle 108"/>
            <p:cNvSpPr/>
            <p:nvPr/>
          </p:nvSpPr>
          <p:spPr>
            <a:xfrm rot="20672037" flipH="1">
              <a:off x="10154605" y="2559005"/>
              <a:ext cx="215870" cy="1122929"/>
            </a:xfrm>
            <a:prstGeom prst="roundRect">
              <a:avLst>
                <a:gd name="adj" fmla="val 48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61"/>
            </a:p>
          </p:txBody>
        </p:sp>
        <p:grpSp>
          <p:nvGrpSpPr>
            <p:cNvPr id="110" name="Group 109"/>
            <p:cNvGrpSpPr/>
            <p:nvPr/>
          </p:nvGrpSpPr>
          <p:grpSpPr>
            <a:xfrm>
              <a:off x="9419824" y="3524030"/>
              <a:ext cx="679765" cy="1824027"/>
              <a:chOff x="10892774" y="4105719"/>
              <a:chExt cx="421765" cy="1131730"/>
            </a:xfrm>
            <a:grpFill/>
          </p:grpSpPr>
          <p:sp>
            <p:nvSpPr>
              <p:cNvPr id="111" name="Rounded Rectangle 110"/>
              <p:cNvSpPr/>
              <p:nvPr/>
            </p:nvSpPr>
            <p:spPr>
              <a:xfrm>
                <a:off x="10892774" y="4105719"/>
                <a:ext cx="189805" cy="1131730"/>
              </a:xfrm>
              <a:prstGeom prst="roundRect">
                <a:avLst>
                  <a:gd name="adj" fmla="val 48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61"/>
              </a:p>
            </p:txBody>
          </p:sp>
          <p:sp>
            <p:nvSpPr>
              <p:cNvPr id="112" name="Rounded Rectangle 111"/>
              <p:cNvSpPr/>
              <p:nvPr/>
            </p:nvSpPr>
            <p:spPr>
              <a:xfrm>
                <a:off x="11124734" y="4105719"/>
                <a:ext cx="189805" cy="1131730"/>
              </a:xfrm>
              <a:prstGeom prst="roundRect">
                <a:avLst>
                  <a:gd name="adj" fmla="val 48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61"/>
              </a:p>
            </p:txBody>
          </p:sp>
        </p:grpSp>
      </p:grpSp>
    </p:spTree>
    <p:extLst>
      <p:ext uri="{BB962C8B-B14F-4D97-AF65-F5344CB8AC3E}">
        <p14:creationId xmlns:p14="http://schemas.microsoft.com/office/powerpoint/2010/main" val="5067895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250"/>
                                        <p:tgtEl>
                                          <p:spTgt spid="46"/>
                                        </p:tgtEl>
                                      </p:cBhvr>
                                    </p:animEffect>
                                  </p:childTnLst>
                                </p:cTn>
                              </p:par>
                              <p:par>
                                <p:cTn id="8" presetID="2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750"/>
                                        <p:tgtEl>
                                          <p:spTgt spid="47"/>
                                        </p:tgtEl>
                                      </p:cBhvr>
                                    </p:animEffect>
                                  </p:childTnLst>
                                </p:cTn>
                              </p:par>
                            </p:childTnLst>
                          </p:cTn>
                        </p:par>
                        <p:par>
                          <p:cTn id="11" fill="hold">
                            <p:stCondLst>
                              <p:cond delay="1250"/>
                            </p:stCondLst>
                            <p:childTnLst>
                              <p:par>
                                <p:cTn id="12" presetID="53" presetClass="entr" presetSubtype="16"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p:cTn id="14" dur="750" fill="hold"/>
                                        <p:tgtEl>
                                          <p:spTgt spid="87"/>
                                        </p:tgtEl>
                                        <p:attrNameLst>
                                          <p:attrName>ppt_w</p:attrName>
                                        </p:attrNameLst>
                                      </p:cBhvr>
                                      <p:tavLst>
                                        <p:tav tm="0">
                                          <p:val>
                                            <p:fltVal val="0"/>
                                          </p:val>
                                        </p:tav>
                                        <p:tav tm="100000">
                                          <p:val>
                                            <p:strVal val="#ppt_w"/>
                                          </p:val>
                                        </p:tav>
                                      </p:tavLst>
                                    </p:anim>
                                    <p:anim calcmode="lin" valueType="num">
                                      <p:cBhvr>
                                        <p:cTn id="15" dur="750" fill="hold"/>
                                        <p:tgtEl>
                                          <p:spTgt spid="87"/>
                                        </p:tgtEl>
                                        <p:attrNameLst>
                                          <p:attrName>ppt_h</p:attrName>
                                        </p:attrNameLst>
                                      </p:cBhvr>
                                      <p:tavLst>
                                        <p:tav tm="0">
                                          <p:val>
                                            <p:fltVal val="0"/>
                                          </p:val>
                                        </p:tav>
                                        <p:tav tm="100000">
                                          <p:val>
                                            <p:strVal val="#ppt_h"/>
                                          </p:val>
                                        </p:tav>
                                      </p:tavLst>
                                    </p:anim>
                                    <p:animEffect transition="in" filter="fade">
                                      <p:cBhvr>
                                        <p:cTn id="16" dur="750"/>
                                        <p:tgtEl>
                                          <p:spTgt spid="87"/>
                                        </p:tgtEl>
                                      </p:cBhvr>
                                    </p:animEffect>
                                  </p:childTnLst>
                                </p:cTn>
                              </p:par>
                              <p:par>
                                <p:cTn id="17" presetID="53" presetClass="entr" presetSubtype="16"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750" fill="hold"/>
                                        <p:tgtEl>
                                          <p:spTgt spid="45"/>
                                        </p:tgtEl>
                                        <p:attrNameLst>
                                          <p:attrName>ppt_w</p:attrName>
                                        </p:attrNameLst>
                                      </p:cBhvr>
                                      <p:tavLst>
                                        <p:tav tm="0">
                                          <p:val>
                                            <p:fltVal val="0"/>
                                          </p:val>
                                        </p:tav>
                                        <p:tav tm="100000">
                                          <p:val>
                                            <p:strVal val="#ppt_w"/>
                                          </p:val>
                                        </p:tav>
                                      </p:tavLst>
                                    </p:anim>
                                    <p:anim calcmode="lin" valueType="num">
                                      <p:cBhvr>
                                        <p:cTn id="20" dur="750" fill="hold"/>
                                        <p:tgtEl>
                                          <p:spTgt spid="45"/>
                                        </p:tgtEl>
                                        <p:attrNameLst>
                                          <p:attrName>ppt_h</p:attrName>
                                        </p:attrNameLst>
                                      </p:cBhvr>
                                      <p:tavLst>
                                        <p:tav tm="0">
                                          <p:val>
                                            <p:fltVal val="0"/>
                                          </p:val>
                                        </p:tav>
                                        <p:tav tm="100000">
                                          <p:val>
                                            <p:strVal val="#ppt_h"/>
                                          </p:val>
                                        </p:tav>
                                      </p:tavLst>
                                    </p:anim>
                                    <p:animEffect transition="in" filter="fade">
                                      <p:cBhvr>
                                        <p:cTn id="21" dur="750"/>
                                        <p:tgtEl>
                                          <p:spTgt spid="45"/>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51"/>
                                        </p:tgtEl>
                                        <p:attrNameLst>
                                          <p:attrName>style.visibility</p:attrName>
                                        </p:attrNameLst>
                                      </p:cBhvr>
                                      <p:to>
                                        <p:strVal val="visible"/>
                                      </p:to>
                                    </p:set>
                                    <p:anim calcmode="lin" valueType="num">
                                      <p:cBhvr>
                                        <p:cTn id="24" dur="750" fill="hold"/>
                                        <p:tgtEl>
                                          <p:spTgt spid="51"/>
                                        </p:tgtEl>
                                        <p:attrNameLst>
                                          <p:attrName>ppt_w</p:attrName>
                                        </p:attrNameLst>
                                      </p:cBhvr>
                                      <p:tavLst>
                                        <p:tav tm="0">
                                          <p:val>
                                            <p:fltVal val="0"/>
                                          </p:val>
                                        </p:tav>
                                        <p:tav tm="100000">
                                          <p:val>
                                            <p:strVal val="#ppt_w"/>
                                          </p:val>
                                        </p:tav>
                                      </p:tavLst>
                                    </p:anim>
                                    <p:anim calcmode="lin" valueType="num">
                                      <p:cBhvr>
                                        <p:cTn id="25" dur="750" fill="hold"/>
                                        <p:tgtEl>
                                          <p:spTgt spid="51"/>
                                        </p:tgtEl>
                                        <p:attrNameLst>
                                          <p:attrName>ppt_h</p:attrName>
                                        </p:attrNameLst>
                                      </p:cBhvr>
                                      <p:tavLst>
                                        <p:tav tm="0">
                                          <p:val>
                                            <p:fltVal val="0"/>
                                          </p:val>
                                        </p:tav>
                                        <p:tav tm="100000">
                                          <p:val>
                                            <p:strVal val="#ppt_h"/>
                                          </p:val>
                                        </p:tav>
                                      </p:tavLst>
                                    </p:anim>
                                    <p:animEffect transition="in" filter="fade">
                                      <p:cBhvr>
                                        <p:cTn id="26" dur="750"/>
                                        <p:tgtEl>
                                          <p:spTgt spid="51"/>
                                        </p:tgtEl>
                                      </p:cBhvr>
                                    </p:animEffect>
                                  </p:childTnLst>
                                </p:cTn>
                              </p:par>
                            </p:childTnLst>
                          </p:cTn>
                        </p:par>
                        <p:par>
                          <p:cTn id="27" fill="hold">
                            <p:stCondLst>
                              <p:cond delay="2250"/>
                            </p:stCondLst>
                            <p:childTnLst>
                              <p:par>
                                <p:cTn id="28" presetID="53" presetClass="entr" presetSubtype="16"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p:cTn id="30" dur="750" fill="hold"/>
                                        <p:tgtEl>
                                          <p:spTgt spid="52"/>
                                        </p:tgtEl>
                                        <p:attrNameLst>
                                          <p:attrName>ppt_w</p:attrName>
                                        </p:attrNameLst>
                                      </p:cBhvr>
                                      <p:tavLst>
                                        <p:tav tm="0">
                                          <p:val>
                                            <p:fltVal val="0"/>
                                          </p:val>
                                        </p:tav>
                                        <p:tav tm="100000">
                                          <p:val>
                                            <p:strVal val="#ppt_w"/>
                                          </p:val>
                                        </p:tav>
                                      </p:tavLst>
                                    </p:anim>
                                    <p:anim calcmode="lin" valueType="num">
                                      <p:cBhvr>
                                        <p:cTn id="31" dur="750" fill="hold"/>
                                        <p:tgtEl>
                                          <p:spTgt spid="52"/>
                                        </p:tgtEl>
                                        <p:attrNameLst>
                                          <p:attrName>ppt_h</p:attrName>
                                        </p:attrNameLst>
                                      </p:cBhvr>
                                      <p:tavLst>
                                        <p:tav tm="0">
                                          <p:val>
                                            <p:fltVal val="0"/>
                                          </p:val>
                                        </p:tav>
                                        <p:tav tm="100000">
                                          <p:val>
                                            <p:strVal val="#ppt_h"/>
                                          </p:val>
                                        </p:tav>
                                      </p:tavLst>
                                    </p:anim>
                                    <p:animEffect transition="in" filter="fade">
                                      <p:cBhvr>
                                        <p:cTn id="32" dur="750"/>
                                        <p:tgtEl>
                                          <p:spTgt spid="52"/>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750" fill="hold"/>
                                        <p:tgtEl>
                                          <p:spTgt spid="53"/>
                                        </p:tgtEl>
                                        <p:attrNameLst>
                                          <p:attrName>ppt_w</p:attrName>
                                        </p:attrNameLst>
                                      </p:cBhvr>
                                      <p:tavLst>
                                        <p:tav tm="0">
                                          <p:val>
                                            <p:fltVal val="0"/>
                                          </p:val>
                                        </p:tav>
                                        <p:tav tm="100000">
                                          <p:val>
                                            <p:strVal val="#ppt_w"/>
                                          </p:val>
                                        </p:tav>
                                      </p:tavLst>
                                    </p:anim>
                                    <p:anim calcmode="lin" valueType="num">
                                      <p:cBhvr>
                                        <p:cTn id="37" dur="750" fill="hold"/>
                                        <p:tgtEl>
                                          <p:spTgt spid="53"/>
                                        </p:tgtEl>
                                        <p:attrNameLst>
                                          <p:attrName>ppt_h</p:attrName>
                                        </p:attrNameLst>
                                      </p:cBhvr>
                                      <p:tavLst>
                                        <p:tav tm="0">
                                          <p:val>
                                            <p:fltVal val="0"/>
                                          </p:val>
                                        </p:tav>
                                        <p:tav tm="100000">
                                          <p:val>
                                            <p:strVal val="#ppt_h"/>
                                          </p:val>
                                        </p:tav>
                                      </p:tavLst>
                                    </p:anim>
                                    <p:animEffect transition="in" filter="fade">
                                      <p:cBhvr>
                                        <p:cTn id="38" dur="750"/>
                                        <p:tgtEl>
                                          <p:spTgt spid="53"/>
                                        </p:tgtEl>
                                      </p:cBhvr>
                                    </p:animEffect>
                                  </p:childTnLst>
                                </p:cTn>
                              </p:par>
                              <p:par>
                                <p:cTn id="39" presetID="53" presetClass="entr" presetSubtype="16" fill="hold" grpId="0" nodeType="withEffect">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cBhvr>
                                        <p:cTn id="41" dur="750" fill="hold"/>
                                        <p:tgtEl>
                                          <p:spTgt spid="48"/>
                                        </p:tgtEl>
                                        <p:attrNameLst>
                                          <p:attrName>ppt_w</p:attrName>
                                        </p:attrNameLst>
                                      </p:cBhvr>
                                      <p:tavLst>
                                        <p:tav tm="0">
                                          <p:val>
                                            <p:fltVal val="0"/>
                                          </p:val>
                                        </p:tav>
                                        <p:tav tm="100000">
                                          <p:val>
                                            <p:strVal val="#ppt_w"/>
                                          </p:val>
                                        </p:tav>
                                      </p:tavLst>
                                    </p:anim>
                                    <p:anim calcmode="lin" valueType="num">
                                      <p:cBhvr>
                                        <p:cTn id="42" dur="750" fill="hold"/>
                                        <p:tgtEl>
                                          <p:spTgt spid="48"/>
                                        </p:tgtEl>
                                        <p:attrNameLst>
                                          <p:attrName>ppt_h</p:attrName>
                                        </p:attrNameLst>
                                      </p:cBhvr>
                                      <p:tavLst>
                                        <p:tav tm="0">
                                          <p:val>
                                            <p:fltVal val="0"/>
                                          </p:val>
                                        </p:tav>
                                        <p:tav tm="100000">
                                          <p:val>
                                            <p:strVal val="#ppt_h"/>
                                          </p:val>
                                        </p:tav>
                                      </p:tavLst>
                                    </p:anim>
                                    <p:animEffect transition="in" filter="fade">
                                      <p:cBhvr>
                                        <p:cTn id="43" dur="750"/>
                                        <p:tgtEl>
                                          <p:spTgt spid="4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750"/>
                                        <p:tgtEl>
                                          <p:spTgt spid="40"/>
                                        </p:tgtEl>
                                      </p:cBhvr>
                                    </p:animEffect>
                                  </p:childTnLst>
                                </p:cTn>
                              </p:par>
                            </p:childTnLst>
                          </p:cTn>
                        </p:par>
                        <p:par>
                          <p:cTn id="49" fill="hold">
                            <p:stCondLst>
                              <p:cond delay="750"/>
                            </p:stCondLst>
                            <p:childTnLst>
                              <p:par>
                                <p:cTn id="50" presetID="53" presetClass="entr" presetSubtype="16"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 calcmode="lin" valueType="num">
                                      <p:cBhvr>
                                        <p:cTn id="52" dur="750" fill="hold"/>
                                        <p:tgtEl>
                                          <p:spTgt spid="88"/>
                                        </p:tgtEl>
                                        <p:attrNameLst>
                                          <p:attrName>ppt_w</p:attrName>
                                        </p:attrNameLst>
                                      </p:cBhvr>
                                      <p:tavLst>
                                        <p:tav tm="0">
                                          <p:val>
                                            <p:fltVal val="0"/>
                                          </p:val>
                                        </p:tav>
                                        <p:tav tm="100000">
                                          <p:val>
                                            <p:strVal val="#ppt_w"/>
                                          </p:val>
                                        </p:tav>
                                      </p:tavLst>
                                    </p:anim>
                                    <p:anim calcmode="lin" valueType="num">
                                      <p:cBhvr>
                                        <p:cTn id="53" dur="750" fill="hold"/>
                                        <p:tgtEl>
                                          <p:spTgt spid="88"/>
                                        </p:tgtEl>
                                        <p:attrNameLst>
                                          <p:attrName>ppt_h</p:attrName>
                                        </p:attrNameLst>
                                      </p:cBhvr>
                                      <p:tavLst>
                                        <p:tav tm="0">
                                          <p:val>
                                            <p:fltVal val="0"/>
                                          </p:val>
                                        </p:tav>
                                        <p:tav tm="100000">
                                          <p:val>
                                            <p:strVal val="#ppt_h"/>
                                          </p:val>
                                        </p:tav>
                                      </p:tavLst>
                                    </p:anim>
                                    <p:animEffect transition="in" filter="fade">
                                      <p:cBhvr>
                                        <p:cTn id="54" dur="750"/>
                                        <p:tgtEl>
                                          <p:spTgt spid="88"/>
                                        </p:tgtEl>
                                      </p:cBhvr>
                                    </p:animEffect>
                                  </p:childTnLst>
                                </p:cTn>
                              </p:par>
                              <p:par>
                                <p:cTn id="55" presetID="53" presetClass="entr" presetSubtype="16"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750" fill="hold"/>
                                        <p:tgtEl>
                                          <p:spTgt spid="43"/>
                                        </p:tgtEl>
                                        <p:attrNameLst>
                                          <p:attrName>ppt_w</p:attrName>
                                        </p:attrNameLst>
                                      </p:cBhvr>
                                      <p:tavLst>
                                        <p:tav tm="0">
                                          <p:val>
                                            <p:fltVal val="0"/>
                                          </p:val>
                                        </p:tav>
                                        <p:tav tm="100000">
                                          <p:val>
                                            <p:strVal val="#ppt_w"/>
                                          </p:val>
                                        </p:tav>
                                      </p:tavLst>
                                    </p:anim>
                                    <p:anim calcmode="lin" valueType="num">
                                      <p:cBhvr>
                                        <p:cTn id="58" dur="750" fill="hold"/>
                                        <p:tgtEl>
                                          <p:spTgt spid="43"/>
                                        </p:tgtEl>
                                        <p:attrNameLst>
                                          <p:attrName>ppt_h</p:attrName>
                                        </p:attrNameLst>
                                      </p:cBhvr>
                                      <p:tavLst>
                                        <p:tav tm="0">
                                          <p:val>
                                            <p:fltVal val="0"/>
                                          </p:val>
                                        </p:tav>
                                        <p:tav tm="100000">
                                          <p:val>
                                            <p:strVal val="#ppt_h"/>
                                          </p:val>
                                        </p:tav>
                                      </p:tavLst>
                                    </p:anim>
                                    <p:animEffect transition="in" filter="fade">
                                      <p:cBhvr>
                                        <p:cTn id="59" dur="750"/>
                                        <p:tgtEl>
                                          <p:spTgt spid="43"/>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71"/>
                                        </p:tgtEl>
                                        <p:attrNameLst>
                                          <p:attrName>style.visibility</p:attrName>
                                        </p:attrNameLst>
                                      </p:cBhvr>
                                      <p:to>
                                        <p:strVal val="visible"/>
                                      </p:to>
                                    </p:set>
                                    <p:anim calcmode="lin" valueType="num">
                                      <p:cBhvr>
                                        <p:cTn id="62" dur="750" fill="hold"/>
                                        <p:tgtEl>
                                          <p:spTgt spid="71"/>
                                        </p:tgtEl>
                                        <p:attrNameLst>
                                          <p:attrName>ppt_w</p:attrName>
                                        </p:attrNameLst>
                                      </p:cBhvr>
                                      <p:tavLst>
                                        <p:tav tm="0">
                                          <p:val>
                                            <p:fltVal val="0"/>
                                          </p:val>
                                        </p:tav>
                                        <p:tav tm="100000">
                                          <p:val>
                                            <p:strVal val="#ppt_w"/>
                                          </p:val>
                                        </p:tav>
                                      </p:tavLst>
                                    </p:anim>
                                    <p:anim calcmode="lin" valueType="num">
                                      <p:cBhvr>
                                        <p:cTn id="63" dur="750" fill="hold"/>
                                        <p:tgtEl>
                                          <p:spTgt spid="71"/>
                                        </p:tgtEl>
                                        <p:attrNameLst>
                                          <p:attrName>ppt_h</p:attrName>
                                        </p:attrNameLst>
                                      </p:cBhvr>
                                      <p:tavLst>
                                        <p:tav tm="0">
                                          <p:val>
                                            <p:fltVal val="0"/>
                                          </p:val>
                                        </p:tav>
                                        <p:tav tm="100000">
                                          <p:val>
                                            <p:strVal val="#ppt_h"/>
                                          </p:val>
                                        </p:tav>
                                      </p:tavLst>
                                    </p:anim>
                                    <p:animEffect transition="in" filter="fade">
                                      <p:cBhvr>
                                        <p:cTn id="64" dur="750"/>
                                        <p:tgtEl>
                                          <p:spTgt spid="71"/>
                                        </p:tgtEl>
                                      </p:cBhvr>
                                    </p:animEffect>
                                  </p:childTnLst>
                                </p:cTn>
                              </p:par>
                            </p:childTnLst>
                          </p:cTn>
                        </p:par>
                        <p:par>
                          <p:cTn id="65" fill="hold">
                            <p:stCondLst>
                              <p:cond delay="1750"/>
                            </p:stCondLst>
                            <p:childTnLst>
                              <p:par>
                                <p:cTn id="66" presetID="53" presetClass="entr" presetSubtype="16"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p:cTn id="68" dur="750" fill="hold"/>
                                        <p:tgtEl>
                                          <p:spTgt spid="72"/>
                                        </p:tgtEl>
                                        <p:attrNameLst>
                                          <p:attrName>ppt_w</p:attrName>
                                        </p:attrNameLst>
                                      </p:cBhvr>
                                      <p:tavLst>
                                        <p:tav tm="0">
                                          <p:val>
                                            <p:fltVal val="0"/>
                                          </p:val>
                                        </p:tav>
                                        <p:tav tm="100000">
                                          <p:val>
                                            <p:strVal val="#ppt_w"/>
                                          </p:val>
                                        </p:tav>
                                      </p:tavLst>
                                    </p:anim>
                                    <p:anim calcmode="lin" valueType="num">
                                      <p:cBhvr>
                                        <p:cTn id="69" dur="750" fill="hold"/>
                                        <p:tgtEl>
                                          <p:spTgt spid="72"/>
                                        </p:tgtEl>
                                        <p:attrNameLst>
                                          <p:attrName>ppt_h</p:attrName>
                                        </p:attrNameLst>
                                      </p:cBhvr>
                                      <p:tavLst>
                                        <p:tav tm="0">
                                          <p:val>
                                            <p:fltVal val="0"/>
                                          </p:val>
                                        </p:tav>
                                        <p:tav tm="100000">
                                          <p:val>
                                            <p:strVal val="#ppt_h"/>
                                          </p:val>
                                        </p:tav>
                                      </p:tavLst>
                                    </p:anim>
                                    <p:animEffect transition="in" filter="fade">
                                      <p:cBhvr>
                                        <p:cTn id="70" dur="750"/>
                                        <p:tgtEl>
                                          <p:spTgt spid="72"/>
                                        </p:tgtEl>
                                      </p:cBhvr>
                                    </p:animEffect>
                                  </p:childTnLst>
                                </p:cTn>
                              </p:par>
                              <p:par>
                                <p:cTn id="71" presetID="53" presetClass="entr" presetSubtype="16" fill="hold" grpId="0" nodeType="withEffect">
                                  <p:stCondLst>
                                    <p:cond delay="250"/>
                                  </p:stCondLst>
                                  <p:childTnLst>
                                    <p:set>
                                      <p:cBhvr>
                                        <p:cTn id="72" dur="1" fill="hold">
                                          <p:stCondLst>
                                            <p:cond delay="0"/>
                                          </p:stCondLst>
                                        </p:cTn>
                                        <p:tgtEl>
                                          <p:spTgt spid="70"/>
                                        </p:tgtEl>
                                        <p:attrNameLst>
                                          <p:attrName>style.visibility</p:attrName>
                                        </p:attrNameLst>
                                      </p:cBhvr>
                                      <p:to>
                                        <p:strVal val="visible"/>
                                      </p:to>
                                    </p:set>
                                    <p:anim calcmode="lin" valueType="num">
                                      <p:cBhvr>
                                        <p:cTn id="73" dur="750" fill="hold"/>
                                        <p:tgtEl>
                                          <p:spTgt spid="70"/>
                                        </p:tgtEl>
                                        <p:attrNameLst>
                                          <p:attrName>ppt_w</p:attrName>
                                        </p:attrNameLst>
                                      </p:cBhvr>
                                      <p:tavLst>
                                        <p:tav tm="0">
                                          <p:val>
                                            <p:fltVal val="0"/>
                                          </p:val>
                                        </p:tav>
                                        <p:tav tm="100000">
                                          <p:val>
                                            <p:strVal val="#ppt_w"/>
                                          </p:val>
                                        </p:tav>
                                      </p:tavLst>
                                    </p:anim>
                                    <p:anim calcmode="lin" valueType="num">
                                      <p:cBhvr>
                                        <p:cTn id="74" dur="750" fill="hold"/>
                                        <p:tgtEl>
                                          <p:spTgt spid="70"/>
                                        </p:tgtEl>
                                        <p:attrNameLst>
                                          <p:attrName>ppt_h</p:attrName>
                                        </p:attrNameLst>
                                      </p:cBhvr>
                                      <p:tavLst>
                                        <p:tav tm="0">
                                          <p:val>
                                            <p:fltVal val="0"/>
                                          </p:val>
                                        </p:tav>
                                        <p:tav tm="100000">
                                          <p:val>
                                            <p:strVal val="#ppt_h"/>
                                          </p:val>
                                        </p:tav>
                                      </p:tavLst>
                                    </p:anim>
                                    <p:animEffect transition="in" filter="fade">
                                      <p:cBhvr>
                                        <p:cTn id="75" dur="750"/>
                                        <p:tgtEl>
                                          <p:spTgt spid="7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750"/>
                                        <p:tgtEl>
                                          <p:spTgt spid="41"/>
                                        </p:tgtEl>
                                      </p:cBhvr>
                                    </p:animEffect>
                                  </p:childTnLst>
                                </p:cTn>
                              </p:par>
                              <p:par>
                                <p:cTn id="81" presetID="22" presetClass="entr" presetSubtype="8" fill="hold" nodeType="withEffect">
                                  <p:stCondLst>
                                    <p:cond delay="750"/>
                                  </p:stCondLst>
                                  <p:childTnLst>
                                    <p:set>
                                      <p:cBhvr>
                                        <p:cTn id="82" dur="1" fill="hold">
                                          <p:stCondLst>
                                            <p:cond delay="0"/>
                                          </p:stCondLst>
                                        </p:cTn>
                                        <p:tgtEl>
                                          <p:spTgt spid="42"/>
                                        </p:tgtEl>
                                        <p:attrNameLst>
                                          <p:attrName>style.visibility</p:attrName>
                                        </p:attrNameLst>
                                      </p:cBhvr>
                                      <p:to>
                                        <p:strVal val="visible"/>
                                      </p:to>
                                    </p:set>
                                    <p:animEffect transition="in" filter="wipe(left)">
                                      <p:cBhvr>
                                        <p:cTn id="83" dur="750"/>
                                        <p:tgtEl>
                                          <p:spTgt spid="42"/>
                                        </p:tgtEl>
                                      </p:cBhvr>
                                    </p:animEffect>
                                  </p:childTnLst>
                                </p:cTn>
                              </p:par>
                              <p:par>
                                <p:cTn id="84" presetID="53" presetClass="entr" presetSubtype="16" fill="hold" grpId="0" nodeType="withEffect">
                                  <p:stCondLst>
                                    <p:cond delay="1000"/>
                                  </p:stCondLst>
                                  <p:childTnLst>
                                    <p:set>
                                      <p:cBhvr>
                                        <p:cTn id="85" dur="1" fill="hold">
                                          <p:stCondLst>
                                            <p:cond delay="0"/>
                                          </p:stCondLst>
                                        </p:cTn>
                                        <p:tgtEl>
                                          <p:spTgt spid="89"/>
                                        </p:tgtEl>
                                        <p:attrNameLst>
                                          <p:attrName>style.visibility</p:attrName>
                                        </p:attrNameLst>
                                      </p:cBhvr>
                                      <p:to>
                                        <p:strVal val="visible"/>
                                      </p:to>
                                    </p:set>
                                    <p:anim calcmode="lin" valueType="num">
                                      <p:cBhvr>
                                        <p:cTn id="86" dur="750" fill="hold"/>
                                        <p:tgtEl>
                                          <p:spTgt spid="89"/>
                                        </p:tgtEl>
                                        <p:attrNameLst>
                                          <p:attrName>ppt_w</p:attrName>
                                        </p:attrNameLst>
                                      </p:cBhvr>
                                      <p:tavLst>
                                        <p:tav tm="0">
                                          <p:val>
                                            <p:fltVal val="0"/>
                                          </p:val>
                                        </p:tav>
                                        <p:tav tm="100000">
                                          <p:val>
                                            <p:strVal val="#ppt_w"/>
                                          </p:val>
                                        </p:tav>
                                      </p:tavLst>
                                    </p:anim>
                                    <p:anim calcmode="lin" valueType="num">
                                      <p:cBhvr>
                                        <p:cTn id="87" dur="750" fill="hold"/>
                                        <p:tgtEl>
                                          <p:spTgt spid="89"/>
                                        </p:tgtEl>
                                        <p:attrNameLst>
                                          <p:attrName>ppt_h</p:attrName>
                                        </p:attrNameLst>
                                      </p:cBhvr>
                                      <p:tavLst>
                                        <p:tav tm="0">
                                          <p:val>
                                            <p:fltVal val="0"/>
                                          </p:val>
                                        </p:tav>
                                        <p:tav tm="100000">
                                          <p:val>
                                            <p:strVal val="#ppt_h"/>
                                          </p:val>
                                        </p:tav>
                                      </p:tavLst>
                                    </p:anim>
                                    <p:animEffect transition="in" filter="fade">
                                      <p:cBhvr>
                                        <p:cTn id="88" dur="750"/>
                                        <p:tgtEl>
                                          <p:spTgt spid="89"/>
                                        </p:tgtEl>
                                      </p:cBhvr>
                                    </p:animEffect>
                                  </p:childTnLst>
                                </p:cTn>
                              </p:par>
                              <p:par>
                                <p:cTn id="89" presetID="53" presetClass="entr" presetSubtype="16" fill="hold" nodeType="withEffect">
                                  <p:stCondLst>
                                    <p:cond delay="1000"/>
                                  </p:stCondLst>
                                  <p:childTnLst>
                                    <p:set>
                                      <p:cBhvr>
                                        <p:cTn id="90" dur="1" fill="hold">
                                          <p:stCondLst>
                                            <p:cond delay="0"/>
                                          </p:stCondLst>
                                        </p:cTn>
                                        <p:tgtEl>
                                          <p:spTgt spid="44"/>
                                        </p:tgtEl>
                                        <p:attrNameLst>
                                          <p:attrName>style.visibility</p:attrName>
                                        </p:attrNameLst>
                                      </p:cBhvr>
                                      <p:to>
                                        <p:strVal val="visible"/>
                                      </p:to>
                                    </p:set>
                                    <p:anim calcmode="lin" valueType="num">
                                      <p:cBhvr>
                                        <p:cTn id="91" dur="750" fill="hold"/>
                                        <p:tgtEl>
                                          <p:spTgt spid="44"/>
                                        </p:tgtEl>
                                        <p:attrNameLst>
                                          <p:attrName>ppt_w</p:attrName>
                                        </p:attrNameLst>
                                      </p:cBhvr>
                                      <p:tavLst>
                                        <p:tav tm="0">
                                          <p:val>
                                            <p:fltVal val="0"/>
                                          </p:val>
                                        </p:tav>
                                        <p:tav tm="100000">
                                          <p:val>
                                            <p:strVal val="#ppt_w"/>
                                          </p:val>
                                        </p:tav>
                                      </p:tavLst>
                                    </p:anim>
                                    <p:anim calcmode="lin" valueType="num">
                                      <p:cBhvr>
                                        <p:cTn id="92" dur="750" fill="hold"/>
                                        <p:tgtEl>
                                          <p:spTgt spid="44"/>
                                        </p:tgtEl>
                                        <p:attrNameLst>
                                          <p:attrName>ppt_h</p:attrName>
                                        </p:attrNameLst>
                                      </p:cBhvr>
                                      <p:tavLst>
                                        <p:tav tm="0">
                                          <p:val>
                                            <p:fltVal val="0"/>
                                          </p:val>
                                        </p:tav>
                                        <p:tav tm="100000">
                                          <p:val>
                                            <p:strVal val="#ppt_h"/>
                                          </p:val>
                                        </p:tav>
                                      </p:tavLst>
                                    </p:anim>
                                    <p:animEffect transition="in" filter="fade">
                                      <p:cBhvr>
                                        <p:cTn id="93" dur="750"/>
                                        <p:tgtEl>
                                          <p:spTgt spid="44"/>
                                        </p:tgtEl>
                                      </p:cBhvr>
                                    </p:animEffect>
                                  </p:childTnLst>
                                </p:cTn>
                              </p:par>
                              <p:par>
                                <p:cTn id="94" presetID="53" presetClass="entr" presetSubtype="16" fill="hold" grpId="0" nodeType="withEffect">
                                  <p:stCondLst>
                                    <p:cond delay="1250"/>
                                  </p:stCondLst>
                                  <p:childTnLst>
                                    <p:set>
                                      <p:cBhvr>
                                        <p:cTn id="95" dur="1" fill="hold">
                                          <p:stCondLst>
                                            <p:cond delay="0"/>
                                          </p:stCondLst>
                                        </p:cTn>
                                        <p:tgtEl>
                                          <p:spTgt spid="76"/>
                                        </p:tgtEl>
                                        <p:attrNameLst>
                                          <p:attrName>style.visibility</p:attrName>
                                        </p:attrNameLst>
                                      </p:cBhvr>
                                      <p:to>
                                        <p:strVal val="visible"/>
                                      </p:to>
                                    </p:set>
                                    <p:anim calcmode="lin" valueType="num">
                                      <p:cBhvr>
                                        <p:cTn id="96" dur="750" fill="hold"/>
                                        <p:tgtEl>
                                          <p:spTgt spid="76"/>
                                        </p:tgtEl>
                                        <p:attrNameLst>
                                          <p:attrName>ppt_w</p:attrName>
                                        </p:attrNameLst>
                                      </p:cBhvr>
                                      <p:tavLst>
                                        <p:tav tm="0">
                                          <p:val>
                                            <p:fltVal val="0"/>
                                          </p:val>
                                        </p:tav>
                                        <p:tav tm="100000">
                                          <p:val>
                                            <p:strVal val="#ppt_w"/>
                                          </p:val>
                                        </p:tav>
                                      </p:tavLst>
                                    </p:anim>
                                    <p:anim calcmode="lin" valueType="num">
                                      <p:cBhvr>
                                        <p:cTn id="97" dur="750" fill="hold"/>
                                        <p:tgtEl>
                                          <p:spTgt spid="76"/>
                                        </p:tgtEl>
                                        <p:attrNameLst>
                                          <p:attrName>ppt_h</p:attrName>
                                        </p:attrNameLst>
                                      </p:cBhvr>
                                      <p:tavLst>
                                        <p:tav tm="0">
                                          <p:val>
                                            <p:fltVal val="0"/>
                                          </p:val>
                                        </p:tav>
                                        <p:tav tm="100000">
                                          <p:val>
                                            <p:strVal val="#ppt_h"/>
                                          </p:val>
                                        </p:tav>
                                      </p:tavLst>
                                    </p:anim>
                                    <p:animEffect transition="in" filter="fade">
                                      <p:cBhvr>
                                        <p:cTn id="98" dur="750"/>
                                        <p:tgtEl>
                                          <p:spTgt spid="76"/>
                                        </p:tgtEl>
                                      </p:cBhvr>
                                    </p:animEffect>
                                  </p:childTnLst>
                                </p:cTn>
                              </p:par>
                            </p:childTnLst>
                          </p:cTn>
                        </p:par>
                        <p:par>
                          <p:cTn id="99" fill="hold">
                            <p:stCondLst>
                              <p:cond delay="2000"/>
                            </p:stCondLst>
                            <p:childTnLst>
                              <p:par>
                                <p:cTn id="100" presetID="53" presetClass="entr" presetSubtype="16" fill="hold" grpId="0" nodeType="after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750" fill="hold"/>
                                        <p:tgtEl>
                                          <p:spTgt spid="77"/>
                                        </p:tgtEl>
                                        <p:attrNameLst>
                                          <p:attrName>ppt_w</p:attrName>
                                        </p:attrNameLst>
                                      </p:cBhvr>
                                      <p:tavLst>
                                        <p:tav tm="0">
                                          <p:val>
                                            <p:fltVal val="0"/>
                                          </p:val>
                                        </p:tav>
                                        <p:tav tm="100000">
                                          <p:val>
                                            <p:strVal val="#ppt_w"/>
                                          </p:val>
                                        </p:tav>
                                      </p:tavLst>
                                    </p:anim>
                                    <p:anim calcmode="lin" valueType="num">
                                      <p:cBhvr>
                                        <p:cTn id="103" dur="750" fill="hold"/>
                                        <p:tgtEl>
                                          <p:spTgt spid="77"/>
                                        </p:tgtEl>
                                        <p:attrNameLst>
                                          <p:attrName>ppt_h</p:attrName>
                                        </p:attrNameLst>
                                      </p:cBhvr>
                                      <p:tavLst>
                                        <p:tav tm="0">
                                          <p:val>
                                            <p:fltVal val="0"/>
                                          </p:val>
                                        </p:tav>
                                        <p:tav tm="100000">
                                          <p:val>
                                            <p:strVal val="#ppt_h"/>
                                          </p:val>
                                        </p:tav>
                                      </p:tavLst>
                                    </p:anim>
                                    <p:animEffect transition="in" filter="fade">
                                      <p:cBhvr>
                                        <p:cTn id="104" dur="750"/>
                                        <p:tgtEl>
                                          <p:spTgt spid="77"/>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3"/>
                                        </p:tgtEl>
                                        <p:attrNameLst>
                                          <p:attrName>style.visibility</p:attrName>
                                        </p:attrNameLst>
                                      </p:cBhvr>
                                      <p:to>
                                        <p:strVal val="visible"/>
                                      </p:to>
                                    </p:set>
                                    <p:anim calcmode="lin" valueType="num">
                                      <p:cBhvr>
                                        <p:cTn id="107" dur="750" fill="hold"/>
                                        <p:tgtEl>
                                          <p:spTgt spid="73"/>
                                        </p:tgtEl>
                                        <p:attrNameLst>
                                          <p:attrName>ppt_w</p:attrName>
                                        </p:attrNameLst>
                                      </p:cBhvr>
                                      <p:tavLst>
                                        <p:tav tm="0">
                                          <p:val>
                                            <p:fltVal val="0"/>
                                          </p:val>
                                        </p:tav>
                                        <p:tav tm="100000">
                                          <p:val>
                                            <p:strVal val="#ppt_w"/>
                                          </p:val>
                                        </p:tav>
                                      </p:tavLst>
                                    </p:anim>
                                    <p:anim calcmode="lin" valueType="num">
                                      <p:cBhvr>
                                        <p:cTn id="108" dur="750" fill="hold"/>
                                        <p:tgtEl>
                                          <p:spTgt spid="73"/>
                                        </p:tgtEl>
                                        <p:attrNameLst>
                                          <p:attrName>ppt_h</p:attrName>
                                        </p:attrNameLst>
                                      </p:cBhvr>
                                      <p:tavLst>
                                        <p:tav tm="0">
                                          <p:val>
                                            <p:fltVal val="0"/>
                                          </p:val>
                                        </p:tav>
                                        <p:tav tm="100000">
                                          <p:val>
                                            <p:strVal val="#ppt_h"/>
                                          </p:val>
                                        </p:tav>
                                      </p:tavLst>
                                    </p:anim>
                                    <p:animEffect transition="in" filter="fade">
                                      <p:cBhvr>
                                        <p:cTn id="109" dur="7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animBg="1"/>
      <p:bldP spid="52" grpId="0"/>
      <p:bldP spid="70" grpId="0"/>
      <p:bldP spid="71" grpId="0" animBg="1"/>
      <p:bldP spid="72" grpId="0"/>
      <p:bldP spid="73" grpId="0"/>
      <p:bldP spid="76" grpId="0" animBg="1"/>
      <p:bldP spid="77" grpId="0"/>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713232" y="571500"/>
            <a:ext cx="16507968" cy="1619250"/>
          </a:xfrm>
          <a:prstGeom prst="rect">
            <a:avLst/>
          </a:prstGeom>
          <a:effectLst/>
        </p:spPr>
        <p:txBody>
          <a:bodyPr vert="horz" lIns="163284" tIns="81642" rIns="163284" bIns="81642" rtlCol="0" anchor="t" anchorCtr="0">
            <a:normAutofit fontScale="97500"/>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fr-FR" sz="6400" dirty="0">
                <a:ln w="10541" cmpd="sng">
                  <a:solidFill>
                    <a:schemeClr val="accent1">
                      <a:shade val="88000"/>
                      <a:satMod val="110000"/>
                    </a:schemeClr>
                  </a:solidFill>
                  <a:prstDash val="solid"/>
                </a:ln>
                <a:solidFill>
                  <a:schemeClr val="bg1"/>
                </a:solidFill>
                <a:effectLst/>
              </a:rPr>
              <a:t>SOME EXAMPLES OF WORK IN THE FIELD</a:t>
            </a:r>
            <a:endParaRPr lang="en-US" sz="6400" dirty="0">
              <a:ln w="10541" cmpd="sng">
                <a:solidFill>
                  <a:schemeClr val="accent1">
                    <a:shade val="88000"/>
                    <a:satMod val="110000"/>
                  </a:schemeClr>
                </a:solidFill>
                <a:prstDash val="solid"/>
              </a:ln>
              <a:solidFill>
                <a:schemeClr val="bg1"/>
              </a:solidFill>
              <a:effectLst/>
            </a:endParaRPr>
          </a:p>
        </p:txBody>
      </p:sp>
      <p:sp>
        <p:nvSpPr>
          <p:cNvPr id="5" name="Rectangle 4"/>
          <p:cNvSpPr>
            <a:spLocks noChangeArrowheads="1"/>
          </p:cNvSpPr>
          <p:nvPr/>
        </p:nvSpPr>
        <p:spPr bwMode="auto">
          <a:xfrm>
            <a:off x="991986" y="2190750"/>
            <a:ext cx="15544800" cy="6843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3284" tIns="81642" rIns="163284" bIns="81642">
            <a:spAutoFit/>
          </a:bodyPr>
          <a:lstStyle/>
          <a:p>
            <a:pPr marL="816422" indent="-816422">
              <a:buFont typeface="Wingdings" panose="05000000000000000000" pitchFamily="2" charset="2"/>
              <a:buChar char="q"/>
            </a:pPr>
            <a:r>
              <a:rPr lang="fr-FR" altLang="en-US" sz="3400" dirty="0">
                <a:latin typeface="Calibri" pitchFamily="34" charset="0"/>
              </a:rPr>
              <a:t> </a:t>
            </a:r>
            <a:r>
              <a:rPr lang="fr-FR" altLang="en-US" sz="3400" b="1" dirty="0" err="1" smtClean="0">
                <a:latin typeface="Calibri" pitchFamily="34" charset="0"/>
              </a:rPr>
              <a:t>Eastern</a:t>
            </a:r>
            <a:r>
              <a:rPr lang="fr-FR" altLang="en-US" sz="3400" b="1" dirty="0" smtClean="0">
                <a:latin typeface="Calibri" pitchFamily="34" charset="0"/>
              </a:rPr>
              <a:t> &amp; </a:t>
            </a:r>
            <a:r>
              <a:rPr lang="fr-FR" altLang="en-US" sz="3400" b="1" dirty="0" err="1" smtClean="0">
                <a:latin typeface="Calibri" pitchFamily="34" charset="0"/>
              </a:rPr>
              <a:t>Southern</a:t>
            </a:r>
            <a:r>
              <a:rPr lang="fr-FR" altLang="en-US" sz="3400" b="1" dirty="0" smtClean="0">
                <a:latin typeface="Calibri" pitchFamily="34" charset="0"/>
              </a:rPr>
              <a:t> </a:t>
            </a:r>
            <a:r>
              <a:rPr lang="fr-FR" altLang="en-US" sz="3400" b="1" dirty="0" err="1" smtClean="0">
                <a:latin typeface="Calibri" pitchFamily="34" charset="0"/>
              </a:rPr>
              <a:t>Africa</a:t>
            </a:r>
            <a:r>
              <a:rPr lang="fr-FR" altLang="en-US" sz="3400" b="1" dirty="0" smtClean="0">
                <a:latin typeface="Calibri" pitchFamily="34" charset="0"/>
              </a:rPr>
              <a:t>: </a:t>
            </a:r>
            <a:r>
              <a:rPr lang="fr-FR" altLang="en-US" sz="3400" dirty="0" err="1" smtClean="0">
                <a:latin typeface="Calibri" pitchFamily="34" charset="0"/>
              </a:rPr>
              <a:t>political</a:t>
            </a:r>
            <a:r>
              <a:rPr lang="fr-FR" altLang="en-US" sz="3400" dirty="0" smtClean="0">
                <a:latin typeface="Calibri" pitchFamily="34" charset="0"/>
              </a:rPr>
              <a:t> </a:t>
            </a:r>
            <a:r>
              <a:rPr lang="fr-FR" altLang="en-US" sz="3400" dirty="0" err="1" smtClean="0">
                <a:latin typeface="Calibri" pitchFamily="34" charset="0"/>
              </a:rPr>
              <a:t>committment</a:t>
            </a:r>
            <a:r>
              <a:rPr lang="fr-FR" altLang="en-US" sz="3400" dirty="0" smtClean="0">
                <a:latin typeface="Calibri" pitchFamily="34" charset="0"/>
              </a:rPr>
              <a:t>, </a:t>
            </a:r>
            <a:r>
              <a:rPr lang="fr-FR" altLang="en-US" sz="3400" dirty="0" err="1" smtClean="0">
                <a:latin typeface="Calibri" pitchFamily="34" charset="0"/>
              </a:rPr>
              <a:t>teacher</a:t>
            </a:r>
            <a:r>
              <a:rPr lang="fr-FR" altLang="en-US" sz="3400" dirty="0" smtClean="0">
                <a:latin typeface="Calibri" pitchFamily="34" charset="0"/>
              </a:rPr>
              <a:t> training </a:t>
            </a:r>
            <a:r>
              <a:rPr lang="fr-FR" altLang="en-US" sz="3400" dirty="0" err="1" smtClean="0">
                <a:latin typeface="Calibri" pitchFamily="34" charset="0"/>
              </a:rPr>
              <a:t>tools</a:t>
            </a:r>
            <a:r>
              <a:rPr lang="fr-FR" altLang="en-US" sz="3400" dirty="0" smtClean="0">
                <a:latin typeface="Calibri" pitchFamily="34" charset="0"/>
              </a:rPr>
              <a:t>, </a:t>
            </a:r>
            <a:r>
              <a:rPr lang="fr-FR" altLang="en-US" sz="3400" dirty="0" smtClean="0">
                <a:latin typeface="Calibri" pitchFamily="34" charset="0"/>
              </a:rPr>
              <a:t>curricula </a:t>
            </a:r>
            <a:r>
              <a:rPr lang="fr-FR" altLang="en-US" sz="3400" dirty="0" err="1" smtClean="0">
                <a:latin typeface="Calibri" pitchFamily="34" charset="0"/>
              </a:rPr>
              <a:t>assessment</a:t>
            </a:r>
            <a:r>
              <a:rPr lang="fr-FR" altLang="en-US" sz="3400" dirty="0" smtClean="0">
                <a:latin typeface="Calibri" pitchFamily="34" charset="0"/>
              </a:rPr>
              <a:t>, </a:t>
            </a:r>
            <a:r>
              <a:rPr lang="fr-FR" altLang="en-US" sz="3400" dirty="0" err="1" smtClean="0">
                <a:latin typeface="Calibri" pitchFamily="34" charset="0"/>
              </a:rPr>
              <a:t>tools</a:t>
            </a:r>
            <a:r>
              <a:rPr lang="fr-FR" altLang="en-US" sz="3400" dirty="0" smtClean="0">
                <a:latin typeface="Calibri" pitchFamily="34" charset="0"/>
              </a:rPr>
              <a:t> for </a:t>
            </a:r>
            <a:r>
              <a:rPr lang="fr-FR" altLang="en-US" sz="3400" dirty="0" err="1" smtClean="0">
                <a:latin typeface="Calibri" pitchFamily="34" charset="0"/>
              </a:rPr>
              <a:t>community</a:t>
            </a:r>
            <a:r>
              <a:rPr lang="fr-FR" altLang="en-US" sz="3400" dirty="0" smtClean="0">
                <a:latin typeface="Calibri" pitchFamily="34" charset="0"/>
              </a:rPr>
              <a:t> engagement </a:t>
            </a:r>
            <a:r>
              <a:rPr lang="fr-FR" altLang="en-US" sz="3400" dirty="0" err="1" smtClean="0">
                <a:latin typeface="Calibri" pitchFamily="34" charset="0"/>
              </a:rPr>
              <a:t>including</a:t>
            </a:r>
            <a:r>
              <a:rPr lang="fr-FR" altLang="en-US" sz="3400" dirty="0" smtClean="0">
                <a:latin typeface="Calibri" pitchFamily="34" charset="0"/>
              </a:rPr>
              <a:t> TV &amp; radio</a:t>
            </a:r>
          </a:p>
          <a:p>
            <a:endParaRPr lang="fr-FR" altLang="en-US" sz="1200" dirty="0" smtClean="0">
              <a:latin typeface="Calibri" pitchFamily="34" charset="0"/>
            </a:endParaRPr>
          </a:p>
          <a:p>
            <a:pPr marL="816422" indent="-816422">
              <a:buFont typeface="Wingdings" panose="05000000000000000000" pitchFamily="2" charset="2"/>
              <a:buChar char="q"/>
            </a:pPr>
            <a:r>
              <a:rPr lang="fr-FR" altLang="en-US" sz="3400" b="1" dirty="0" smtClean="0">
                <a:latin typeface="Calibri" pitchFamily="34" charset="0"/>
              </a:rPr>
              <a:t> West &amp; Central </a:t>
            </a:r>
            <a:r>
              <a:rPr lang="fr-FR" altLang="en-US" sz="3400" b="1" dirty="0" err="1" smtClean="0">
                <a:latin typeface="Calibri" pitchFamily="34" charset="0"/>
              </a:rPr>
              <a:t>Africa</a:t>
            </a:r>
            <a:r>
              <a:rPr lang="fr-FR" altLang="en-US" sz="3400" b="1" dirty="0" smtClean="0">
                <a:latin typeface="Calibri" pitchFamily="34" charset="0"/>
              </a:rPr>
              <a:t>: </a:t>
            </a:r>
            <a:r>
              <a:rPr lang="fr-FR" altLang="en-US" sz="3400" dirty="0" smtClean="0">
                <a:latin typeface="Calibri" pitchFamily="34" charset="0"/>
              </a:rPr>
              <a:t>curriculum on </a:t>
            </a:r>
            <a:r>
              <a:rPr lang="fr-FR" altLang="en-US" sz="3400" dirty="0" err="1" smtClean="0">
                <a:latin typeface="Calibri" pitchFamily="34" charset="0"/>
              </a:rPr>
              <a:t>gender</a:t>
            </a:r>
            <a:r>
              <a:rPr lang="fr-FR" altLang="en-US" sz="3400" dirty="0">
                <a:latin typeface="Calibri" pitchFamily="34" charset="0"/>
              </a:rPr>
              <a:t> </a:t>
            </a:r>
            <a:r>
              <a:rPr lang="fr-FR" altLang="en-US" sz="3400" dirty="0" smtClean="0">
                <a:latin typeface="Calibri" pitchFamily="34" charset="0"/>
              </a:rPr>
              <a:t>&amp; violence, </a:t>
            </a:r>
            <a:r>
              <a:rPr lang="fr-FR" altLang="en-US" sz="3400" dirty="0" smtClean="0">
                <a:latin typeface="Calibri" pitchFamily="34" charset="0"/>
              </a:rPr>
              <a:t>training </a:t>
            </a:r>
            <a:r>
              <a:rPr lang="fr-FR" altLang="en-US" sz="3400" dirty="0" err="1" smtClean="0">
                <a:latin typeface="Calibri" pitchFamily="34" charset="0"/>
              </a:rPr>
              <a:t>tools</a:t>
            </a:r>
            <a:r>
              <a:rPr lang="fr-FR" altLang="en-US" sz="3400" dirty="0" smtClean="0">
                <a:latin typeface="Calibri" pitchFamily="34" charset="0"/>
              </a:rPr>
              <a:t> for </a:t>
            </a:r>
            <a:r>
              <a:rPr lang="fr-FR" altLang="en-US" sz="3400" dirty="0" err="1" smtClean="0">
                <a:latin typeface="Calibri" pitchFamily="34" charset="0"/>
              </a:rPr>
              <a:t>peer</a:t>
            </a:r>
            <a:r>
              <a:rPr lang="fr-FR" altLang="en-US" sz="3400" dirty="0" smtClean="0">
                <a:latin typeface="Calibri" pitchFamily="34" charset="0"/>
              </a:rPr>
              <a:t> </a:t>
            </a:r>
            <a:r>
              <a:rPr lang="fr-FR" altLang="en-US" sz="3400" dirty="0" err="1" smtClean="0">
                <a:latin typeface="Calibri" pitchFamily="34" charset="0"/>
              </a:rPr>
              <a:t>educators</a:t>
            </a:r>
            <a:r>
              <a:rPr lang="fr-FR" altLang="en-US" sz="3400" dirty="0" smtClean="0">
                <a:latin typeface="Calibri" pitchFamily="34" charset="0"/>
              </a:rPr>
              <a:t>, </a:t>
            </a:r>
            <a:r>
              <a:rPr lang="fr-FR" altLang="en-US" sz="3400" dirty="0" err="1" smtClean="0">
                <a:latin typeface="Calibri" pitchFamily="34" charset="0"/>
              </a:rPr>
              <a:t>sexualtiy</a:t>
            </a:r>
            <a:r>
              <a:rPr lang="fr-FR" altLang="en-US" sz="3400" dirty="0" smtClean="0">
                <a:latin typeface="Calibri" pitchFamily="34" charset="0"/>
              </a:rPr>
              <a:t> </a:t>
            </a:r>
            <a:r>
              <a:rPr lang="fr-FR" altLang="en-US" sz="3400" dirty="0" err="1" smtClean="0">
                <a:latin typeface="Calibri" pitchFamily="34" charset="0"/>
              </a:rPr>
              <a:t>education</a:t>
            </a:r>
            <a:r>
              <a:rPr lang="fr-FR" altLang="en-US" sz="3400" dirty="0" smtClean="0">
                <a:latin typeface="Calibri" pitchFamily="34" charset="0"/>
              </a:rPr>
              <a:t> </a:t>
            </a:r>
            <a:r>
              <a:rPr lang="fr-FR" altLang="en-US" sz="3400" dirty="0" err="1" smtClean="0">
                <a:latin typeface="Calibri" pitchFamily="34" charset="0"/>
              </a:rPr>
              <a:t>review</a:t>
            </a:r>
            <a:r>
              <a:rPr lang="fr-FR" altLang="en-US" sz="3400" dirty="0" smtClean="0">
                <a:latin typeface="Calibri" pitchFamily="34" charset="0"/>
              </a:rPr>
              <a:t> and </a:t>
            </a:r>
            <a:r>
              <a:rPr lang="fr-FR" altLang="en-US" sz="3400" dirty="0" err="1" smtClean="0">
                <a:latin typeface="Calibri" pitchFamily="34" charset="0"/>
              </a:rPr>
              <a:t>assessments</a:t>
            </a:r>
            <a:endParaRPr lang="fr-FR" altLang="en-US" sz="3400" dirty="0" smtClean="0">
              <a:latin typeface="Calibri" pitchFamily="34" charset="0"/>
            </a:endParaRPr>
          </a:p>
          <a:p>
            <a:endParaRPr lang="fr-FR" altLang="en-US" sz="1200" dirty="0">
              <a:latin typeface="Calibri" pitchFamily="34" charset="0"/>
            </a:endParaRPr>
          </a:p>
          <a:p>
            <a:pPr marL="816422" indent="-816422">
              <a:buFont typeface="Wingdings" panose="05000000000000000000" pitchFamily="2" charset="2"/>
              <a:buChar char="q"/>
            </a:pPr>
            <a:r>
              <a:rPr lang="fr-FR" altLang="en-US" sz="3400" dirty="0">
                <a:latin typeface="Calibri" pitchFamily="34" charset="0"/>
              </a:rPr>
              <a:t> </a:t>
            </a:r>
            <a:r>
              <a:rPr lang="fr-FR" altLang="en-US" sz="3400" b="1" dirty="0" err="1" smtClean="0">
                <a:latin typeface="Calibri" pitchFamily="34" charset="0"/>
              </a:rPr>
              <a:t>Eastern</a:t>
            </a:r>
            <a:r>
              <a:rPr lang="fr-FR" altLang="en-US" sz="3400" b="1" dirty="0" smtClean="0">
                <a:latin typeface="Calibri" pitchFamily="34" charset="0"/>
              </a:rPr>
              <a:t> Europe &amp; Central Asia: </a:t>
            </a:r>
            <a:r>
              <a:rPr lang="fr-FR" altLang="en-US" sz="3400" dirty="0" smtClean="0">
                <a:latin typeface="Calibri" pitchFamily="34" charset="0"/>
              </a:rPr>
              <a:t>internet and social media, </a:t>
            </a:r>
            <a:r>
              <a:rPr lang="fr-FR" altLang="en-US" sz="3400" dirty="0" err="1" smtClean="0">
                <a:latin typeface="Calibri" pitchFamily="34" charset="0"/>
              </a:rPr>
              <a:t>teacher</a:t>
            </a:r>
            <a:r>
              <a:rPr lang="fr-FR" altLang="en-US" sz="3400" dirty="0" smtClean="0">
                <a:latin typeface="Calibri" pitchFamily="34" charset="0"/>
              </a:rPr>
              <a:t> training, linkage </a:t>
            </a:r>
            <a:r>
              <a:rPr lang="fr-FR" altLang="en-US" sz="3400" dirty="0" err="1" smtClean="0">
                <a:latin typeface="Calibri" pitchFamily="34" charset="0"/>
              </a:rPr>
              <a:t>schools</a:t>
            </a:r>
            <a:r>
              <a:rPr lang="fr-FR" altLang="en-US" sz="3400" dirty="0" smtClean="0">
                <a:latin typeface="Calibri" pitchFamily="34" charset="0"/>
              </a:rPr>
              <a:t> and services, </a:t>
            </a:r>
            <a:r>
              <a:rPr lang="fr-FR" altLang="en-US" sz="3400" dirty="0" err="1" smtClean="0">
                <a:latin typeface="Calibri" pitchFamily="34" charset="0"/>
              </a:rPr>
              <a:t>advocacy</a:t>
            </a:r>
            <a:r>
              <a:rPr lang="fr-FR" altLang="en-US" sz="3400" dirty="0" smtClean="0">
                <a:latin typeface="Calibri" pitchFamily="34" charset="0"/>
              </a:rPr>
              <a:t> for </a:t>
            </a:r>
            <a:r>
              <a:rPr lang="fr-FR" altLang="en-US" sz="3400" dirty="0" err="1" smtClean="0">
                <a:latin typeface="Calibri" pitchFamily="34" charset="0"/>
              </a:rPr>
              <a:t>youth</a:t>
            </a:r>
            <a:r>
              <a:rPr lang="fr-FR" altLang="en-US" sz="3400" dirty="0" smtClean="0">
                <a:latin typeface="Calibri" pitchFamily="34" charset="0"/>
              </a:rPr>
              <a:t>  </a:t>
            </a:r>
            <a:endParaRPr lang="fr-FR" altLang="en-US" sz="3400" dirty="0">
              <a:latin typeface="Calibri" pitchFamily="34" charset="0"/>
            </a:endParaRPr>
          </a:p>
          <a:p>
            <a:pPr marL="510264" indent="-510264">
              <a:buFont typeface="Wingdings" panose="05000000000000000000" pitchFamily="2" charset="2"/>
              <a:buChar char="q"/>
            </a:pPr>
            <a:endParaRPr lang="fr-FR" altLang="en-US" sz="1200" dirty="0">
              <a:latin typeface="Calibri" pitchFamily="34" charset="0"/>
            </a:endParaRPr>
          </a:p>
          <a:p>
            <a:pPr marL="816422" indent="-816422">
              <a:buFont typeface="Wingdings" panose="05000000000000000000" pitchFamily="2" charset="2"/>
              <a:buChar char="q"/>
            </a:pPr>
            <a:r>
              <a:rPr lang="fr-FR" altLang="en-US" sz="3400" dirty="0">
                <a:latin typeface="Calibri" pitchFamily="34" charset="0"/>
              </a:rPr>
              <a:t> </a:t>
            </a:r>
            <a:r>
              <a:rPr lang="fr-FR" altLang="en-US" sz="3400" b="1" dirty="0" smtClean="0">
                <a:latin typeface="Calibri" pitchFamily="34" charset="0"/>
              </a:rPr>
              <a:t>Latin </a:t>
            </a:r>
            <a:r>
              <a:rPr lang="fr-FR" altLang="en-US" sz="3400" b="1" dirty="0" err="1" smtClean="0">
                <a:latin typeface="Calibri" pitchFamily="34" charset="0"/>
              </a:rPr>
              <a:t>America</a:t>
            </a:r>
            <a:r>
              <a:rPr lang="fr-FR" altLang="en-US" sz="3400" b="1" dirty="0" smtClean="0">
                <a:latin typeface="Calibri" pitchFamily="34" charset="0"/>
              </a:rPr>
              <a:t> and Caribbean: </a:t>
            </a:r>
            <a:r>
              <a:rPr lang="en-US" sz="3400" dirty="0">
                <a:latin typeface="Calibri" panose="020F0502020204030204" pitchFamily="34" charset="0"/>
              </a:rPr>
              <a:t>citizenship education, life skills, </a:t>
            </a:r>
            <a:r>
              <a:rPr lang="en-US" sz="3400" dirty="0" smtClean="0">
                <a:latin typeface="Calibri" panose="020F0502020204030204" pitchFamily="34" charset="0"/>
              </a:rPr>
              <a:t>and </a:t>
            </a:r>
            <a:r>
              <a:rPr lang="en-US" sz="3400" dirty="0">
                <a:latin typeface="Calibri" panose="020F0502020204030204" pitchFamily="34" charset="0"/>
              </a:rPr>
              <a:t>health </a:t>
            </a:r>
            <a:r>
              <a:rPr lang="en-US" sz="3400" dirty="0" smtClean="0">
                <a:latin typeface="Calibri" panose="020F0502020204030204" pitchFamily="34" charset="0"/>
              </a:rPr>
              <a:t>literacy, teacher training</a:t>
            </a:r>
          </a:p>
          <a:p>
            <a:endParaRPr lang="fr-FR" altLang="en-US" sz="1200" dirty="0">
              <a:latin typeface="Calibri" pitchFamily="34" charset="0"/>
            </a:endParaRPr>
          </a:p>
          <a:p>
            <a:pPr marL="816422" indent="-816422">
              <a:buFont typeface="Wingdings" panose="05000000000000000000" pitchFamily="2" charset="2"/>
              <a:buChar char="q"/>
            </a:pPr>
            <a:r>
              <a:rPr lang="fr-FR" altLang="en-US" sz="3400" dirty="0">
                <a:latin typeface="Calibri" pitchFamily="34" charset="0"/>
              </a:rPr>
              <a:t> </a:t>
            </a:r>
            <a:r>
              <a:rPr lang="fr-FR" altLang="en-US" sz="3400" b="1" dirty="0" smtClean="0">
                <a:latin typeface="Calibri" pitchFamily="34" charset="0"/>
              </a:rPr>
              <a:t>Asia Pacific: </a:t>
            </a:r>
            <a:r>
              <a:rPr lang="fr-FR" altLang="en-US" sz="3400" dirty="0" err="1" smtClean="0">
                <a:latin typeface="Calibri" pitchFamily="34" charset="0"/>
              </a:rPr>
              <a:t>research</a:t>
            </a:r>
            <a:r>
              <a:rPr lang="fr-FR" altLang="en-US" sz="3400" dirty="0" smtClean="0">
                <a:latin typeface="Calibri" pitchFamily="34" charset="0"/>
              </a:rPr>
              <a:t> and </a:t>
            </a:r>
            <a:r>
              <a:rPr lang="fr-FR" altLang="en-US" sz="3400" dirty="0" err="1" smtClean="0">
                <a:latin typeface="Calibri" pitchFamily="34" charset="0"/>
              </a:rPr>
              <a:t>projects</a:t>
            </a:r>
            <a:r>
              <a:rPr lang="fr-FR" altLang="en-US" sz="3400" dirty="0" smtClean="0">
                <a:latin typeface="Calibri" pitchFamily="34" charset="0"/>
              </a:rPr>
              <a:t> on </a:t>
            </a:r>
            <a:r>
              <a:rPr lang="fr-FR" altLang="en-US" sz="3400" dirty="0" err="1" smtClean="0">
                <a:latin typeface="Calibri" pitchFamily="34" charset="0"/>
              </a:rPr>
              <a:t>homophobic</a:t>
            </a:r>
            <a:r>
              <a:rPr lang="fr-FR" altLang="en-US" sz="3400" dirty="0" smtClean="0">
                <a:latin typeface="Calibri" pitchFamily="34" charset="0"/>
              </a:rPr>
              <a:t> and </a:t>
            </a:r>
            <a:r>
              <a:rPr lang="fr-FR" altLang="en-US" sz="3400" dirty="0" err="1" smtClean="0">
                <a:latin typeface="Calibri" pitchFamily="34" charset="0"/>
              </a:rPr>
              <a:t>transphobic</a:t>
            </a:r>
            <a:r>
              <a:rPr lang="fr-FR" altLang="en-US" sz="3400" dirty="0" smtClean="0">
                <a:latin typeface="Calibri" pitchFamily="34" charset="0"/>
              </a:rPr>
              <a:t> </a:t>
            </a:r>
            <a:r>
              <a:rPr lang="fr-FR" altLang="en-US" sz="3400" dirty="0" err="1" smtClean="0">
                <a:latin typeface="Calibri" pitchFamily="34" charset="0"/>
              </a:rPr>
              <a:t>bullying</a:t>
            </a:r>
            <a:r>
              <a:rPr lang="fr-FR" altLang="en-US" sz="3400" dirty="0" smtClean="0">
                <a:latin typeface="Calibri" pitchFamily="34" charset="0"/>
              </a:rPr>
              <a:t> </a:t>
            </a:r>
            <a:endParaRPr lang="fr-FR" altLang="en-US" sz="3400" dirty="0">
              <a:latin typeface="Calibri" pitchFamily="34" charset="0"/>
            </a:endParaRPr>
          </a:p>
          <a:p>
            <a:pPr marL="306158" indent="-306158">
              <a:buFont typeface="Wingdings" panose="05000000000000000000" pitchFamily="2" charset="2"/>
              <a:buChar char="q"/>
            </a:pPr>
            <a:endParaRPr lang="fr-FR" altLang="en-US" sz="1200" dirty="0">
              <a:latin typeface="Calibri" pitchFamily="34" charset="0"/>
            </a:endParaRPr>
          </a:p>
          <a:p>
            <a:pPr marL="816422" indent="-816422">
              <a:buFont typeface="Wingdings" panose="05000000000000000000" pitchFamily="2" charset="2"/>
              <a:buChar char="q"/>
            </a:pPr>
            <a:r>
              <a:rPr lang="fr-FR" altLang="en-US" sz="3400" dirty="0">
                <a:latin typeface="Calibri" pitchFamily="34" charset="0"/>
              </a:rPr>
              <a:t> </a:t>
            </a:r>
            <a:r>
              <a:rPr lang="fr-FR" altLang="en-US" sz="3400" b="1" dirty="0" smtClean="0">
                <a:latin typeface="Calibri" pitchFamily="34" charset="0"/>
              </a:rPr>
              <a:t>Middle East &amp; </a:t>
            </a:r>
            <a:r>
              <a:rPr lang="fr-FR" altLang="en-US" sz="3400" b="1" dirty="0" err="1" smtClean="0">
                <a:latin typeface="Calibri" pitchFamily="34" charset="0"/>
              </a:rPr>
              <a:t>North</a:t>
            </a:r>
            <a:r>
              <a:rPr lang="fr-FR" altLang="en-US" sz="3400" b="1" dirty="0" smtClean="0">
                <a:latin typeface="Calibri" pitchFamily="34" charset="0"/>
              </a:rPr>
              <a:t> </a:t>
            </a:r>
            <a:r>
              <a:rPr lang="fr-FR" altLang="en-US" sz="3400" b="1" dirty="0" err="1" smtClean="0">
                <a:latin typeface="Calibri" pitchFamily="34" charset="0"/>
              </a:rPr>
              <a:t>Africa</a:t>
            </a:r>
            <a:r>
              <a:rPr lang="fr-FR" altLang="en-US" sz="3400" b="1" dirty="0" smtClean="0">
                <a:latin typeface="Calibri" pitchFamily="34" charset="0"/>
              </a:rPr>
              <a:t>: </a:t>
            </a:r>
            <a:r>
              <a:rPr lang="fr-FR" altLang="en-US" sz="3400" dirty="0" err="1" smtClean="0">
                <a:latin typeface="Calibri" pitchFamily="34" charset="0"/>
              </a:rPr>
              <a:t>teacher</a:t>
            </a:r>
            <a:r>
              <a:rPr lang="fr-FR" altLang="en-US" sz="3400" dirty="0" smtClean="0">
                <a:latin typeface="Calibri" pitchFamily="34" charset="0"/>
              </a:rPr>
              <a:t> training module, </a:t>
            </a:r>
            <a:r>
              <a:rPr lang="fr-FR" altLang="en-US" sz="3400" dirty="0" err="1" smtClean="0">
                <a:latin typeface="Calibri" pitchFamily="34" charset="0"/>
              </a:rPr>
              <a:t>study</a:t>
            </a:r>
            <a:r>
              <a:rPr lang="fr-FR" altLang="en-US" sz="3400" dirty="0" smtClean="0">
                <a:latin typeface="Calibri" pitchFamily="34" charset="0"/>
              </a:rPr>
              <a:t> on </a:t>
            </a:r>
            <a:r>
              <a:rPr lang="fr-FR" altLang="en-US" sz="3400" dirty="0" err="1" smtClean="0">
                <a:latin typeface="Calibri" pitchFamily="34" charset="0"/>
              </a:rPr>
              <a:t>school-related</a:t>
            </a:r>
            <a:r>
              <a:rPr lang="fr-FR" altLang="en-US" sz="3400" dirty="0" smtClean="0">
                <a:latin typeface="Calibri" pitchFamily="34" charset="0"/>
              </a:rPr>
              <a:t> </a:t>
            </a:r>
            <a:r>
              <a:rPr lang="fr-FR" altLang="en-US" sz="3400" dirty="0" err="1" smtClean="0">
                <a:latin typeface="Calibri" pitchFamily="34" charset="0"/>
              </a:rPr>
              <a:t>gender</a:t>
            </a:r>
            <a:r>
              <a:rPr lang="fr-FR" altLang="en-US" sz="3400" dirty="0" err="1" smtClean="0">
                <a:latin typeface="Calibri" pitchFamily="34" charset="0"/>
              </a:rPr>
              <a:t>-based</a:t>
            </a:r>
            <a:r>
              <a:rPr lang="fr-FR" altLang="en-US" sz="3400" dirty="0" smtClean="0">
                <a:latin typeface="Calibri" pitchFamily="34" charset="0"/>
              </a:rPr>
              <a:t> violence</a:t>
            </a:r>
            <a:endParaRPr lang="fr-FR" altLang="en-US" sz="3400" dirty="0">
              <a:latin typeface="Calibri" pitchFamily="34" charset="0"/>
            </a:endParaRPr>
          </a:p>
        </p:txBody>
      </p:sp>
    </p:spTree>
    <p:extLst>
      <p:ext uri="{BB962C8B-B14F-4D97-AF65-F5344CB8AC3E}">
        <p14:creationId xmlns:p14="http://schemas.microsoft.com/office/powerpoint/2010/main" val="7315877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570" y="532548"/>
            <a:ext cx="11402017" cy="835880"/>
          </a:xfrm>
        </p:spPr>
        <p:txBody>
          <a:bodyPr/>
          <a:lstStyle/>
          <a:p>
            <a:r>
              <a:rPr lang="en-GB" sz="7200" dirty="0" smtClean="0"/>
              <a:t>THANK YOU</a:t>
            </a:r>
            <a:endParaRPr lang="en-GB" sz="7200" dirty="0"/>
          </a:p>
        </p:txBody>
      </p:sp>
      <p:pic>
        <p:nvPicPr>
          <p:cNvPr id="4" name="Picture 3" descr="shutterstock_159001709.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00793" y="2614561"/>
            <a:ext cx="15757497" cy="6736903"/>
          </a:xfrm>
          <a:prstGeom prst="rect">
            <a:avLst/>
          </a:prstGeom>
        </p:spPr>
      </p:pic>
      <p:sp>
        <p:nvSpPr>
          <p:cNvPr id="3" name="TextBox 2"/>
          <p:cNvSpPr txBox="1"/>
          <p:nvPr/>
        </p:nvSpPr>
        <p:spPr>
          <a:xfrm>
            <a:off x="1778924" y="7780714"/>
            <a:ext cx="5902036" cy="830997"/>
          </a:xfrm>
          <a:prstGeom prst="rect">
            <a:avLst/>
          </a:prstGeom>
          <a:noFill/>
        </p:spPr>
        <p:txBody>
          <a:bodyPr wrap="square" rtlCol="0">
            <a:spAutoFit/>
          </a:bodyPr>
          <a:lstStyle/>
          <a:p>
            <a:r>
              <a:rPr lang="en-GB" sz="2400" b="1" dirty="0" smtClean="0"/>
              <a:t>JOANNA HERAT</a:t>
            </a:r>
          </a:p>
          <a:p>
            <a:r>
              <a:rPr lang="en-GB" sz="2400" b="1" dirty="0" smtClean="0"/>
              <a:t>J.HERAT@UNESCO.ORG</a:t>
            </a:r>
            <a:endParaRPr lang="en-GB" sz="2400" b="1" dirty="0"/>
          </a:p>
        </p:txBody>
      </p:sp>
    </p:spTree>
    <p:extLst>
      <p:ext uri="{BB962C8B-B14F-4D97-AF65-F5344CB8AC3E}">
        <p14:creationId xmlns:p14="http://schemas.microsoft.com/office/powerpoint/2010/main" val="42380696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flipH="1">
            <a:off x="-9" y="2262514"/>
            <a:ext cx="10820399" cy="126173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p:cNvSpPr>
            <a:spLocks noGrp="1"/>
          </p:cNvSpPr>
          <p:nvPr>
            <p:ph type="title"/>
          </p:nvPr>
        </p:nvSpPr>
        <p:spPr/>
        <p:txBody>
          <a:bodyPr/>
          <a:lstStyle/>
          <a:p>
            <a:r>
              <a:rPr lang="en-GB" dirty="0" smtClean="0">
                <a:solidFill>
                  <a:schemeClr val="bg1"/>
                </a:solidFill>
                <a:ea typeface="Roboto Medium" panose="02000000000000000000" pitchFamily="2" charset="0"/>
              </a:rPr>
              <a:t>EDUCATION MATTERS</a:t>
            </a:r>
            <a:endParaRPr lang="uk-UA" dirty="0"/>
          </a:p>
        </p:txBody>
      </p:sp>
      <p:sp>
        <p:nvSpPr>
          <p:cNvPr id="3" name="Text Placeholder 2"/>
          <p:cNvSpPr>
            <a:spLocks noGrp="1"/>
          </p:cNvSpPr>
          <p:nvPr>
            <p:ph type="body" sz="quarter" idx="11"/>
          </p:nvPr>
        </p:nvSpPr>
        <p:spPr>
          <a:xfrm>
            <a:off x="5678486" y="5429440"/>
            <a:ext cx="6931025" cy="2109788"/>
          </a:xfrm>
        </p:spPr>
        <p:txBody>
          <a:bodyPr/>
          <a:lstStyle/>
          <a:p>
            <a:pPr algn="just"/>
            <a:r>
              <a:rPr lang="en-US" sz="2400" b="1" smtClean="0">
                <a:solidFill>
                  <a:schemeClr val="tx1"/>
                </a:solidFill>
                <a:latin typeface="Calibri" panose="020F0502020204030204" pitchFamily="34" charset="0"/>
              </a:rPr>
              <a:t>Schools are a venue for implementing </a:t>
            </a:r>
            <a:r>
              <a:rPr lang="en-US" sz="2400" b="1" smtClean="0">
                <a:solidFill>
                  <a:schemeClr val="accent2"/>
                </a:solidFill>
                <a:latin typeface="Calibri" panose="020F0502020204030204" pitchFamily="34" charset="0"/>
              </a:rPr>
              <a:t>well designed comprehensive sexuality education </a:t>
            </a:r>
            <a:r>
              <a:rPr lang="en-US" sz="2400" b="1" smtClean="0">
                <a:solidFill>
                  <a:schemeClr val="tx1"/>
                </a:solidFill>
                <a:latin typeface="Calibri" panose="020F0502020204030204" pitchFamily="34" charset="0"/>
              </a:rPr>
              <a:t>programs that </a:t>
            </a:r>
            <a:r>
              <a:rPr lang="en-US" sz="2400" b="1" smtClean="0">
                <a:solidFill>
                  <a:schemeClr val="tx1"/>
                </a:solidFill>
                <a:latin typeface="Calibri" panose="020F0502020204030204" pitchFamily="34" charset="0"/>
                <a:cs typeface="Calibri"/>
              </a:rPr>
              <a:t>provide knowledge and skills essential to practice safer behaviors.</a:t>
            </a:r>
          </a:p>
          <a:p>
            <a:endParaRPr lang="uk-UA" dirty="0"/>
          </a:p>
        </p:txBody>
      </p:sp>
      <p:sp>
        <p:nvSpPr>
          <p:cNvPr id="4" name="Text Placeholder 3"/>
          <p:cNvSpPr>
            <a:spLocks noGrp="1"/>
          </p:cNvSpPr>
          <p:nvPr>
            <p:ph type="body" sz="quarter" idx="12"/>
          </p:nvPr>
        </p:nvSpPr>
        <p:spPr>
          <a:xfrm>
            <a:off x="3094037" y="4160838"/>
            <a:ext cx="12017626" cy="655637"/>
          </a:xfrm>
        </p:spPr>
        <p:txBody>
          <a:bodyPr/>
          <a:lstStyle/>
          <a:p>
            <a:pPr algn="just"/>
            <a:r>
              <a:rPr lang="en-GB" dirty="0" smtClean="0">
                <a:solidFill>
                  <a:schemeClr val="accent2"/>
                </a:solidFill>
              </a:rPr>
              <a:t>UNESCO believes that education provides an ideal opportunity to reach large numbers of young people with correct and appropriate information.</a:t>
            </a:r>
            <a:endParaRPr lang="en-GB" dirty="0">
              <a:solidFill>
                <a:schemeClr val="accent2"/>
              </a:solidFill>
            </a:endParaRPr>
          </a:p>
        </p:txBody>
      </p:sp>
      <p:cxnSp>
        <p:nvCxnSpPr>
          <p:cNvPr id="6" name="Straight Connector 5"/>
          <p:cNvCxnSpPr/>
          <p:nvPr/>
        </p:nvCxnSpPr>
        <p:spPr>
          <a:xfrm>
            <a:off x="-266700" y="1657350"/>
            <a:ext cx="185547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381000"/>
            <a:ext cx="1827576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icon_4212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677" y="5429440"/>
            <a:ext cx="1847500" cy="1320276"/>
          </a:xfrm>
          <a:prstGeom prst="rect">
            <a:avLst/>
          </a:prstGeom>
        </p:spPr>
      </p:pic>
      <p:pic>
        <p:nvPicPr>
          <p:cNvPr id="10" name="Picture 4" descr="https://encrypted-tbn0.gstatic.com/images?q=tbn:ANd9GcRHEo-25VDeQ0VUbGURWTgVt8e360MoWk4lYp6pIWXRhHiOFI5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6677" y="7232947"/>
            <a:ext cx="1613712" cy="16137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p:cNvSpPr txBox="1">
            <a:spLocks/>
          </p:cNvSpPr>
          <p:nvPr/>
        </p:nvSpPr>
        <p:spPr>
          <a:xfrm>
            <a:off x="5830886" y="7463514"/>
            <a:ext cx="6931025" cy="2109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1"/>
                </a:solidFill>
                <a:cs typeface="Calibri"/>
              </a:rPr>
              <a:t>Schools provide a platform for </a:t>
            </a:r>
            <a:r>
              <a:rPr lang="en-US" sz="2400" b="1" i="1" dirty="0">
                <a:solidFill>
                  <a:schemeClr val="accent2"/>
                </a:solidFill>
                <a:cs typeface="Calibri"/>
              </a:rPr>
              <a:t>targeted care and support interventions </a:t>
            </a:r>
            <a:r>
              <a:rPr lang="en-US" sz="2400" b="1" dirty="0">
                <a:solidFill>
                  <a:schemeClr val="tx1"/>
                </a:solidFill>
                <a:cs typeface="Calibri"/>
              </a:rPr>
              <a:t>especially for vulnerable children and adolescents.</a:t>
            </a:r>
          </a:p>
          <a:p>
            <a:endParaRPr lang="uk-UA" dirty="0"/>
          </a:p>
        </p:txBody>
      </p:sp>
    </p:spTree>
    <p:extLst>
      <p:ext uri="{BB962C8B-B14F-4D97-AF65-F5344CB8AC3E}">
        <p14:creationId xmlns:p14="http://schemas.microsoft.com/office/powerpoint/2010/main" val="12454522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9" y="4021785"/>
            <a:ext cx="7287806" cy="557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7199" y="1943101"/>
            <a:ext cx="9585806" cy="6752388"/>
          </a:xfrm>
          <a:prstGeom prst="rect">
            <a:avLst/>
          </a:prstGeom>
          <a:noFill/>
        </p:spPr>
        <p:txBody>
          <a:bodyPr wrap="square" lIns="163284" tIns="81642" rIns="163284" bIns="81642" rtlCol="0">
            <a:spAutoFit/>
          </a:bodyPr>
          <a:lstStyle/>
          <a:p>
            <a:pPr fontAlgn="base">
              <a:spcBef>
                <a:spcPct val="0"/>
              </a:spcBef>
              <a:spcAft>
                <a:spcPct val="0"/>
              </a:spcAft>
            </a:pPr>
            <a:endParaRPr lang="en-US" sz="2900" dirty="0">
              <a:solidFill>
                <a:srgbClr val="353F4B"/>
              </a:solidFill>
            </a:endParaRPr>
          </a:p>
          <a:p>
            <a:pPr fontAlgn="base">
              <a:spcBef>
                <a:spcPct val="0"/>
              </a:spcBef>
              <a:spcAft>
                <a:spcPct val="0"/>
              </a:spcAft>
            </a:pPr>
            <a:endParaRPr lang="en-US" sz="4600" dirty="0">
              <a:solidFill>
                <a:srgbClr val="353F4B"/>
              </a:solidFill>
            </a:endParaRPr>
          </a:p>
          <a:p>
            <a:pPr fontAlgn="base">
              <a:spcBef>
                <a:spcPct val="0"/>
              </a:spcBef>
              <a:spcAft>
                <a:spcPct val="0"/>
              </a:spcAft>
            </a:pPr>
            <a:endParaRPr lang="en-US" sz="2100" dirty="0">
              <a:solidFill>
                <a:srgbClr val="353F4B"/>
              </a:solidFill>
            </a:endParaRPr>
          </a:p>
          <a:p>
            <a:pPr fontAlgn="base">
              <a:spcBef>
                <a:spcPct val="0"/>
              </a:spcBef>
              <a:spcAft>
                <a:spcPct val="0"/>
              </a:spcAft>
            </a:pPr>
            <a:endParaRPr lang="en-US" sz="4600" dirty="0">
              <a:solidFill>
                <a:srgbClr val="353F4B"/>
              </a:solidFill>
            </a:endParaRPr>
          </a:p>
          <a:p>
            <a:pPr fontAlgn="base">
              <a:spcBef>
                <a:spcPct val="0"/>
              </a:spcBef>
              <a:spcAft>
                <a:spcPct val="0"/>
              </a:spcAft>
            </a:pPr>
            <a:r>
              <a:rPr lang="en-US" sz="4600" i="1" dirty="0" smtClean="0">
                <a:solidFill>
                  <a:srgbClr val="FFC000"/>
                </a:solidFill>
              </a:rPr>
              <a:t>Gender </a:t>
            </a:r>
            <a:r>
              <a:rPr lang="en-US" sz="4600" i="1" dirty="0">
                <a:solidFill>
                  <a:srgbClr val="FFC000"/>
                </a:solidFill>
              </a:rPr>
              <a:t>equality</a:t>
            </a:r>
          </a:p>
          <a:p>
            <a:pPr fontAlgn="base">
              <a:spcBef>
                <a:spcPct val="0"/>
              </a:spcBef>
              <a:spcAft>
                <a:spcPct val="0"/>
              </a:spcAft>
            </a:pPr>
            <a:r>
              <a:rPr lang="en-US" sz="4600" i="1" dirty="0" smtClean="0">
                <a:solidFill>
                  <a:srgbClr val="66CCFF"/>
                </a:solidFill>
              </a:rPr>
              <a:t>Economic </a:t>
            </a:r>
            <a:r>
              <a:rPr lang="en-US" sz="4600" i="1" dirty="0">
                <a:solidFill>
                  <a:srgbClr val="66CCFF"/>
                </a:solidFill>
              </a:rPr>
              <a:t>opportunity</a:t>
            </a:r>
          </a:p>
          <a:p>
            <a:pPr fontAlgn="base">
              <a:spcBef>
                <a:spcPct val="0"/>
              </a:spcBef>
              <a:spcAft>
                <a:spcPct val="0"/>
              </a:spcAft>
            </a:pPr>
            <a:r>
              <a:rPr lang="en-US" sz="4600" i="1" dirty="0" smtClean="0">
                <a:solidFill>
                  <a:srgbClr val="9BC557"/>
                </a:solidFill>
              </a:rPr>
              <a:t>Environmental </a:t>
            </a:r>
            <a:r>
              <a:rPr lang="en-US" sz="4600" i="1" dirty="0">
                <a:solidFill>
                  <a:srgbClr val="9BC557"/>
                </a:solidFill>
              </a:rPr>
              <a:t>sustainability</a:t>
            </a:r>
          </a:p>
          <a:p>
            <a:pPr fontAlgn="base">
              <a:spcBef>
                <a:spcPct val="0"/>
              </a:spcBef>
              <a:spcAft>
                <a:spcPct val="0"/>
              </a:spcAft>
            </a:pPr>
            <a:r>
              <a:rPr lang="en-US" sz="2900" i="1" dirty="0">
                <a:solidFill>
                  <a:srgbClr val="FF6699"/>
                </a:solidFill>
              </a:rPr>
              <a:t>   </a:t>
            </a:r>
            <a:endParaRPr lang="en-US" sz="2900" i="1" dirty="0" smtClean="0">
              <a:solidFill>
                <a:srgbClr val="FF6699"/>
              </a:solidFill>
            </a:endParaRPr>
          </a:p>
          <a:p>
            <a:pPr fontAlgn="base">
              <a:spcBef>
                <a:spcPct val="0"/>
              </a:spcBef>
              <a:spcAft>
                <a:spcPct val="0"/>
              </a:spcAft>
            </a:pPr>
            <a:endParaRPr lang="en-US" sz="2000" b="1" kern="0" dirty="0">
              <a:solidFill>
                <a:srgbClr val="FFFFFF"/>
              </a:solidFill>
              <a:latin typeface="Arial"/>
            </a:endParaRPr>
          </a:p>
          <a:p>
            <a:pPr fontAlgn="base">
              <a:spcBef>
                <a:spcPct val="0"/>
              </a:spcBef>
              <a:spcAft>
                <a:spcPct val="0"/>
              </a:spcAft>
            </a:pPr>
            <a:r>
              <a:rPr lang="en-US" sz="5000" b="1" i="1" kern="0" dirty="0">
                <a:solidFill>
                  <a:srgbClr val="FF6699"/>
                </a:solidFill>
                <a:latin typeface="Arial"/>
              </a:rPr>
              <a:t>   Health</a:t>
            </a:r>
          </a:p>
          <a:p>
            <a:pPr fontAlgn="base">
              <a:spcBef>
                <a:spcPct val="0"/>
              </a:spcBef>
              <a:spcAft>
                <a:spcPct val="0"/>
              </a:spcAft>
            </a:pPr>
            <a:endParaRPr lang="en-US" sz="2900" b="1" kern="0" dirty="0">
              <a:solidFill>
                <a:srgbClr val="FFFFFF"/>
              </a:solidFill>
              <a:latin typeface="Arial"/>
            </a:endParaRPr>
          </a:p>
          <a:p>
            <a:pPr fontAlgn="base">
              <a:spcBef>
                <a:spcPct val="0"/>
              </a:spcBef>
              <a:spcAft>
                <a:spcPct val="0"/>
              </a:spcAft>
            </a:pPr>
            <a:endParaRPr lang="en-GB" dirty="0">
              <a:solidFill>
                <a:srgbClr val="F8F8F8"/>
              </a:solidFill>
              <a:latin typeface="Comic Sans MS" pitchFamily="66" charset="0"/>
            </a:endParaRPr>
          </a:p>
        </p:txBody>
      </p:sp>
      <p:sp>
        <p:nvSpPr>
          <p:cNvPr id="16" name="Right Arrow 15"/>
          <p:cNvSpPr/>
          <p:nvPr/>
        </p:nvSpPr>
        <p:spPr>
          <a:xfrm>
            <a:off x="3869204" y="7372350"/>
            <a:ext cx="6487884" cy="342900"/>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fontAlgn="base">
              <a:spcBef>
                <a:spcPct val="0"/>
              </a:spcBef>
              <a:spcAft>
                <a:spcPct val="0"/>
              </a:spcAft>
            </a:pPr>
            <a:endParaRPr lang="fr-FR">
              <a:solidFill>
                <a:srgbClr val="FF9999"/>
              </a:solidFill>
            </a:endParaRPr>
          </a:p>
        </p:txBody>
      </p:sp>
      <p:sp>
        <p:nvSpPr>
          <p:cNvPr id="21" name="TextBox 20"/>
          <p:cNvSpPr txBox="1"/>
          <p:nvPr/>
        </p:nvSpPr>
        <p:spPr>
          <a:xfrm>
            <a:off x="1" y="2286001"/>
            <a:ext cx="17955806" cy="2150037"/>
          </a:xfrm>
          <a:prstGeom prst="rect">
            <a:avLst/>
          </a:prstGeom>
          <a:noFill/>
        </p:spPr>
        <p:txBody>
          <a:bodyPr wrap="square" lIns="163284" tIns="81642" rIns="163284" bIns="81642" rtlCol="0">
            <a:spAutoFit/>
          </a:bodyPr>
          <a:lstStyle/>
          <a:p>
            <a:pPr algn="ctr" fontAlgn="base">
              <a:spcBef>
                <a:spcPct val="0"/>
              </a:spcBef>
              <a:spcAft>
                <a:spcPct val="0"/>
              </a:spcAft>
            </a:pPr>
            <a:r>
              <a:rPr lang="en-US" sz="4300" dirty="0">
                <a:latin typeface="Trebuchet MS" pitchFamily="34" charset="0"/>
              </a:rPr>
              <a:t>“Education </a:t>
            </a:r>
            <a:r>
              <a:rPr lang="en-US" sz="4300" dirty="0">
                <a:latin typeface="Trebuchet MS" pitchFamily="34" charset="0"/>
              </a:rPr>
              <a:t>is the single best investment countries can make towards building prosperous, </a:t>
            </a:r>
            <a:r>
              <a:rPr lang="en-US" sz="4300" dirty="0">
                <a:latin typeface="Trebuchet MS" pitchFamily="34" charset="0"/>
              </a:rPr>
              <a:t>healthy </a:t>
            </a:r>
            <a:r>
              <a:rPr lang="en-US" sz="4300" dirty="0">
                <a:latin typeface="Trebuchet MS" pitchFamily="34" charset="0"/>
              </a:rPr>
              <a:t>and equitable </a:t>
            </a:r>
            <a:r>
              <a:rPr lang="en-US" sz="4300" dirty="0">
                <a:latin typeface="Trebuchet MS" pitchFamily="34" charset="0"/>
              </a:rPr>
              <a:t>societies.”</a:t>
            </a:r>
          </a:p>
          <a:p>
            <a:pPr algn="ctr" fontAlgn="base">
              <a:spcBef>
                <a:spcPct val="0"/>
              </a:spcBef>
              <a:spcAft>
                <a:spcPct val="0"/>
              </a:spcAft>
            </a:pPr>
            <a:endParaRPr lang="en-GB" sz="4300" i="1" dirty="0">
              <a:latin typeface="Arial" pitchFamily="34" charset="0"/>
              <a:cs typeface="Arial" pitchFamily="34" charset="0"/>
            </a:endParaRPr>
          </a:p>
        </p:txBody>
      </p:sp>
      <p:sp>
        <p:nvSpPr>
          <p:cNvPr id="2" name="TextBox 1"/>
          <p:cNvSpPr txBox="1"/>
          <p:nvPr/>
        </p:nvSpPr>
        <p:spPr>
          <a:xfrm>
            <a:off x="295276" y="9347285"/>
            <a:ext cx="8534400" cy="611155"/>
          </a:xfrm>
          <a:prstGeom prst="rect">
            <a:avLst/>
          </a:prstGeom>
          <a:noFill/>
        </p:spPr>
        <p:txBody>
          <a:bodyPr wrap="square" lIns="163284" tIns="81642" rIns="163284" bIns="81642" rtlCol="0">
            <a:spAutoFit/>
          </a:bodyPr>
          <a:lstStyle/>
          <a:p>
            <a:r>
              <a:rPr lang="en-US" sz="2900" dirty="0"/>
              <a:t>Global education First Initiative</a:t>
            </a:r>
            <a:endParaRPr lang="en-GB" sz="2900" dirty="0"/>
          </a:p>
        </p:txBody>
      </p:sp>
      <p:sp>
        <p:nvSpPr>
          <p:cNvPr id="4" name="Title 3"/>
          <p:cNvSpPr>
            <a:spLocks noGrp="1"/>
          </p:cNvSpPr>
          <p:nvPr>
            <p:ph type="title"/>
          </p:nvPr>
        </p:nvSpPr>
        <p:spPr/>
        <p:txBody>
          <a:bodyPr/>
          <a:lstStyle/>
          <a:p>
            <a:r>
              <a:rPr lang="fr-FR" dirty="0" smtClean="0"/>
              <a:t>       </a:t>
            </a:r>
            <a:endParaRPr lang="fr-FR" dirty="0"/>
          </a:p>
        </p:txBody>
      </p:sp>
    </p:spTree>
    <p:extLst>
      <p:ext uri="{BB962C8B-B14F-4D97-AF65-F5344CB8AC3E}">
        <p14:creationId xmlns:p14="http://schemas.microsoft.com/office/powerpoint/2010/main" val="13047799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14300"/>
            <a:ext cx="12344400" cy="1714500"/>
          </a:xfrm>
        </p:spPr>
        <p:txBody>
          <a:bodyPr/>
          <a:lstStyle/>
          <a:p>
            <a:r>
              <a:rPr lang="en-US" dirty="0" smtClean="0"/>
              <a:t> </a:t>
            </a:r>
            <a:endParaRPr lang="en-US" dirty="0"/>
          </a:p>
        </p:txBody>
      </p:sp>
      <p:sp>
        <p:nvSpPr>
          <p:cNvPr id="3" name="Content Placeholder 2"/>
          <p:cNvSpPr>
            <a:spLocks noGrp="1"/>
          </p:cNvSpPr>
          <p:nvPr>
            <p:ph sz="quarter" idx="13"/>
          </p:nvPr>
        </p:nvSpPr>
        <p:spPr>
          <a:xfrm>
            <a:off x="285751" y="2264217"/>
            <a:ext cx="10572750" cy="1371600"/>
          </a:xfrm>
        </p:spPr>
        <p:txBody>
          <a:bodyPr>
            <a:noAutofit/>
          </a:bodyPr>
          <a:lstStyle/>
          <a:p>
            <a:pPr marL="0" indent="0">
              <a:buNone/>
            </a:pPr>
            <a:r>
              <a:rPr lang="en-US" sz="3600" dirty="0">
                <a:solidFill>
                  <a:schemeClr val="bg2"/>
                </a:solidFill>
              </a:rPr>
              <a:t>School attendance has been shown to reduce sexual risk behavior as well as HIV incidence.</a:t>
            </a:r>
            <a:endParaRPr lang="en-US" sz="2400" i="1" dirty="0">
              <a:solidFill>
                <a:schemeClr val="bg2"/>
              </a:solidFill>
            </a:endParaRPr>
          </a:p>
          <a:p>
            <a:pPr marL="0" indent="0">
              <a:buNone/>
            </a:pPr>
            <a:endParaRPr lang="en-US" sz="3600" dirty="0">
              <a:solidFill>
                <a:schemeClr val="bg2"/>
              </a:solidFill>
            </a:endParaRPr>
          </a:p>
        </p:txBody>
      </p:sp>
      <p:pic>
        <p:nvPicPr>
          <p:cNvPr id="11" name="Picture 10" descr="icon_20445blue.png"/>
          <p:cNvPicPr>
            <a:picLocks noChangeAspect="1"/>
          </p:cNvPicPr>
          <p:nvPr/>
        </p:nvPicPr>
        <p:blipFill rotWithShape="1">
          <a:blip r:embed="rId3" cstate="email">
            <a:extLst>
              <a:ext uri="{28A0092B-C50C-407E-A947-70E740481C1C}">
                <a14:useLocalDpi xmlns:a14="http://schemas.microsoft.com/office/drawing/2010/main"/>
              </a:ext>
            </a:extLst>
          </a:blip>
          <a:srcRect r="46669"/>
          <a:stretch/>
        </p:blipFill>
        <p:spPr>
          <a:xfrm>
            <a:off x="8321300" y="4280637"/>
            <a:ext cx="2280519" cy="4291863"/>
          </a:xfrm>
          <a:prstGeom prst="rect">
            <a:avLst/>
          </a:prstGeom>
        </p:spPr>
      </p:pic>
      <p:sp>
        <p:nvSpPr>
          <p:cNvPr id="12" name="TextBox 11"/>
          <p:cNvSpPr txBox="1"/>
          <p:nvPr/>
        </p:nvSpPr>
        <p:spPr>
          <a:xfrm>
            <a:off x="11430000" y="5201441"/>
            <a:ext cx="3314700" cy="2862322"/>
          </a:xfrm>
          <a:prstGeom prst="rect">
            <a:avLst/>
          </a:prstGeom>
          <a:noFill/>
        </p:spPr>
        <p:txBody>
          <a:bodyPr wrap="square" rtlCol="0">
            <a:spAutoFit/>
          </a:bodyPr>
          <a:lstStyle/>
          <a:p>
            <a:r>
              <a:rPr lang="en-US" sz="6000" b="1" dirty="0">
                <a:solidFill>
                  <a:srgbClr val="EFD108"/>
                </a:solidFill>
                <a:latin typeface="Calibri"/>
                <a:cs typeface="Calibri"/>
              </a:rPr>
              <a:t>29%</a:t>
            </a:r>
          </a:p>
          <a:p>
            <a:r>
              <a:rPr lang="en-US" sz="3000" b="1" dirty="0">
                <a:solidFill>
                  <a:srgbClr val="656565"/>
                </a:solidFill>
                <a:latin typeface="Calibri"/>
                <a:cs typeface="Calibri"/>
              </a:rPr>
              <a:t>reduction of new HIV infections among 15-19 year old girls</a:t>
            </a:r>
          </a:p>
        </p:txBody>
      </p:sp>
      <p:sp>
        <p:nvSpPr>
          <p:cNvPr id="13" name="TextBox 12"/>
          <p:cNvSpPr txBox="1"/>
          <p:nvPr/>
        </p:nvSpPr>
        <p:spPr>
          <a:xfrm>
            <a:off x="4221529" y="4626830"/>
            <a:ext cx="2286000" cy="1477328"/>
          </a:xfrm>
          <a:prstGeom prst="rect">
            <a:avLst/>
          </a:prstGeom>
          <a:noFill/>
        </p:spPr>
        <p:txBody>
          <a:bodyPr wrap="square" rtlCol="0">
            <a:spAutoFit/>
          </a:bodyPr>
          <a:lstStyle/>
          <a:p>
            <a:pPr algn="ctr"/>
            <a:r>
              <a:rPr lang="en-US" sz="3000" b="1" dirty="0">
                <a:solidFill>
                  <a:srgbClr val="656565"/>
                </a:solidFill>
                <a:latin typeface="Calibri"/>
                <a:cs typeface="Calibri"/>
              </a:rPr>
              <a:t>Increased</a:t>
            </a:r>
            <a:endParaRPr lang="en-US" sz="4200" b="1" dirty="0">
              <a:solidFill>
                <a:srgbClr val="656565"/>
              </a:solidFill>
              <a:latin typeface="Calibri"/>
              <a:cs typeface="Calibri"/>
            </a:endParaRPr>
          </a:p>
          <a:p>
            <a:pPr algn="ctr"/>
            <a:r>
              <a:rPr lang="en-US" sz="3000" b="1" dirty="0">
                <a:solidFill>
                  <a:srgbClr val="656565"/>
                </a:solidFill>
                <a:latin typeface="Calibri"/>
                <a:cs typeface="Calibri"/>
              </a:rPr>
              <a:t>School</a:t>
            </a:r>
          </a:p>
          <a:p>
            <a:pPr algn="ctr"/>
            <a:r>
              <a:rPr lang="en-US" sz="3000" b="1" dirty="0">
                <a:solidFill>
                  <a:srgbClr val="656565"/>
                </a:solidFill>
                <a:latin typeface="Calibri"/>
                <a:cs typeface="Calibri"/>
              </a:rPr>
              <a:t>attendance</a:t>
            </a:r>
          </a:p>
        </p:txBody>
      </p:sp>
      <p:sp>
        <p:nvSpPr>
          <p:cNvPr id="14" name="Up Arrow 13"/>
          <p:cNvSpPr/>
          <p:nvPr/>
        </p:nvSpPr>
        <p:spPr>
          <a:xfrm>
            <a:off x="6921619" y="4280637"/>
            <a:ext cx="571500" cy="2695133"/>
          </a:xfrm>
          <a:prstGeom prst="up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00">
              <a:solidFill>
                <a:srgbClr val="EFD108"/>
              </a:solidFill>
            </a:endParaRPr>
          </a:p>
        </p:txBody>
      </p:sp>
      <p:sp>
        <p:nvSpPr>
          <p:cNvPr id="15" name="Up Arrow 14"/>
          <p:cNvSpPr/>
          <p:nvPr/>
        </p:nvSpPr>
        <p:spPr>
          <a:xfrm flipV="1">
            <a:off x="10858500" y="4000501"/>
            <a:ext cx="571500" cy="2695133"/>
          </a:xfrm>
          <a:prstGeom prst="up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00">
              <a:solidFill>
                <a:srgbClr val="EFD108"/>
              </a:solidFill>
            </a:endParaRPr>
          </a:p>
        </p:txBody>
      </p:sp>
      <p:sp>
        <p:nvSpPr>
          <p:cNvPr id="4" name="Rectangle 3"/>
          <p:cNvSpPr/>
          <p:nvPr/>
        </p:nvSpPr>
        <p:spPr>
          <a:xfrm>
            <a:off x="3543301" y="8572500"/>
            <a:ext cx="2709781" cy="347916"/>
          </a:xfrm>
          <a:prstGeom prst="rect">
            <a:avLst/>
          </a:prstGeom>
        </p:spPr>
        <p:txBody>
          <a:bodyPr wrap="none">
            <a:spAutoFit/>
          </a:bodyPr>
          <a:lstStyle/>
          <a:p>
            <a:r>
              <a:rPr lang="en-US" sz="1661" i="1" dirty="0">
                <a:solidFill>
                  <a:srgbClr val="656565"/>
                </a:solidFill>
                <a:latin typeface="Calibri"/>
                <a:cs typeface="Calibri"/>
              </a:rPr>
              <a:t>(2015 study in Rakai Uganda)</a:t>
            </a:r>
            <a:endParaRPr lang="en-US" sz="1661" dirty="0">
              <a:latin typeface="Calibri"/>
              <a:cs typeface="Calibri"/>
            </a:endParaRPr>
          </a:p>
        </p:txBody>
      </p:sp>
    </p:spTree>
    <p:extLst>
      <p:ext uri="{BB962C8B-B14F-4D97-AF65-F5344CB8AC3E}">
        <p14:creationId xmlns:p14="http://schemas.microsoft.com/office/powerpoint/2010/main" val="24941123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1800" y="228600"/>
            <a:ext cx="12344400" cy="1714500"/>
          </a:xfrm>
        </p:spPr>
        <p:txBody>
          <a:bodyPr/>
          <a:lstStyle/>
          <a:p>
            <a:r>
              <a:rPr lang="en-US" dirty="0" smtClean="0"/>
              <a:t>Comprehensive Knowledge of HIV </a:t>
            </a:r>
            <a:br>
              <a:rPr lang="en-US" dirty="0" smtClean="0"/>
            </a:br>
            <a:r>
              <a:rPr lang="en-US" sz="3000" dirty="0"/>
              <a:t>(15-19 years old in SSA)</a:t>
            </a:r>
          </a:p>
        </p:txBody>
      </p:sp>
      <p:pic>
        <p:nvPicPr>
          <p:cNvPr id="4098" name="Picture 2"/>
          <p:cNvPicPr>
            <a:picLocks noGrp="1" noChangeAspect="1" noChangeArrowheads="1"/>
          </p:cNvPicPr>
          <p:nvPr>
            <p:ph sz="quarter" idx="13"/>
          </p:nvPr>
        </p:nvPicPr>
        <p:blipFill rotWithShape="1">
          <a:blip r:embed="rId3" cstate="email">
            <a:extLst>
              <a:ext uri="{28A0092B-C50C-407E-A947-70E740481C1C}">
                <a14:useLocalDpi xmlns:a14="http://schemas.microsoft.com/office/drawing/2010/main"/>
              </a:ext>
            </a:extLst>
          </a:blip>
          <a:srcRect l="4667" b="10864"/>
          <a:stretch/>
        </p:blipFill>
        <p:spPr bwMode="auto">
          <a:xfrm>
            <a:off x="2359343" y="1714500"/>
            <a:ext cx="13185457" cy="7752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71800" y="9372601"/>
            <a:ext cx="12573000" cy="600164"/>
          </a:xfrm>
          <a:prstGeom prst="rect">
            <a:avLst/>
          </a:prstGeom>
          <a:noFill/>
        </p:spPr>
        <p:txBody>
          <a:bodyPr wrap="square" rtlCol="0">
            <a:spAutoFit/>
          </a:bodyPr>
          <a:lstStyle/>
          <a:p>
            <a:r>
              <a:rPr lang="en-US" sz="1650" dirty="0">
                <a:solidFill>
                  <a:srgbClr val="000000"/>
                </a:solidFill>
                <a:latin typeface="Calibri"/>
                <a:cs typeface="Calibri"/>
              </a:rPr>
              <a:t>% of adolescent and young males and females (15-24 years) with a comprehensive/correct knowledge of HIV, in select Sub-Saharan African countries. (2010-2014) </a:t>
            </a:r>
            <a:r>
              <a:rPr lang="en-US" sz="1500" i="1" dirty="0">
                <a:solidFill>
                  <a:srgbClr val="000000"/>
                </a:solidFill>
                <a:latin typeface="Calibri"/>
                <a:cs typeface="Calibri"/>
              </a:rPr>
              <a:t>(UNICEF Global HIV and AIDS databases based on MICS, DHS, AIS and other nationally representative household surveys, 2010-2014)</a:t>
            </a:r>
          </a:p>
        </p:txBody>
      </p:sp>
    </p:spTree>
    <p:extLst>
      <p:ext uri="{BB962C8B-B14F-4D97-AF65-F5344CB8AC3E}">
        <p14:creationId xmlns:p14="http://schemas.microsoft.com/office/powerpoint/2010/main" val="6275742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a:xfrm>
            <a:off x="841248" y="575568"/>
            <a:ext cx="16459200" cy="1714500"/>
          </a:xfrm>
        </p:spPr>
        <p:txBody>
          <a:bodyPr/>
          <a:lstStyle/>
          <a:p>
            <a:r>
              <a:rPr lang="en-US" altLang="en-US" sz="6100" dirty="0">
                <a:ln w="17780" cmpd="sng">
                  <a:solidFill>
                    <a:srgbClr val="FFFFFF"/>
                  </a:solidFill>
                  <a:prstDash val="solid"/>
                  <a:miter lim="800000"/>
                </a:ln>
                <a:solidFill>
                  <a:schemeClr val="bg1"/>
                </a:solidFill>
              </a:rPr>
              <a:t>Why </a:t>
            </a:r>
            <a:r>
              <a:rPr lang="en-US" altLang="en-US" sz="6100" dirty="0" smtClean="0">
                <a:ln w="17780" cmpd="sng">
                  <a:solidFill>
                    <a:srgbClr val="FFFFFF"/>
                  </a:solidFill>
                  <a:prstDash val="solid"/>
                  <a:miter lim="800000"/>
                </a:ln>
                <a:solidFill>
                  <a:schemeClr val="bg1"/>
                </a:solidFill>
              </a:rPr>
              <a:t>is sexuality education </a:t>
            </a:r>
            <a:r>
              <a:rPr lang="en-US" altLang="en-US" sz="6100" dirty="0">
                <a:ln w="17780" cmpd="sng">
                  <a:solidFill>
                    <a:srgbClr val="FFFFFF"/>
                  </a:solidFill>
                  <a:prstDash val="solid"/>
                  <a:miter lim="800000"/>
                </a:ln>
                <a:solidFill>
                  <a:schemeClr val="bg1"/>
                </a:solidFill>
              </a:rPr>
              <a:t>important?</a:t>
            </a:r>
          </a:p>
        </p:txBody>
      </p:sp>
      <p:sp>
        <p:nvSpPr>
          <p:cNvPr id="2" name="TextBox 1"/>
          <p:cNvSpPr txBox="1"/>
          <p:nvPr/>
        </p:nvSpPr>
        <p:spPr>
          <a:xfrm>
            <a:off x="516084" y="3657601"/>
            <a:ext cx="7808109" cy="4735361"/>
          </a:xfrm>
          <a:prstGeom prst="rect">
            <a:avLst/>
          </a:prstGeom>
          <a:noFill/>
        </p:spPr>
        <p:txBody>
          <a:bodyPr wrap="square" lIns="163284" tIns="81642" rIns="163284" bIns="81642" rtlCol="0">
            <a:spAutoFit/>
          </a:bodyPr>
          <a:lstStyle/>
          <a:p>
            <a:pPr indent="-510264">
              <a:buFont typeface="Arial" panose="020B0604020202020204" pitchFamily="34" charset="0"/>
              <a:buChar char="•"/>
            </a:pPr>
            <a:r>
              <a:rPr lang="fr-FR" sz="3300" dirty="0" err="1"/>
              <a:t>Fewer</a:t>
            </a:r>
            <a:r>
              <a:rPr lang="fr-FR" sz="3300" dirty="0"/>
              <a:t> </a:t>
            </a:r>
            <a:r>
              <a:rPr lang="fr-FR" sz="3300" dirty="0" err="1"/>
              <a:t>than</a:t>
            </a:r>
            <a:r>
              <a:rPr lang="fr-FR" sz="3300" dirty="0"/>
              <a:t> 40% of </a:t>
            </a:r>
            <a:r>
              <a:rPr lang="fr-FR" sz="3300" dirty="0" err="1"/>
              <a:t>young</a:t>
            </a:r>
            <a:r>
              <a:rPr lang="fr-FR" sz="3300" dirty="0"/>
              <a:t> people have basic information about HIV</a:t>
            </a:r>
          </a:p>
          <a:p>
            <a:pPr marL="457200" indent="-457200">
              <a:buFont typeface="Arial" panose="020B0604020202020204" pitchFamily="34" charset="0"/>
              <a:buChar char="•"/>
            </a:pPr>
            <a:endParaRPr lang="fr-FR" sz="3300" dirty="0"/>
          </a:p>
          <a:p>
            <a:pPr indent="-510264">
              <a:buFont typeface="Arial" panose="020B0604020202020204" pitchFamily="34" charset="0"/>
              <a:buChar char="•"/>
            </a:pPr>
            <a:r>
              <a:rPr lang="fr-FR" sz="3300" dirty="0"/>
              <a:t>Young people </a:t>
            </a:r>
            <a:r>
              <a:rPr lang="fr-FR" sz="3300" dirty="0" err="1"/>
              <a:t>lack</a:t>
            </a:r>
            <a:r>
              <a:rPr lang="fr-FR" sz="3300" dirty="0"/>
              <a:t> </a:t>
            </a:r>
            <a:r>
              <a:rPr lang="fr-FR" sz="3300" dirty="0" err="1"/>
              <a:t>knowledge</a:t>
            </a:r>
            <a:r>
              <a:rPr lang="fr-FR" sz="3300" dirty="0"/>
              <a:t> on contraception and </a:t>
            </a:r>
            <a:r>
              <a:rPr lang="fr-FR" sz="3300" dirty="0" err="1"/>
              <a:t>practical</a:t>
            </a:r>
            <a:r>
              <a:rPr lang="fr-FR" sz="3300" dirty="0"/>
              <a:t> </a:t>
            </a:r>
            <a:r>
              <a:rPr lang="fr-FR" sz="3300" dirty="0" err="1"/>
              <a:t>skills</a:t>
            </a:r>
            <a:r>
              <a:rPr lang="fr-FR" sz="3300" dirty="0"/>
              <a:t> on contraception use</a:t>
            </a:r>
          </a:p>
          <a:p>
            <a:pPr marL="457200" indent="-457200">
              <a:buFont typeface="Arial" panose="020B0604020202020204" pitchFamily="34" charset="0"/>
              <a:buChar char="•"/>
            </a:pPr>
            <a:endParaRPr lang="fr-FR" sz="3300" dirty="0"/>
          </a:p>
          <a:p>
            <a:pPr indent="-510264">
              <a:buFont typeface="Arial" panose="020B0604020202020204" pitchFamily="34" charset="0"/>
              <a:buChar char="•"/>
            </a:pPr>
            <a:r>
              <a:rPr lang="fr-FR" sz="3300" dirty="0"/>
              <a:t>66% of girls on </a:t>
            </a:r>
            <a:r>
              <a:rPr lang="fr-FR" sz="3300" dirty="0" err="1"/>
              <a:t>average</a:t>
            </a:r>
            <a:r>
              <a:rPr lang="fr-FR" sz="3300" dirty="0"/>
              <a:t> know </a:t>
            </a:r>
            <a:r>
              <a:rPr lang="fr-FR" sz="3300" dirty="0" err="1"/>
              <a:t>nothing</a:t>
            </a:r>
            <a:r>
              <a:rPr lang="fr-FR" sz="3300" dirty="0"/>
              <a:t> about menstruation </a:t>
            </a:r>
            <a:r>
              <a:rPr lang="fr-FR" sz="3300" dirty="0" err="1"/>
              <a:t>until</a:t>
            </a:r>
            <a:r>
              <a:rPr lang="fr-FR" sz="3300" dirty="0"/>
              <a:t> </a:t>
            </a:r>
            <a:r>
              <a:rPr lang="fr-FR" sz="3300" dirty="0" err="1"/>
              <a:t>menarche</a:t>
            </a:r>
            <a:endParaRPr lang="en-US" sz="3300" dirty="0"/>
          </a:p>
        </p:txBody>
      </p:sp>
      <p:grpSp>
        <p:nvGrpSpPr>
          <p:cNvPr id="20" name="Group 19"/>
          <p:cNvGrpSpPr/>
          <p:nvPr/>
        </p:nvGrpSpPr>
        <p:grpSpPr>
          <a:xfrm>
            <a:off x="8324193" y="3657601"/>
            <a:ext cx="9836827" cy="5727641"/>
            <a:chOff x="-152400" y="-38100"/>
            <a:chExt cx="9296400" cy="6896100"/>
          </a:xfrm>
        </p:grpSpPr>
        <p:pic>
          <p:nvPicPr>
            <p:cNvPr id="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43475"/>
              <a:ext cx="25431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571500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591050"/>
              <a:ext cx="39624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p:nvGrpSpPr>
          <p:grpSpPr>
            <a:xfrm>
              <a:off x="-152400" y="-38100"/>
              <a:ext cx="9144000" cy="6019800"/>
              <a:chOff x="0" y="0"/>
              <a:chExt cx="9144000" cy="6019800"/>
            </a:xfrm>
          </p:grpSpPr>
          <p:pic>
            <p:nvPicPr>
              <p:cNvPr id="2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0"/>
                <a:ext cx="32766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2133600"/>
                <a:ext cx="2133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p:cNvGrpSpPr/>
              <p:nvPr/>
            </p:nvGrpSpPr>
            <p:grpSpPr>
              <a:xfrm>
                <a:off x="0" y="0"/>
                <a:ext cx="6996733" cy="6019800"/>
                <a:chOff x="0" y="0"/>
                <a:chExt cx="6996733" cy="6019800"/>
              </a:xfrm>
            </p:grpSpPr>
            <p:pic>
              <p:nvPicPr>
                <p:cNvPr id="2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733800"/>
                  <a:ext cx="3267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2945" y="0"/>
                  <a:ext cx="2590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p:cNvGrpSpPr/>
                <p:nvPr/>
              </p:nvGrpSpPr>
              <p:grpSpPr>
                <a:xfrm>
                  <a:off x="0" y="0"/>
                  <a:ext cx="6996733" cy="4849387"/>
                  <a:chOff x="0" y="0"/>
                  <a:chExt cx="6996733" cy="4849387"/>
                </a:xfrm>
              </p:grpSpPr>
              <p:pic>
                <p:nvPicPr>
                  <p:cNvPr id="3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37338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2971800"/>
                    <a:ext cx="23050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743200"/>
                    <a:ext cx="2257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33"/>
                  <p:cNvSpPr/>
                  <p:nvPr/>
                </p:nvSpPr>
                <p:spPr bwMode="auto">
                  <a:xfrm>
                    <a:off x="3186734" y="2410986"/>
                    <a:ext cx="3809999" cy="2438401"/>
                  </a:xfrm>
                  <a:prstGeom prst="ellips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36" tIns="45718" rIns="91436" bIns="45718" anchor="ct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ctr"/>
                    <a:r>
                      <a:rPr lang="en-US" altLang="en-US" sz="2300" dirty="0">
                        <a:solidFill>
                          <a:schemeClr val="accent1"/>
                        </a:solidFill>
                      </a:rPr>
                      <a:t>Conflicting and confusing messages </a:t>
                    </a:r>
                    <a:br>
                      <a:rPr lang="en-US" altLang="en-US" sz="2300" dirty="0">
                        <a:solidFill>
                          <a:schemeClr val="accent1"/>
                        </a:solidFill>
                      </a:rPr>
                    </a:br>
                    <a:r>
                      <a:rPr lang="en-US" altLang="en-US" sz="2300" dirty="0">
                        <a:solidFill>
                          <a:schemeClr val="accent1"/>
                        </a:solidFill>
                      </a:rPr>
                      <a:t>about sexuality and gender</a:t>
                    </a:r>
                    <a:endParaRPr lang="en-US" altLang="en-US" sz="2300" dirty="0">
                      <a:solidFill>
                        <a:schemeClr val="accent1"/>
                      </a:solidFill>
                      <a:effectLst>
                        <a:outerShdw blurRad="38100" dist="38100" dir="2700000" algn="tl">
                          <a:srgbClr val="000000"/>
                        </a:outerShdw>
                      </a:effectLst>
                    </a:endParaRPr>
                  </a:p>
                </p:txBody>
              </p:sp>
            </p:grpSp>
          </p:grpSp>
        </p:grpSp>
      </p:grpSp>
    </p:spTree>
    <p:extLst>
      <p:ext uri="{BB962C8B-B14F-4D97-AF65-F5344CB8AC3E}">
        <p14:creationId xmlns:p14="http://schemas.microsoft.com/office/powerpoint/2010/main" val="1568757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276352"/>
            <a:ext cx="16459200" cy="1714500"/>
          </a:xfrm>
        </p:spPr>
        <p:txBody>
          <a:bodyPr/>
          <a:lstStyle/>
          <a:p>
            <a:r>
              <a:rPr lang="fr-FR" b="1" dirty="0" err="1">
                <a:solidFill>
                  <a:schemeClr val="bg2"/>
                </a:solidFill>
              </a:rPr>
              <a:t>School</a:t>
            </a:r>
            <a:r>
              <a:rPr lang="fr-FR" b="1" dirty="0">
                <a:solidFill>
                  <a:schemeClr val="bg2"/>
                </a:solidFill>
              </a:rPr>
              <a:t> </a:t>
            </a:r>
            <a:r>
              <a:rPr lang="fr-FR" b="1" dirty="0" err="1">
                <a:solidFill>
                  <a:schemeClr val="bg2"/>
                </a:solidFill>
              </a:rPr>
              <a:t>health</a:t>
            </a:r>
            <a:r>
              <a:rPr lang="fr-FR" b="1" dirty="0">
                <a:solidFill>
                  <a:schemeClr val="bg2"/>
                </a:solidFill>
              </a:rPr>
              <a:t> &amp; </a:t>
            </a:r>
            <a:r>
              <a:rPr lang="fr-FR" b="1" dirty="0" err="1">
                <a:solidFill>
                  <a:schemeClr val="bg2"/>
                </a:solidFill>
              </a:rPr>
              <a:t>sexuality</a:t>
            </a:r>
            <a:r>
              <a:rPr lang="fr-FR" b="1" dirty="0">
                <a:solidFill>
                  <a:schemeClr val="bg2"/>
                </a:solidFill>
              </a:rPr>
              <a:t> </a:t>
            </a:r>
            <a:r>
              <a:rPr lang="fr-FR" b="1" dirty="0" err="1" smtClean="0">
                <a:solidFill>
                  <a:schemeClr val="bg2"/>
                </a:solidFill>
              </a:rPr>
              <a:t>education</a:t>
            </a:r>
            <a:r>
              <a:rPr lang="fr-FR" b="1" dirty="0" smtClean="0">
                <a:solidFill>
                  <a:schemeClr val="bg2"/>
                </a:solidFill>
              </a:rPr>
              <a:t> – </a:t>
            </a:r>
            <a:br>
              <a:rPr lang="fr-FR" b="1" dirty="0" smtClean="0">
                <a:solidFill>
                  <a:schemeClr val="bg2"/>
                </a:solidFill>
              </a:rPr>
            </a:br>
            <a:r>
              <a:rPr lang="fr-FR" b="1" dirty="0" smtClean="0">
                <a:solidFill>
                  <a:schemeClr val="bg2"/>
                </a:solidFill>
              </a:rPr>
              <a:t>fit </a:t>
            </a:r>
            <a:r>
              <a:rPr lang="fr-FR" b="1" dirty="0">
                <a:solidFill>
                  <a:schemeClr val="bg2"/>
                </a:solidFill>
              </a:rPr>
              <a:t>for </a:t>
            </a:r>
            <a:r>
              <a:rPr lang="fr-FR" b="1" dirty="0" err="1">
                <a:solidFill>
                  <a:schemeClr val="bg2"/>
                </a:solidFill>
              </a:rPr>
              <a:t>purpose</a:t>
            </a:r>
            <a:r>
              <a:rPr lang="fr-FR" b="1" dirty="0">
                <a:solidFill>
                  <a:schemeClr val="bg2"/>
                </a:solidFill>
              </a:rPr>
              <a:t> for a modern world?</a:t>
            </a:r>
            <a:endParaRPr lang="fr-FR" b="1" dirty="0">
              <a:solidFill>
                <a:schemeClr val="bg2"/>
              </a:solidFill>
            </a:endParaRPr>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4700016" y="4057903"/>
            <a:ext cx="8942832" cy="5365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0268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89701" y="627141"/>
            <a:ext cx="17193802" cy="835880"/>
          </a:xfrm>
        </p:spPr>
        <p:txBody>
          <a:bodyPr/>
          <a:lstStyle/>
          <a:p>
            <a:pPr eaLnBrk="1" hangingPunct="1"/>
            <a:r>
              <a:rPr lang="en-GB" dirty="0" smtClean="0"/>
              <a:t>Education sector </a:t>
            </a:r>
            <a:r>
              <a:rPr lang="en-GB" dirty="0" smtClean="0"/>
              <a:t>responses – global perspectives</a:t>
            </a:r>
            <a:endParaRPr lang="en-GB" dirty="0" smtClean="0"/>
          </a:p>
        </p:txBody>
      </p:sp>
      <p:sp>
        <p:nvSpPr>
          <p:cNvPr id="4" name="Content Placeholder 2"/>
          <p:cNvSpPr>
            <a:spLocks noGrp="1"/>
          </p:cNvSpPr>
          <p:nvPr>
            <p:ph sz="half" idx="4294967295"/>
          </p:nvPr>
        </p:nvSpPr>
        <p:spPr>
          <a:xfrm>
            <a:off x="7353837" y="2121795"/>
            <a:ext cx="10167870" cy="7543800"/>
          </a:xfrm>
          <a:prstGeom prst="rect">
            <a:avLst/>
          </a:prstGeom>
        </p:spPr>
        <p:txBody>
          <a:bodyPr>
            <a:normAutofit fontScale="85000" lnSpcReduction="10000"/>
          </a:bodyPr>
          <a:lstStyle/>
          <a:p>
            <a:pPr marL="409575" indent="-409575" defTabSz="1371600">
              <a:defRPr/>
            </a:pPr>
            <a:r>
              <a:rPr lang="en-US" sz="3600" dirty="0" smtClean="0"/>
              <a:t>Sexuality education in much of </a:t>
            </a:r>
            <a:r>
              <a:rPr lang="en-US" sz="3600" b="1" dirty="0" smtClean="0"/>
              <a:t>Europe</a:t>
            </a:r>
            <a:r>
              <a:rPr lang="en-US" sz="3600" dirty="0" smtClean="0"/>
              <a:t> since 1950s but varying content and quality</a:t>
            </a:r>
          </a:p>
          <a:p>
            <a:pPr marL="0" indent="0" defTabSz="1371600">
              <a:buNone/>
              <a:defRPr/>
            </a:pPr>
            <a:endParaRPr lang="en-US" sz="3600" dirty="0" smtClean="0"/>
          </a:p>
          <a:p>
            <a:pPr marL="409575" indent="-409575" defTabSz="1371600">
              <a:defRPr/>
            </a:pPr>
            <a:r>
              <a:rPr lang="en-US" sz="3600" dirty="0" smtClean="0"/>
              <a:t>In </a:t>
            </a:r>
            <a:r>
              <a:rPr lang="en-US" sz="3600" b="1" dirty="0" smtClean="0"/>
              <a:t>Africa</a:t>
            </a:r>
            <a:r>
              <a:rPr lang="en-US" sz="3600" dirty="0" smtClean="0"/>
              <a:t>, HIV </a:t>
            </a:r>
            <a:r>
              <a:rPr lang="en-US" sz="3600" dirty="0"/>
              <a:t>prevention </a:t>
            </a:r>
            <a:r>
              <a:rPr lang="en-US" sz="3600" dirty="0" smtClean="0"/>
              <a:t>taught </a:t>
            </a:r>
            <a:r>
              <a:rPr lang="en-US" sz="3600" dirty="0"/>
              <a:t>through Life </a:t>
            </a:r>
            <a:r>
              <a:rPr lang="en-US" sz="3600" dirty="0" smtClean="0"/>
              <a:t>Skills since 1990s. </a:t>
            </a:r>
            <a:r>
              <a:rPr lang="en-US" sz="3600" dirty="0"/>
              <a:t>Most countries have achieved fairly good coverage. </a:t>
            </a:r>
          </a:p>
          <a:p>
            <a:pPr eaLnBrk="1" hangingPunct="1">
              <a:defRPr/>
            </a:pPr>
            <a:r>
              <a:rPr lang="en-GB" sz="3600" dirty="0" smtClean="0"/>
              <a:t>Latin America inclusion of sexuality education and health through citizenship – content not always comprehensive</a:t>
            </a:r>
          </a:p>
          <a:p>
            <a:pPr eaLnBrk="1" hangingPunct="1">
              <a:defRPr/>
            </a:pPr>
            <a:r>
              <a:rPr lang="en-GB" sz="3600" dirty="0" smtClean="0"/>
              <a:t>Asia – some life-skills, some health but very limited on sexual health</a:t>
            </a:r>
          </a:p>
          <a:p>
            <a:pPr eaLnBrk="1" hangingPunct="1">
              <a:defRPr/>
            </a:pPr>
            <a:endParaRPr lang="en-GB" sz="3600" dirty="0" smtClean="0"/>
          </a:p>
          <a:p>
            <a:pPr eaLnBrk="1" hangingPunct="1">
              <a:defRPr/>
            </a:pPr>
            <a:r>
              <a:rPr lang="en-GB" sz="3600" dirty="0" smtClean="0"/>
              <a:t>Overall challenges:</a:t>
            </a:r>
          </a:p>
          <a:p>
            <a:pPr marL="0" indent="0">
              <a:buNone/>
              <a:defRPr/>
            </a:pPr>
            <a:endParaRPr lang="en-GB" sz="3600" dirty="0"/>
          </a:p>
          <a:p>
            <a:pPr lvl="1">
              <a:defRPr/>
            </a:pPr>
            <a:r>
              <a:rPr lang="en-ZA" sz="3200" dirty="0" smtClean="0"/>
              <a:t>key </a:t>
            </a:r>
            <a:r>
              <a:rPr lang="en-ZA" sz="3200" dirty="0"/>
              <a:t>aspects of </a:t>
            </a:r>
            <a:r>
              <a:rPr lang="en-ZA" sz="3200" b="1" dirty="0"/>
              <a:t>sex and sexual health</a:t>
            </a:r>
            <a:r>
              <a:rPr lang="en-ZA" sz="3200" dirty="0"/>
              <a:t> are often lacking (i.e. information about reproduction, STIs, abortion and where to access condoms or other SRH services</a:t>
            </a:r>
            <a:r>
              <a:rPr lang="en-ZA" sz="3200" dirty="0" smtClean="0"/>
              <a:t>)</a:t>
            </a:r>
            <a:endParaRPr lang="en-GB" sz="3600" dirty="0"/>
          </a:p>
          <a:p>
            <a:pPr lvl="1">
              <a:defRPr/>
            </a:pPr>
            <a:r>
              <a:rPr lang="en-GB" sz="3200" dirty="0"/>
              <a:t>Educators are </a:t>
            </a:r>
            <a:r>
              <a:rPr lang="en-GB" sz="3200" b="1" dirty="0"/>
              <a:t>not equipped </a:t>
            </a:r>
            <a:r>
              <a:rPr lang="en-GB" sz="3200" dirty="0"/>
              <a:t>to deal with sexuality issues therefore they are not comfortable talking to students about sexuality.</a:t>
            </a:r>
          </a:p>
        </p:txBody>
      </p:sp>
      <p:pic>
        <p:nvPicPr>
          <p:cNvPr id="5" name="Picture 5" descr="380-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116" y="3747752"/>
            <a:ext cx="6506880" cy="432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2245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9774" y="6917121"/>
            <a:ext cx="12395102" cy="1018506"/>
          </a:xfrm>
        </p:spPr>
        <p:txBody>
          <a:bodyPr>
            <a:normAutofit/>
          </a:bodyPr>
          <a:lstStyle/>
          <a:p>
            <a:r>
              <a:rPr lang="en-ZA" b="0" dirty="0">
                <a:solidFill>
                  <a:schemeClr val="bg2"/>
                </a:solidFill>
              </a:rPr>
              <a:t>Comprehensive sexuality education</a:t>
            </a:r>
          </a:p>
        </p:txBody>
      </p:sp>
      <p:sp>
        <p:nvSpPr>
          <p:cNvPr id="7" name="Text Placeholder 4"/>
          <p:cNvSpPr>
            <a:spLocks noGrp="1"/>
          </p:cNvSpPr>
          <p:nvPr>
            <p:ph type="body" idx="1"/>
          </p:nvPr>
        </p:nvSpPr>
        <p:spPr>
          <a:xfrm>
            <a:off x="2286000" y="7772400"/>
            <a:ext cx="13716000" cy="2514600"/>
          </a:xfrm>
        </p:spPr>
        <p:txBody>
          <a:bodyPr>
            <a:noAutofit/>
          </a:bodyPr>
          <a:lstStyle/>
          <a:p>
            <a:r>
              <a:rPr lang="en-ZA" sz="3200" dirty="0">
                <a:solidFill>
                  <a:schemeClr val="bg2"/>
                </a:solidFill>
              </a:rPr>
              <a:t>Comprehensive sexuality Education is an age-appropriate, culturally relevant approach to teaching about sex and relationships by providing scientifically accurate, realistic, non-judgemental information.</a:t>
            </a:r>
          </a:p>
          <a:p>
            <a:r>
              <a:rPr lang="en-US" sz="3200" b="1" dirty="0">
                <a:solidFill>
                  <a:schemeClr val="bg2"/>
                </a:solidFill>
              </a:rPr>
              <a:t>CSE is most effective when it highlights a gender and rights perspective. Such an approach to CSE empowers young people to protect their own </a:t>
            </a:r>
            <a:r>
              <a:rPr lang="en-US" sz="3200" b="1" dirty="0" smtClean="0">
                <a:solidFill>
                  <a:schemeClr val="bg2"/>
                </a:solidFill>
              </a:rPr>
              <a:t>health)</a:t>
            </a:r>
            <a:endParaRPr lang="en-US" sz="3200" b="1" dirty="0">
              <a:solidFill>
                <a:schemeClr val="bg2"/>
              </a:solidFill>
            </a:endParaRPr>
          </a:p>
          <a:p>
            <a:r>
              <a:rPr lang="en-US" sz="2700" dirty="0">
                <a:solidFill>
                  <a:schemeClr val="bg2"/>
                </a:solidFill>
              </a:rPr>
              <a:t> </a:t>
            </a:r>
            <a:r>
              <a:rPr lang="en-ZA" sz="2700" dirty="0">
                <a:solidFill>
                  <a:schemeClr val="bg2"/>
                </a:solidFill>
              </a:rPr>
              <a:t> </a:t>
            </a:r>
            <a:endParaRPr lang="en-GB" sz="2700" dirty="0">
              <a:solidFill>
                <a:schemeClr val="bg2"/>
              </a:solidFill>
            </a:endParaRPr>
          </a:p>
          <a:p>
            <a:endParaRPr lang="en-US" sz="2700" dirty="0">
              <a:solidFill>
                <a:schemeClr val="bg2"/>
              </a:solidFill>
            </a:endParaRPr>
          </a:p>
        </p:txBody>
      </p:sp>
      <p:pic>
        <p:nvPicPr>
          <p:cNvPr id="9" name="Picture Placeholder 6" descr="DSC_0973.jpg"/>
          <p:cNvPicPr>
            <a:picLocks noChangeAspect="1"/>
          </p:cNvPicPr>
          <p:nvPr/>
        </p:nvPicPr>
        <p:blipFill>
          <a:blip r:embed="rId3" cstate="email">
            <a:extLst>
              <a:ext uri="{BEBA8EAE-BF5A-486C-A8C5-ECC9F3942E4B}">
                <a14:imgProps xmlns:a14="http://schemas.microsoft.com/office/drawing/2010/main">
                  <a14:imgLayer r:embed="rId4">
                    <a14:imgEffect>
                      <a14:sharpenSoften amount="60000"/>
                    </a14:imgEffect>
                    <a14:imgEffect>
                      <a14:brightnessContrast bright="30000" contrast="10000"/>
                    </a14:imgEffect>
                  </a14:imgLayer>
                </a14:imgProps>
              </a:ext>
              <a:ext uri="{28A0092B-C50C-407E-A947-70E740481C1C}">
                <a14:useLocalDpi xmlns:a14="http://schemas.microsoft.com/office/drawing/2010/main"/>
              </a:ext>
            </a:extLst>
          </a:blip>
          <a:srcRect/>
          <a:stretch>
            <a:fillRect/>
          </a:stretch>
        </p:blipFill>
        <p:spPr>
          <a:xfrm>
            <a:off x="2286000" y="1"/>
            <a:ext cx="12438993" cy="6329634"/>
          </a:xfrm>
          <a:prstGeom prst="rect">
            <a:avLst/>
          </a:prstGeom>
        </p:spPr>
      </p:pic>
      <p:sp>
        <p:nvSpPr>
          <p:cNvPr id="2" name="Picture Placeholder 1"/>
          <p:cNvSpPr>
            <a:spLocks noGrp="1"/>
          </p:cNvSpPr>
          <p:nvPr>
            <p:ph type="pic" sz="quarter" idx="10"/>
          </p:nvPr>
        </p:nvSpPr>
        <p:spPr/>
      </p:sp>
    </p:spTree>
    <p:extLst>
      <p:ext uri="{BB962C8B-B14F-4D97-AF65-F5344CB8AC3E}">
        <p14:creationId xmlns:p14="http://schemas.microsoft.com/office/powerpoint/2010/main" val="3909240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TITLE PAGE">
  <a:themeElements>
    <a:clrScheme name="Mono - wild tiger lily">
      <a:dk1>
        <a:srgbClr val="343434"/>
      </a:dk1>
      <a:lt1>
        <a:srgbClr val="F2F2F2"/>
      </a:lt1>
      <a:dk2>
        <a:srgbClr val="777777"/>
      </a:dk2>
      <a:lt2>
        <a:srgbClr val="FFFFFF"/>
      </a:lt2>
      <a:accent1>
        <a:srgbClr val="FA5F46"/>
      </a:accent1>
      <a:accent2>
        <a:srgbClr val="FA5F46"/>
      </a:accent2>
      <a:accent3>
        <a:srgbClr val="FA5F46"/>
      </a:accent3>
      <a:accent4>
        <a:srgbClr val="FA5F46"/>
      </a:accent4>
      <a:accent5>
        <a:srgbClr val="FA5F46"/>
      </a:accent5>
      <a:accent6>
        <a:srgbClr val="EC2706"/>
      </a:accent6>
      <a:hlink>
        <a:srgbClr val="EC2706"/>
      </a:hlink>
      <a:folHlink>
        <a:srgbClr val="FDB5A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INTRO">
  <a:themeElements>
    <a:clrScheme name="Mono - wild tiger lily">
      <a:dk1>
        <a:srgbClr val="343434"/>
      </a:dk1>
      <a:lt1>
        <a:srgbClr val="F2F2F2"/>
      </a:lt1>
      <a:dk2>
        <a:srgbClr val="777777"/>
      </a:dk2>
      <a:lt2>
        <a:srgbClr val="FFFFFF"/>
      </a:lt2>
      <a:accent1>
        <a:srgbClr val="FA5F46"/>
      </a:accent1>
      <a:accent2>
        <a:srgbClr val="FA5F46"/>
      </a:accent2>
      <a:accent3>
        <a:srgbClr val="FA5F46"/>
      </a:accent3>
      <a:accent4>
        <a:srgbClr val="FA5F46"/>
      </a:accent4>
      <a:accent5>
        <a:srgbClr val="FA5F46"/>
      </a:accent5>
      <a:accent6>
        <a:srgbClr val="EC2706"/>
      </a:accent6>
      <a:hlink>
        <a:srgbClr val="EC2706"/>
      </a:hlink>
      <a:folHlink>
        <a:srgbClr val="FDB5A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hapter 1">
  <a:themeElements>
    <a:clrScheme name="Mono - wild tiger lily">
      <a:dk1>
        <a:srgbClr val="343434"/>
      </a:dk1>
      <a:lt1>
        <a:srgbClr val="F2F2F2"/>
      </a:lt1>
      <a:dk2>
        <a:srgbClr val="777777"/>
      </a:dk2>
      <a:lt2>
        <a:srgbClr val="FFFFFF"/>
      </a:lt2>
      <a:accent1>
        <a:srgbClr val="FA5F46"/>
      </a:accent1>
      <a:accent2>
        <a:srgbClr val="FA5F46"/>
      </a:accent2>
      <a:accent3>
        <a:srgbClr val="FA5F46"/>
      </a:accent3>
      <a:accent4>
        <a:srgbClr val="FA5F46"/>
      </a:accent4>
      <a:accent5>
        <a:srgbClr val="FA5F46"/>
      </a:accent5>
      <a:accent6>
        <a:srgbClr val="EC2706"/>
      </a:accent6>
      <a:hlink>
        <a:srgbClr val="EC2706"/>
      </a:hlink>
      <a:folHlink>
        <a:srgbClr val="FDB5A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hapter 2">
  <a:themeElements>
    <a:clrScheme name="Mono - wild tiger lily">
      <a:dk1>
        <a:srgbClr val="343434"/>
      </a:dk1>
      <a:lt1>
        <a:srgbClr val="F2F2F2"/>
      </a:lt1>
      <a:dk2>
        <a:srgbClr val="777777"/>
      </a:dk2>
      <a:lt2>
        <a:srgbClr val="FFFFFF"/>
      </a:lt2>
      <a:accent1>
        <a:srgbClr val="FA5F46"/>
      </a:accent1>
      <a:accent2>
        <a:srgbClr val="FA5F46"/>
      </a:accent2>
      <a:accent3>
        <a:srgbClr val="FA5F46"/>
      </a:accent3>
      <a:accent4>
        <a:srgbClr val="FA5F46"/>
      </a:accent4>
      <a:accent5>
        <a:srgbClr val="FA5F46"/>
      </a:accent5>
      <a:accent6>
        <a:srgbClr val="EC2706"/>
      </a:accent6>
      <a:hlink>
        <a:srgbClr val="EC2706"/>
      </a:hlink>
      <a:folHlink>
        <a:srgbClr val="FDB5A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Chapter 3">
  <a:themeElements>
    <a:clrScheme name="Mono - wild tiger lily">
      <a:dk1>
        <a:srgbClr val="343434"/>
      </a:dk1>
      <a:lt1>
        <a:srgbClr val="F2F2F2"/>
      </a:lt1>
      <a:dk2>
        <a:srgbClr val="777777"/>
      </a:dk2>
      <a:lt2>
        <a:srgbClr val="FFFFFF"/>
      </a:lt2>
      <a:accent1>
        <a:srgbClr val="FA5F46"/>
      </a:accent1>
      <a:accent2>
        <a:srgbClr val="FA5F46"/>
      </a:accent2>
      <a:accent3>
        <a:srgbClr val="FA5F46"/>
      </a:accent3>
      <a:accent4>
        <a:srgbClr val="FA5F46"/>
      </a:accent4>
      <a:accent5>
        <a:srgbClr val="FA5F46"/>
      </a:accent5>
      <a:accent6>
        <a:srgbClr val="EC2706"/>
      </a:accent6>
      <a:hlink>
        <a:srgbClr val="EC2706"/>
      </a:hlink>
      <a:folHlink>
        <a:srgbClr val="FDB5A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3607</TotalTime>
  <Words>1806</Words>
  <Application>Microsoft Office PowerPoint</Application>
  <PresentationFormat>Custom</PresentationFormat>
  <Paragraphs>181</Paragraphs>
  <Slides>16</Slides>
  <Notes>16</Notes>
  <HiddenSlides>0</HiddenSlides>
  <MMClips>0</MMClips>
  <ScaleCrop>false</ScaleCrop>
  <HeadingPairs>
    <vt:vector size="4" baseType="variant">
      <vt:variant>
        <vt:lpstr>Theme</vt:lpstr>
      </vt:variant>
      <vt:variant>
        <vt:i4>5</vt:i4>
      </vt:variant>
      <vt:variant>
        <vt:lpstr>Slide Titles</vt:lpstr>
      </vt:variant>
      <vt:variant>
        <vt:i4>16</vt:i4>
      </vt:variant>
    </vt:vector>
  </HeadingPairs>
  <TitlesOfParts>
    <vt:vector size="21" baseType="lpstr">
      <vt:lpstr>TITLE PAGE</vt:lpstr>
      <vt:lpstr>INTRO</vt:lpstr>
      <vt:lpstr>Chapter 1</vt:lpstr>
      <vt:lpstr>Chapter 2</vt:lpstr>
      <vt:lpstr>Chapter 3</vt:lpstr>
      <vt:lpstr>PowerPoint Presentation</vt:lpstr>
      <vt:lpstr>EDUCATION MATTERS</vt:lpstr>
      <vt:lpstr>       </vt:lpstr>
      <vt:lpstr> </vt:lpstr>
      <vt:lpstr>Comprehensive Knowledge of HIV  (15-19 years old in SSA)</vt:lpstr>
      <vt:lpstr>Why is sexuality education important?</vt:lpstr>
      <vt:lpstr>School health &amp; sexuality education –  fit for purpose for a modern world?</vt:lpstr>
      <vt:lpstr>Education sector responses – global perspectives</vt:lpstr>
      <vt:lpstr>Comprehensive sexuality education</vt:lpstr>
      <vt:lpstr>PowerPoint Presentation</vt:lpstr>
      <vt:lpstr>The impact of school based CSE programs</vt:lpstr>
      <vt:lpstr>UNESCO’s mission in the area of health education</vt:lpstr>
      <vt:lpstr>PowerPoint Presentation</vt:lpstr>
      <vt:lpstr>KEY APPROACHES FOR STRENGTHENING SEXUALITY EDUCATION</vt:lpstr>
      <vt:lpstr>PowerPoint Presentation</vt:lpstr>
      <vt:lpstr>THANK YOU</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Herat, Joanna</cp:lastModifiedBy>
  <cp:revision>812</cp:revision>
  <cp:lastPrinted>2015-02-05T12:02:11Z</cp:lastPrinted>
  <dcterms:created xsi:type="dcterms:W3CDTF">2014-11-19T12:52:51Z</dcterms:created>
  <dcterms:modified xsi:type="dcterms:W3CDTF">2015-02-05T12:04:06Z</dcterms:modified>
</cp:coreProperties>
</file>