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100"/>
    <a:srgbClr val="CC1660"/>
    <a:srgbClr val="54B78D"/>
    <a:srgbClr val="118CB8"/>
    <a:srgbClr val="DC190C"/>
    <a:srgbClr val="B77CB4"/>
    <a:srgbClr val="C692C0"/>
    <a:srgbClr val="AFCA00"/>
    <a:srgbClr val="46AB7A"/>
    <a:srgbClr val="AFC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4605" autoAdjust="0"/>
  </p:normalViewPr>
  <p:slideViewPr>
    <p:cSldViewPr>
      <p:cViewPr varScale="1">
        <p:scale>
          <a:sx n="59" d="100"/>
          <a:sy n="59" d="100"/>
        </p:scale>
        <p:origin x="-71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82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ED9E-3D58-9246-A064-1F6A3BE573D7}" type="datetime1">
              <a:rPr lang="fr-FR" smtClean="0"/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BD82-AA4A-5448-8093-9F9F79165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70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FF0C-82F8-6742-A3D8-79056C836134}" type="datetime1">
              <a:rPr lang="fr-FR" smtClean="0"/>
              <a:t>05/02/2015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69B1-30BF-4C46-AFF7-EDCABC5B4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743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FE5F37-5F2E-474C-8EE1-C8CFD91C616A}" type="slidenum">
              <a:rPr lang="fr-FR" sz="1200" smtClea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69B1-30BF-4C46-AFF7-EDCABC5B43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7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84400" y="284400"/>
            <a:ext cx="9361040" cy="6309352"/>
          </a:xfrm>
          <a:prstGeom prst="rect">
            <a:avLst/>
          </a:prstGeom>
          <a:solidFill>
            <a:srgbClr val="F59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04850" y="2276028"/>
            <a:ext cx="8496300" cy="100811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2465725" y="3428156"/>
            <a:ext cx="4974553" cy="72008"/>
            <a:chOff x="2465724" y="4437112"/>
            <a:chExt cx="4974553" cy="72008"/>
          </a:xfrm>
        </p:grpSpPr>
        <p:cxnSp>
          <p:nvCxnSpPr>
            <p:cNvPr id="15" name="Connecteur droit 14"/>
            <p:cNvCxnSpPr/>
            <p:nvPr userDrawn="1"/>
          </p:nvCxnSpPr>
          <p:spPr>
            <a:xfrm>
              <a:off x="2465724" y="4437112"/>
              <a:ext cx="497455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 userDrawn="1"/>
          </p:nvCxnSpPr>
          <p:spPr>
            <a:xfrm>
              <a:off x="2465724" y="4509120"/>
              <a:ext cx="497455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1441811" y="3645024"/>
            <a:ext cx="7021736" cy="1008112"/>
          </a:xfrm>
        </p:spPr>
        <p:txBody>
          <a:bodyPr anchor="t">
            <a:normAutofit/>
          </a:bodyPr>
          <a:lstStyle>
            <a:lvl1pPr marL="0" indent="0" algn="ctr">
              <a:lnSpc>
                <a:spcPts val="3300"/>
              </a:lnSpc>
              <a:spcBef>
                <a:spcPts val="600"/>
              </a:spcBef>
              <a:buNone/>
              <a:defRPr sz="3200" b="0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" name="Image 1" descr="UP_L_UP_RVB_14102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96065" cy="1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784648" y="620688"/>
            <a:ext cx="7848872" cy="792088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baseline="0">
                <a:solidFill>
                  <a:srgbClr val="F59100"/>
                </a:solidFill>
                <a:latin typeface="Helvetica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" name="Image 1" descr="UP_L_UP_RVB_14102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96065" cy="169606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1424608" y="1412776"/>
            <a:ext cx="8197200" cy="5162400"/>
          </a:xfrm>
          <a:prstGeom prst="rect">
            <a:avLst/>
          </a:prstGeom>
          <a:noFill/>
          <a:ln w="19050" cmpd="sng">
            <a:solidFill>
              <a:srgbClr val="F591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84648" y="1916832"/>
            <a:ext cx="7560840" cy="4392488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9100"/>
              </a:buClr>
              <a:buSzTx/>
              <a:buFont typeface="Wingdings" charset="2"/>
              <a:buChar char="§"/>
              <a:tabLst>
                <a:tab pos="7531100" algn="l"/>
              </a:tabLst>
              <a:defRPr lang="fr-FR" sz="1600" b="0" i="0" baseline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None/>
              <a:tabLst>
                <a:tab pos="7531100" algn="l"/>
              </a:tabLst>
              <a:defRPr/>
            </a:pPr>
            <a:r>
              <a:rPr lang="fr-FR" dirty="0" smtClean="0"/>
              <a:t>Espace Texte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None/>
              <a:tabLst>
                <a:tab pos="7531100" algn="l"/>
              </a:tabLst>
              <a:defRPr/>
            </a:pPr>
            <a:endParaRPr lang="fr-FR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9414000" y="6354000"/>
            <a:ext cx="216024" cy="216024"/>
          </a:xfrm>
          <a:prstGeom prst="rect">
            <a:avLst/>
          </a:prstGeom>
          <a:solidFill>
            <a:srgbClr val="F59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06000" y="6309320"/>
            <a:ext cx="43200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845CC4C-62A8-45F4-8F51-06109F22911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07A6115-F846-4B1A-86EA-751477CF48A9}" type="datetime1">
              <a:rPr lang="fr-FR" smtClean="0"/>
              <a:t>05/02/2015</a:t>
            </a:fld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0C3672E-2D81-4DDF-8C1D-FB57F4BA1E8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1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C0D1-BEB9-7F4D-B7CF-6A7CFFBE3274}" type="datetime1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C4C-62A8-45F4-8F51-06109F2291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6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6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5.jp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4.jpg"/><Relationship Id="rId5" Type="http://schemas.openxmlformats.org/officeDocument/2006/relationships/image" Target="../media/image12.png"/><Relationship Id="rId15" Type="http://schemas.openxmlformats.org/officeDocument/2006/relationships/image" Target="../media/image8.jp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Groupe Up</a:t>
            </a:r>
          </a:p>
          <a:p>
            <a:r>
              <a:rPr lang="fr-FR" dirty="0" smtClean="0"/>
              <a:t>4ème </a:t>
            </a:r>
            <a:r>
              <a:rPr lang="fr-FR" dirty="0"/>
              <a:t>FORUM MONDIAL CMA UNESCO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Up Group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4th </a:t>
            </a:r>
            <a:r>
              <a:rPr lang="fr-FR" dirty="0" err="1" smtClean="0">
                <a:solidFill>
                  <a:schemeClr val="tx2"/>
                </a:solidFill>
              </a:rPr>
              <a:t>worldwide</a:t>
            </a:r>
            <a:r>
              <a:rPr lang="fr-FR" dirty="0" smtClean="0">
                <a:solidFill>
                  <a:schemeClr val="tx2"/>
                </a:solidFill>
              </a:rPr>
              <a:t> forum on LLL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4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5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8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3"/>
          <p:cNvGrpSpPr/>
          <p:nvPr/>
        </p:nvGrpSpPr>
        <p:grpSpPr>
          <a:xfrm>
            <a:off x="8184597" y="188640"/>
            <a:ext cx="1480879" cy="1392503"/>
            <a:chOff x="8753249" y="409001"/>
            <a:chExt cx="2844560" cy="2364300"/>
          </a:xfrm>
        </p:grpSpPr>
        <p:pic>
          <p:nvPicPr>
            <p:cNvPr id="15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43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719079" y="1622936"/>
            <a:ext cx="7560840" cy="4392488"/>
          </a:xfrm>
        </p:spPr>
        <p:txBody>
          <a:bodyPr/>
          <a:lstStyle/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 smtClean="0"/>
              <a:t>Conclusion</a:t>
            </a:r>
          </a:p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314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53"/>
          <p:cNvGrpSpPr/>
          <p:nvPr/>
        </p:nvGrpSpPr>
        <p:grpSpPr>
          <a:xfrm>
            <a:off x="6785613" y="409001"/>
            <a:ext cx="2637610" cy="2364300"/>
            <a:chOff x="8753249" y="409001"/>
            <a:chExt cx="2844560" cy="2364300"/>
          </a:xfrm>
        </p:grpSpPr>
        <p:pic>
          <p:nvPicPr>
            <p:cNvPr id="3" name="Picture 67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67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7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7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6377002" y="5883285"/>
            <a:ext cx="1540060" cy="898919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5003"/>
          <p:cNvGrpSpPr/>
          <p:nvPr/>
        </p:nvGrpSpPr>
        <p:grpSpPr>
          <a:xfrm>
            <a:off x="8047079" y="5883277"/>
            <a:ext cx="1720650" cy="940432"/>
            <a:chOff x="9904094" y="5883277"/>
            <a:chExt cx="2117723" cy="940432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7459"/>
          <p:cNvSpPr/>
          <p:nvPr/>
        </p:nvSpPr>
        <p:spPr>
          <a:xfrm>
            <a:off x="7112019" y="2327513"/>
            <a:ext cx="2275285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</a:t>
            </a:r>
            <a:r>
              <a:rPr lang="fr-FR" sz="3600" b="1" kern="0" baseline="3000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</a:t>
            </a: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forum mondial/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4th world forum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3" name="Shape 7459"/>
          <p:cNvSpPr/>
          <p:nvPr/>
        </p:nvSpPr>
        <p:spPr>
          <a:xfrm>
            <a:off x="3590881" y="493638"/>
            <a:ext cx="2786123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Jean-Philippe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</a:rPr>
              <a:t>POULNOT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4" name="Shape 7459"/>
          <p:cNvSpPr/>
          <p:nvPr/>
        </p:nvSpPr>
        <p:spPr>
          <a:xfrm>
            <a:off x="787482" y="3357000"/>
            <a:ext cx="5459502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 smtClean="0">
              <a:solidFill>
                <a:srgbClr val="FFFFFF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 smtClean="0">
                <a:solidFill>
                  <a:srgbClr val="FFFFFF"/>
                </a:solidFill>
              </a:rPr>
              <a:t>Expert</a:t>
            </a:r>
          </a:p>
        </p:txBody>
      </p:sp>
      <p:grpSp>
        <p:nvGrpSpPr>
          <p:cNvPr id="25" name="Group 4940"/>
          <p:cNvGrpSpPr/>
          <p:nvPr/>
        </p:nvGrpSpPr>
        <p:grpSpPr>
          <a:xfrm>
            <a:off x="186452" y="6298102"/>
            <a:ext cx="6060533" cy="503175"/>
            <a:chOff x="229477" y="6298094"/>
            <a:chExt cx="7459117" cy="503175"/>
          </a:xfrm>
        </p:grpSpPr>
        <p:sp>
          <p:nvSpPr>
            <p:cNvPr id="26" name="Shape 7459"/>
            <p:cNvSpPr/>
            <p:nvPr/>
          </p:nvSpPr>
          <p:spPr>
            <a:xfrm>
              <a:off x="229477" y="6353845"/>
              <a:ext cx="7459117" cy="395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396303"/>
                <a:gd name="f5" fmla="*/ f0 1 7559993"/>
                <a:gd name="f6" fmla="*/ f1 1 396303"/>
                <a:gd name="f7" fmla="+- f4 0 f2"/>
                <a:gd name="f8" fmla="+- f3 0 f2"/>
                <a:gd name="f9" fmla="*/ f8 1 7559993"/>
                <a:gd name="f10" fmla="*/ f7 1 396303"/>
                <a:gd name="f11" fmla="*/ 0 1 f9"/>
                <a:gd name="f12" fmla="*/ 7559993 1 f9"/>
                <a:gd name="f13" fmla="*/ 0 1 f10"/>
                <a:gd name="f14" fmla="*/ 39630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3963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758190" y="6572862"/>
              <a:ext cx="48446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France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5744974" y="6416975"/>
              <a:ext cx="9666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6465356" y="6416975"/>
              <a:ext cx="386644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2015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80633" y="6420660"/>
              <a:ext cx="4205983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Sous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patronage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la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Commission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nationale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française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633" y="6572862"/>
              <a:ext cx="152840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auprès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l’UNESCO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4" name="Shape 7499"/>
            <p:cNvSpPr/>
            <p:nvPr/>
          </p:nvSpPr>
          <p:spPr>
            <a:xfrm>
              <a:off x="4667655" y="6417012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hape 7500"/>
            <p:cNvSpPr/>
            <p:nvPr/>
          </p:nvSpPr>
          <p:spPr>
            <a:xfrm>
              <a:off x="5656176" y="6416994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hape 7501"/>
            <p:cNvSpPr/>
            <p:nvPr/>
          </p:nvSpPr>
          <p:spPr>
            <a:xfrm>
              <a:off x="229477" y="6298094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hape 7502"/>
            <p:cNvSpPr/>
            <p:nvPr/>
          </p:nvSpPr>
          <p:spPr>
            <a:xfrm>
              <a:off x="229477" y="6792135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42"/>
          <p:cNvSpPr/>
          <p:nvPr/>
        </p:nvSpPr>
        <p:spPr>
          <a:xfrm>
            <a:off x="307233" y="5951471"/>
            <a:ext cx="4457410" cy="7625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/>
          <a:lstStyle/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smtClean="0">
                <a:solidFill>
                  <a:srgbClr val="62AF85"/>
                </a:solidFill>
                <a:latin typeface="Webdings" pitchFamily="18"/>
                <a:ea typeface="Calibri" pitchFamily="34"/>
                <a:cs typeface="Calibri" pitchFamily="34"/>
              </a:rPr>
              <a:t>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fr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3 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/ en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1 </a:t>
            </a:r>
            <a:endParaRPr lang="fr-FR" sz="2400" b="1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</p:txBody>
      </p:sp>
      <p:sp>
        <p:nvSpPr>
          <p:cNvPr id="41" name="Shape 7459"/>
          <p:cNvSpPr/>
          <p:nvPr/>
        </p:nvSpPr>
        <p:spPr>
          <a:xfrm>
            <a:off x="486968" y="3357000"/>
            <a:ext cx="5459502" cy="2304248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Administrateur du Groupe UP Président de la Fondation et du Comité de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Parrainage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Manager of UP group,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Director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 the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Partnership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and </a:t>
            </a:r>
            <a:r>
              <a:rPr lang="fr-FR" sz="2400" b="1" kern="0" dirty="0" err="1">
                <a:solidFill>
                  <a:srgbClr val="62AF85"/>
                </a:solidFill>
                <a:ea typeface="Calibri" pitchFamily="34"/>
                <a:cs typeface="Calibri" pitchFamily="34"/>
              </a:rPr>
              <a:t>F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oundation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Commitee</a:t>
            </a:r>
            <a:endParaRPr lang="fr-FR" sz="24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 smtClean="0">
                <a:solidFill>
                  <a:srgbClr val="FFFFFF"/>
                </a:solidFill>
              </a:rPr>
              <a:t>(</a:t>
            </a:r>
            <a:endParaRPr lang="fr-FR" sz="2400" b="1" dirty="0" smtClean="0">
              <a:solidFill>
                <a:srgbClr val="FFFFFF"/>
              </a:solidFill>
            </a:endParaRPr>
          </a:p>
        </p:txBody>
      </p:sp>
      <p:pic>
        <p:nvPicPr>
          <p:cNvPr id="39" name="Picture 255" descr="C:\Users\Kin\Desktop\Photos retouchées\POULNOT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3" y="630526"/>
            <a:ext cx="1950000" cy="2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80C3672E-2D81-4DDF-8C1D-FB57F4BA1E8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181300" y="184250"/>
            <a:ext cx="344946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internationale N°3 </a:t>
            </a:r>
          </a:p>
        </p:txBody>
      </p:sp>
    </p:spTree>
    <p:extLst>
      <p:ext uri="{BB962C8B-B14F-4D97-AF65-F5344CB8AC3E}">
        <p14:creationId xmlns:p14="http://schemas.microsoft.com/office/powerpoint/2010/main" val="29797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Sommaire / </a:t>
            </a:r>
            <a:r>
              <a:rPr lang="fr-FR" i="1" dirty="0" err="1" smtClean="0">
                <a:solidFill>
                  <a:schemeClr val="tx2"/>
                </a:solidFill>
              </a:rPr>
              <a:t>Summary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811669" y="1656737"/>
            <a:ext cx="7560840" cy="4392488"/>
          </a:xfrm>
        </p:spPr>
        <p:txBody>
          <a:bodyPr/>
          <a:lstStyle/>
          <a:p>
            <a:r>
              <a:rPr lang="fr-FR" dirty="0" smtClean="0"/>
              <a:t>Bref historique du Groupe Up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A brief </a:t>
            </a:r>
            <a:r>
              <a:rPr lang="fr-FR" i="1" dirty="0" err="1" smtClean="0">
                <a:solidFill>
                  <a:schemeClr val="tx2"/>
                </a:solidFill>
              </a:rPr>
              <a:t>history</a:t>
            </a:r>
            <a:r>
              <a:rPr lang="fr-FR" i="1" dirty="0" smtClean="0">
                <a:solidFill>
                  <a:schemeClr val="tx2"/>
                </a:solidFill>
              </a:rPr>
              <a:t> of Up Group</a:t>
            </a:r>
            <a:br>
              <a:rPr lang="fr-FR" i="1" dirty="0" smtClean="0">
                <a:solidFill>
                  <a:schemeClr val="tx2"/>
                </a:solidFill>
              </a:rPr>
            </a:br>
            <a:endParaRPr lang="fr-FR" sz="800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L’apprentissage permanent chez Groupe Up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Long life learning in Up Group</a:t>
            </a:r>
            <a:br>
              <a:rPr lang="fr-FR" i="1" dirty="0" smtClean="0">
                <a:solidFill>
                  <a:schemeClr val="tx2"/>
                </a:solidFill>
              </a:rPr>
            </a:br>
            <a:endParaRPr lang="fr-FR" sz="800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La qualité du dialogue social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The </a:t>
            </a:r>
            <a:r>
              <a:rPr lang="fr-FR" i="1" dirty="0" err="1" smtClean="0">
                <a:solidFill>
                  <a:schemeClr val="tx2"/>
                </a:solidFill>
              </a:rPr>
              <a:t>quality</a:t>
            </a:r>
            <a:r>
              <a:rPr lang="fr-FR" i="1" dirty="0" smtClean="0">
                <a:solidFill>
                  <a:schemeClr val="tx2"/>
                </a:solidFill>
              </a:rPr>
              <a:t> of social dialogue</a:t>
            </a:r>
          </a:p>
          <a:p>
            <a:endParaRPr lang="fr-FR" sz="800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L’engagement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The </a:t>
            </a:r>
            <a:r>
              <a:rPr lang="fr-FR" i="1" dirty="0" err="1" smtClean="0">
                <a:solidFill>
                  <a:schemeClr val="tx2"/>
                </a:solidFill>
              </a:rPr>
              <a:t>commitment</a:t>
            </a:r>
            <a:endParaRPr lang="fr-FR" i="1" dirty="0" smtClean="0">
              <a:solidFill>
                <a:schemeClr val="tx2"/>
              </a:solidFill>
            </a:endParaRPr>
          </a:p>
          <a:p>
            <a:endParaRPr lang="fr-FR" sz="800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Le soutien au développement local et international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Support for local and international </a:t>
            </a:r>
            <a:r>
              <a:rPr lang="fr-FR" i="1" dirty="0" err="1" smtClean="0">
                <a:solidFill>
                  <a:schemeClr val="tx2"/>
                </a:solidFill>
              </a:rPr>
              <a:t>development</a:t>
            </a:r>
            <a:endParaRPr lang="fr-FR" i="1" dirty="0" smtClean="0">
              <a:solidFill>
                <a:schemeClr val="tx2"/>
              </a:solidFill>
            </a:endParaRP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Perspectives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Prospects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90532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46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7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11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4953"/>
          <p:cNvGrpSpPr/>
          <p:nvPr/>
        </p:nvGrpSpPr>
        <p:grpSpPr>
          <a:xfrm>
            <a:off x="8449539" y="-4232"/>
            <a:ext cx="1456461" cy="1392503"/>
            <a:chOff x="8753249" y="409001"/>
            <a:chExt cx="2844560" cy="2364300"/>
          </a:xfrm>
        </p:grpSpPr>
        <p:pic>
          <p:nvPicPr>
            <p:cNvPr id="20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1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667456" y="321494"/>
            <a:ext cx="5517792" cy="792088"/>
          </a:xfrm>
        </p:spPr>
        <p:txBody>
          <a:bodyPr>
            <a:noAutofit/>
          </a:bodyPr>
          <a:lstStyle/>
          <a:p>
            <a:r>
              <a:rPr lang="fr-FR" sz="1800" dirty="0" smtClean="0"/>
              <a:t>Bref historique du Groupe Up / </a:t>
            </a:r>
          </a:p>
          <a:p>
            <a:r>
              <a:rPr lang="fr-FR" sz="1800" i="1" dirty="0" smtClean="0">
                <a:solidFill>
                  <a:schemeClr val="tx2"/>
                </a:solidFill>
              </a:rPr>
              <a:t>A </a:t>
            </a:r>
            <a:r>
              <a:rPr lang="fr-FR" sz="1800" i="1" dirty="0">
                <a:solidFill>
                  <a:schemeClr val="tx2"/>
                </a:solidFill>
              </a:rPr>
              <a:t>brief </a:t>
            </a:r>
            <a:r>
              <a:rPr lang="fr-FR" sz="1800" i="1" dirty="0" err="1">
                <a:solidFill>
                  <a:schemeClr val="tx2"/>
                </a:solidFill>
              </a:rPr>
              <a:t>history</a:t>
            </a:r>
            <a:r>
              <a:rPr lang="fr-FR" sz="1800" i="1" dirty="0">
                <a:solidFill>
                  <a:schemeClr val="tx2"/>
                </a:solidFill>
              </a:rPr>
              <a:t> of Up </a:t>
            </a:r>
            <a:r>
              <a:rPr lang="fr-FR" sz="1800" i="1" dirty="0" smtClean="0">
                <a:solidFill>
                  <a:schemeClr val="tx2"/>
                </a:solidFill>
              </a:rPr>
              <a:t>Group</a:t>
            </a:r>
            <a:endParaRPr lang="fr-FR" sz="1800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000" dirty="0" smtClean="0"/>
              <a:t>De 1964 au début des années 90’ / </a:t>
            </a:r>
            <a:r>
              <a:rPr lang="fr-FR" sz="2000" i="1" dirty="0" err="1" smtClean="0">
                <a:solidFill>
                  <a:schemeClr val="tx2"/>
                </a:solidFill>
              </a:rPr>
              <a:t>From</a:t>
            </a:r>
            <a:r>
              <a:rPr lang="fr-FR" sz="2000" i="1" dirty="0" smtClean="0">
                <a:solidFill>
                  <a:schemeClr val="tx2"/>
                </a:solidFill>
              </a:rPr>
              <a:t> 1964 to the </a:t>
            </a:r>
            <a:r>
              <a:rPr lang="fr-FR" sz="2000" i="1" dirty="0" err="1" smtClean="0">
                <a:solidFill>
                  <a:schemeClr val="tx2"/>
                </a:solidFill>
              </a:rPr>
              <a:t>early</a:t>
            </a:r>
            <a:r>
              <a:rPr lang="fr-FR" sz="2000" i="1" dirty="0" smtClean="0">
                <a:solidFill>
                  <a:schemeClr val="tx2"/>
                </a:solidFill>
              </a:rPr>
              <a:t> 90’</a:t>
            </a:r>
          </a:p>
          <a:p>
            <a:endParaRPr lang="fr-FR" sz="2000" i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Le développement d’un produit unique sur un seul territoire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i="1" dirty="0" smtClean="0">
                <a:solidFill>
                  <a:schemeClr val="tx2"/>
                </a:solidFill>
                <a:latin typeface="Arial"/>
              </a:rPr>
              <a:t>The </a:t>
            </a:r>
            <a:r>
              <a:rPr lang="fr-FR" sz="1600" i="1" dirty="0" err="1" smtClean="0">
                <a:solidFill>
                  <a:schemeClr val="tx2"/>
                </a:solidFill>
                <a:latin typeface="Arial"/>
              </a:rPr>
              <a:t>development</a:t>
            </a:r>
            <a:r>
              <a:rPr lang="fr-FR" sz="1600" i="1" dirty="0" smtClean="0">
                <a:solidFill>
                  <a:schemeClr val="tx2"/>
                </a:solidFill>
                <a:latin typeface="Arial"/>
              </a:rPr>
              <a:t> of a single </a:t>
            </a:r>
            <a:r>
              <a:rPr lang="fr-FR" sz="1600" i="1" dirty="0" err="1" smtClean="0">
                <a:solidFill>
                  <a:schemeClr val="tx2"/>
                </a:solidFill>
                <a:latin typeface="Arial"/>
              </a:rPr>
              <a:t>product</a:t>
            </a:r>
            <a:r>
              <a:rPr lang="fr-FR" sz="1600" i="1" dirty="0" smtClean="0">
                <a:solidFill>
                  <a:schemeClr val="tx2"/>
                </a:solidFill>
                <a:latin typeface="Arial"/>
              </a:rPr>
              <a:t> on a single </a:t>
            </a:r>
            <a:r>
              <a:rPr lang="fr-FR" sz="1600" i="1" dirty="0" err="1" smtClean="0">
                <a:solidFill>
                  <a:schemeClr val="tx2"/>
                </a:solidFill>
                <a:latin typeface="Arial"/>
              </a:rPr>
              <a:t>territory</a:t>
            </a:r>
            <a:endParaRPr lang="fr-FR" sz="1600" i="1" dirty="0" smtClean="0">
              <a:solidFill>
                <a:schemeClr val="tx2"/>
              </a:solidFill>
              <a:latin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r>
              <a:rPr lang="fr-FR" sz="2000" dirty="0" smtClean="0"/>
              <a:t>Des </a:t>
            </a:r>
            <a:r>
              <a:rPr lang="fr-FR" sz="2000" dirty="0"/>
              <a:t>années 1990 à </a:t>
            </a:r>
            <a:r>
              <a:rPr lang="fr-FR" sz="2000" dirty="0" smtClean="0"/>
              <a:t>2006 / </a:t>
            </a:r>
            <a:r>
              <a:rPr lang="fr-FR" sz="2000" i="1" dirty="0" err="1" smtClean="0">
                <a:solidFill>
                  <a:schemeClr val="tx2"/>
                </a:solidFill>
              </a:rPr>
              <a:t>From</a:t>
            </a:r>
            <a:r>
              <a:rPr lang="fr-FR" sz="2000" i="1" dirty="0" smtClean="0">
                <a:solidFill>
                  <a:schemeClr val="tx2"/>
                </a:solidFill>
              </a:rPr>
              <a:t> 1990 to 2006</a:t>
            </a:r>
          </a:p>
          <a:p>
            <a:endParaRPr lang="fr-FR" sz="2000" i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L‘Europe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, c'est parti ! les nouveaux produits et services aussi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i="1" dirty="0">
                <a:solidFill>
                  <a:schemeClr val="tx2"/>
                </a:solidFill>
                <a:latin typeface="Arial"/>
              </a:rPr>
              <a:t>Europe, go! new products and services too</a:t>
            </a:r>
            <a:r>
              <a:rPr lang="en-US" sz="1600" i="1" dirty="0" smtClean="0">
                <a:solidFill>
                  <a:schemeClr val="tx2"/>
                </a:solidFill>
                <a:latin typeface="Arial"/>
              </a:rPr>
              <a:t>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sz="1600" i="1" dirty="0">
              <a:solidFill>
                <a:schemeClr val="tx2"/>
              </a:solidFill>
              <a:latin typeface="Arial"/>
            </a:endParaRPr>
          </a:p>
          <a:p>
            <a:r>
              <a:rPr lang="fr-FR" sz="2000" dirty="0"/>
              <a:t>Depuis 2007 </a:t>
            </a:r>
            <a:r>
              <a:rPr lang="fr-FR" sz="2000" i="1" dirty="0" smtClean="0">
                <a:solidFill>
                  <a:schemeClr val="tx2"/>
                </a:solidFill>
              </a:rPr>
              <a:t>/ </a:t>
            </a:r>
            <a:r>
              <a:rPr lang="fr-FR" sz="2000" i="1" dirty="0" err="1" smtClean="0">
                <a:solidFill>
                  <a:schemeClr val="tx2"/>
                </a:solidFill>
              </a:rPr>
              <a:t>Since</a:t>
            </a:r>
            <a:r>
              <a:rPr lang="fr-FR" sz="2000" i="1" dirty="0" smtClean="0">
                <a:solidFill>
                  <a:schemeClr val="tx2"/>
                </a:solidFill>
              </a:rPr>
              <a:t> 2007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 la conquête du monde 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600" i="1" dirty="0" err="1">
                <a:solidFill>
                  <a:schemeClr val="tx2"/>
                </a:solidFill>
                <a:latin typeface="Arial"/>
              </a:rPr>
              <a:t>Conquering</a:t>
            </a:r>
            <a:r>
              <a:rPr lang="fr-FR" sz="1600" i="1" dirty="0">
                <a:solidFill>
                  <a:schemeClr val="tx2"/>
                </a:solidFill>
                <a:latin typeface="Arial"/>
              </a:rPr>
              <a:t> the world!</a:t>
            </a:r>
          </a:p>
          <a:p>
            <a:endParaRPr lang="fr-FR" i="1" dirty="0">
              <a:solidFill>
                <a:schemeClr val="tx2"/>
              </a:solidFill>
            </a:endParaRPr>
          </a:p>
        </p:txBody>
      </p:sp>
      <p:grpSp>
        <p:nvGrpSpPr>
          <p:cNvPr id="6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7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10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4953"/>
          <p:cNvGrpSpPr/>
          <p:nvPr/>
        </p:nvGrpSpPr>
        <p:grpSpPr>
          <a:xfrm>
            <a:off x="8229204" y="116633"/>
            <a:ext cx="1508984" cy="1282592"/>
            <a:chOff x="8753249" y="409001"/>
            <a:chExt cx="2844560" cy="2364300"/>
          </a:xfrm>
        </p:grpSpPr>
        <p:pic>
          <p:nvPicPr>
            <p:cNvPr id="17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32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lang="fr-FR" sz="2800" dirty="0" smtClean="0"/>
          </a:p>
          <a:p>
            <a:r>
              <a:rPr lang="fr-FR" sz="3300" dirty="0" smtClean="0"/>
              <a:t>L’apprentissage </a:t>
            </a:r>
            <a:r>
              <a:rPr lang="fr-FR" sz="3300" dirty="0"/>
              <a:t>permanent chez Groupe </a:t>
            </a:r>
            <a:r>
              <a:rPr lang="fr-FR" sz="3300" dirty="0" smtClean="0"/>
              <a:t>Up</a:t>
            </a:r>
          </a:p>
          <a:p>
            <a:r>
              <a:rPr lang="fr-FR" sz="3300" i="1" dirty="0">
                <a:solidFill>
                  <a:schemeClr val="tx2"/>
                </a:solidFill>
              </a:rPr>
              <a:t>Long life </a:t>
            </a:r>
            <a:r>
              <a:rPr lang="fr-FR" sz="3300" i="1" dirty="0" err="1">
                <a:solidFill>
                  <a:schemeClr val="tx2"/>
                </a:solidFill>
              </a:rPr>
              <a:t>learning</a:t>
            </a:r>
            <a:r>
              <a:rPr lang="fr-FR" sz="3300" i="1" dirty="0">
                <a:solidFill>
                  <a:schemeClr val="tx2"/>
                </a:solidFill>
              </a:rPr>
              <a:t> in Up Group</a:t>
            </a: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721743" y="1639825"/>
            <a:ext cx="7560840" cy="4392488"/>
          </a:xfrm>
        </p:spPr>
        <p:txBody>
          <a:bodyPr/>
          <a:lstStyle/>
          <a:p>
            <a:r>
              <a:rPr lang="fr-FR" dirty="0" smtClean="0"/>
              <a:t>Les parcours d’intégration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The </a:t>
            </a:r>
            <a:r>
              <a:rPr lang="fr-FR" i="1" dirty="0" err="1" smtClean="0">
                <a:solidFill>
                  <a:schemeClr val="tx2"/>
                </a:solidFill>
              </a:rPr>
              <a:t>integration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process</a:t>
            </a:r>
            <a:endParaRPr lang="fr-FR" i="1" dirty="0" smtClean="0">
              <a:solidFill>
                <a:schemeClr val="tx2"/>
              </a:solidFill>
            </a:endParaRP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Le parrainage</a:t>
            </a:r>
          </a:p>
          <a:p>
            <a:r>
              <a:rPr lang="fr-FR" i="1" dirty="0" err="1" smtClean="0">
                <a:solidFill>
                  <a:schemeClr val="tx2"/>
                </a:solidFill>
              </a:rPr>
              <a:t>Sponsorship</a:t>
            </a:r>
            <a:endParaRPr lang="fr-FR" i="1" dirty="0" smtClean="0">
              <a:solidFill>
                <a:schemeClr val="tx2"/>
              </a:solidFill>
            </a:endParaRP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La formation tout au long de la vie (dans l’entreprise)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Long life </a:t>
            </a:r>
            <a:r>
              <a:rPr lang="fr-FR" i="1" dirty="0" err="1" smtClean="0">
                <a:solidFill>
                  <a:schemeClr val="tx2"/>
                </a:solidFill>
              </a:rPr>
              <a:t>learning</a:t>
            </a:r>
            <a:r>
              <a:rPr lang="fr-FR" i="1" dirty="0" smtClean="0">
                <a:solidFill>
                  <a:schemeClr val="tx2"/>
                </a:solidFill>
              </a:rPr>
              <a:t> (in the </a:t>
            </a:r>
            <a:r>
              <a:rPr lang="fr-FR" i="1" dirty="0" err="1" smtClean="0">
                <a:solidFill>
                  <a:schemeClr val="tx2"/>
                </a:solidFill>
              </a:rPr>
              <a:t>company</a:t>
            </a:r>
            <a:r>
              <a:rPr lang="fr-FR" i="1" dirty="0" smtClean="0">
                <a:solidFill>
                  <a:schemeClr val="tx2"/>
                </a:solidFill>
              </a:rPr>
              <a:t>)</a:t>
            </a: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La nouvelle classification des emplois et la GPEC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The new job classification &amp; </a:t>
            </a:r>
            <a:r>
              <a:rPr lang="fr-FR" i="1" dirty="0">
                <a:solidFill>
                  <a:schemeClr val="tx2"/>
                </a:solidFill>
              </a:rPr>
              <a:t>J</a:t>
            </a:r>
            <a:r>
              <a:rPr lang="fr-FR" i="1" dirty="0" smtClean="0">
                <a:solidFill>
                  <a:schemeClr val="tx2"/>
                </a:solidFill>
              </a:rPr>
              <a:t>obs and </a:t>
            </a:r>
            <a:r>
              <a:rPr lang="fr-FR" i="1" dirty="0" err="1">
                <a:solidFill>
                  <a:schemeClr val="tx2"/>
                </a:solidFill>
              </a:rPr>
              <a:t>C</a:t>
            </a:r>
            <a:r>
              <a:rPr lang="fr-FR" i="1" dirty="0" err="1" smtClean="0">
                <a:solidFill>
                  <a:schemeClr val="tx2"/>
                </a:solidFill>
              </a:rPr>
              <a:t>areers</a:t>
            </a:r>
            <a:r>
              <a:rPr lang="fr-FR" i="1" dirty="0" smtClean="0">
                <a:solidFill>
                  <a:schemeClr val="tx2"/>
                </a:solidFill>
              </a:rPr>
              <a:t> Management</a:t>
            </a: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L’émancipation des salariés</a:t>
            </a:r>
          </a:p>
          <a:p>
            <a:r>
              <a:rPr lang="fr-FR" i="1" dirty="0" err="1" smtClean="0">
                <a:solidFill>
                  <a:schemeClr val="tx2"/>
                </a:solidFill>
              </a:rPr>
              <a:t>Employees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empowerment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8132929" y="-18118"/>
            <a:ext cx="1648090" cy="1452921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373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fr-FR" sz="2800" dirty="0" smtClean="0"/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6400" dirty="0" smtClean="0"/>
              <a:t>La </a:t>
            </a:r>
            <a:r>
              <a:rPr lang="fr-FR" sz="6400" dirty="0"/>
              <a:t>qualité du dialogue social</a:t>
            </a:r>
          </a:p>
          <a:p>
            <a:r>
              <a:rPr lang="fr-FR" sz="6400" i="1" dirty="0">
                <a:solidFill>
                  <a:schemeClr val="tx2"/>
                </a:solidFill>
              </a:rPr>
              <a:t>The </a:t>
            </a:r>
            <a:r>
              <a:rPr lang="fr-FR" sz="6400" i="1" dirty="0" err="1">
                <a:solidFill>
                  <a:schemeClr val="tx2"/>
                </a:solidFill>
              </a:rPr>
              <a:t>quality</a:t>
            </a:r>
            <a:r>
              <a:rPr lang="fr-FR" sz="6400" i="1" dirty="0">
                <a:solidFill>
                  <a:schemeClr val="tx2"/>
                </a:solidFill>
              </a:rPr>
              <a:t> of social dialogue</a:t>
            </a: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1800" dirty="0" smtClean="0"/>
              <a:t>Le Groupe Up et ses relations avec les syndicats</a:t>
            </a:r>
          </a:p>
          <a:p>
            <a:r>
              <a:rPr lang="fr-FR" sz="1800" i="1" dirty="0" smtClean="0">
                <a:solidFill>
                  <a:schemeClr val="tx2"/>
                </a:solidFill>
              </a:rPr>
              <a:t>Up Group and </a:t>
            </a:r>
            <a:r>
              <a:rPr lang="fr-FR" sz="1800" i="1" dirty="0" err="1" smtClean="0">
                <a:solidFill>
                  <a:schemeClr val="tx2"/>
                </a:solidFill>
              </a:rPr>
              <a:t>its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relationship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with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trade</a:t>
            </a:r>
            <a:r>
              <a:rPr lang="fr-FR" sz="1800" i="1" dirty="0" smtClean="0">
                <a:solidFill>
                  <a:schemeClr val="tx2"/>
                </a:solidFill>
              </a:rPr>
              <a:t> Unions</a:t>
            </a:r>
          </a:p>
          <a:p>
            <a:endParaRPr lang="fr-FR" sz="1800" i="1" dirty="0" smtClean="0">
              <a:solidFill>
                <a:schemeClr val="tx2"/>
              </a:solidFill>
            </a:endParaRPr>
          </a:p>
          <a:p>
            <a:r>
              <a:rPr lang="fr-FR" sz="1800" dirty="0"/>
              <a:t>Instances et projets : la place des institutions représentatives du </a:t>
            </a:r>
            <a:r>
              <a:rPr lang="fr-FR" sz="1800" dirty="0" smtClean="0"/>
              <a:t>personnel</a:t>
            </a:r>
          </a:p>
          <a:p>
            <a:r>
              <a:rPr lang="fr-FR" sz="1800" i="1" dirty="0" err="1" smtClean="0">
                <a:solidFill>
                  <a:schemeClr val="tx2"/>
                </a:solidFill>
              </a:rPr>
              <a:t>Bodie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sand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projects</a:t>
            </a:r>
            <a:r>
              <a:rPr lang="fr-FR" sz="1800" i="1" dirty="0" smtClean="0">
                <a:solidFill>
                  <a:schemeClr val="tx2"/>
                </a:solidFill>
              </a:rPr>
              <a:t> : the place of </a:t>
            </a:r>
            <a:r>
              <a:rPr lang="fr-FR" sz="1800" i="1" dirty="0" err="1" smtClean="0">
                <a:solidFill>
                  <a:schemeClr val="tx2"/>
                </a:solidFill>
              </a:rPr>
              <a:t>trade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unionists</a:t>
            </a:r>
            <a:endParaRPr lang="fr-FR" sz="1800" i="1" dirty="0" smtClean="0">
              <a:solidFill>
                <a:schemeClr val="tx2"/>
              </a:solidFill>
            </a:endParaRPr>
          </a:p>
          <a:p>
            <a:endParaRPr lang="fr-FR" sz="1800" i="1" dirty="0" smtClean="0">
              <a:solidFill>
                <a:schemeClr val="tx2"/>
              </a:solidFill>
            </a:endParaRPr>
          </a:p>
          <a:p>
            <a:r>
              <a:rPr lang="fr-FR" sz="1800" dirty="0"/>
              <a:t>Un Comité d’Entreprise Européen exemplaire</a:t>
            </a:r>
          </a:p>
          <a:p>
            <a:r>
              <a:rPr lang="fr-FR" sz="1800" i="1" dirty="0" smtClean="0">
                <a:solidFill>
                  <a:schemeClr val="tx2"/>
                </a:solidFill>
              </a:rPr>
              <a:t>An </a:t>
            </a:r>
            <a:r>
              <a:rPr lang="fr-FR" sz="1800" i="1" dirty="0" err="1" smtClean="0">
                <a:solidFill>
                  <a:schemeClr val="tx2"/>
                </a:solidFill>
              </a:rPr>
              <a:t>exemplary</a:t>
            </a:r>
            <a:r>
              <a:rPr lang="fr-FR" sz="1800" i="1" dirty="0" smtClean="0">
                <a:solidFill>
                  <a:schemeClr val="tx2"/>
                </a:solidFill>
              </a:rPr>
              <a:t> </a:t>
            </a:r>
            <a:r>
              <a:rPr lang="fr-FR" sz="1800" i="1" dirty="0" err="1" smtClean="0">
                <a:solidFill>
                  <a:schemeClr val="tx2"/>
                </a:solidFill>
              </a:rPr>
              <a:t>European</a:t>
            </a:r>
            <a:r>
              <a:rPr lang="fr-FR" sz="1800" i="1" dirty="0" smtClean="0">
                <a:solidFill>
                  <a:schemeClr val="tx2"/>
                </a:solidFill>
              </a:rPr>
              <a:t> Works </a:t>
            </a:r>
            <a:r>
              <a:rPr lang="fr-FR" sz="1800" i="1" dirty="0" err="1" smtClean="0">
                <a:solidFill>
                  <a:schemeClr val="tx2"/>
                </a:solidFill>
              </a:rPr>
              <a:t>Coucil</a:t>
            </a:r>
            <a:endParaRPr lang="fr-FR" sz="1800" i="1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8190646" y="0"/>
            <a:ext cx="1578426" cy="1392503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11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L’engagement</a:t>
            </a:r>
          </a:p>
          <a:p>
            <a:r>
              <a:rPr lang="fr-FR" i="1" dirty="0">
                <a:solidFill>
                  <a:schemeClr val="tx2"/>
                </a:solidFill>
              </a:rPr>
              <a:t>The </a:t>
            </a:r>
            <a:r>
              <a:rPr lang="fr-FR" i="1" dirty="0" err="1">
                <a:solidFill>
                  <a:schemeClr val="tx2"/>
                </a:solidFill>
              </a:rPr>
              <a:t>commitment</a:t>
            </a:r>
            <a:endParaRPr lang="fr-FR" i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000" dirty="0" smtClean="0"/>
              <a:t>L’engagement dans le Groupe Up</a:t>
            </a:r>
          </a:p>
          <a:p>
            <a:r>
              <a:rPr lang="fr-FR" sz="2000" i="1" dirty="0" err="1" smtClean="0">
                <a:solidFill>
                  <a:schemeClr val="tx2"/>
                </a:solidFill>
              </a:rPr>
              <a:t>Commitment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within</a:t>
            </a:r>
            <a:r>
              <a:rPr lang="fr-FR" sz="2000" i="1" dirty="0" smtClean="0">
                <a:solidFill>
                  <a:schemeClr val="tx2"/>
                </a:solidFill>
              </a:rPr>
              <a:t> the Up Group</a:t>
            </a:r>
          </a:p>
          <a:p>
            <a:endParaRPr lang="fr-FR" sz="2000" i="1" dirty="0" smtClean="0">
              <a:solidFill>
                <a:schemeClr val="tx2"/>
              </a:solidFill>
            </a:endParaRPr>
          </a:p>
          <a:p>
            <a:r>
              <a:rPr lang="fr-FR" sz="2000" dirty="0" smtClean="0"/>
              <a:t>L’engagement dans la Fondation du Groupe</a:t>
            </a:r>
          </a:p>
          <a:p>
            <a:r>
              <a:rPr lang="fr-FR" sz="2000" i="1" dirty="0" err="1" smtClean="0">
                <a:solidFill>
                  <a:schemeClr val="tx2"/>
                </a:solidFill>
              </a:rPr>
              <a:t>Commitment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within</a:t>
            </a:r>
            <a:r>
              <a:rPr lang="fr-FR" sz="2000" i="1" dirty="0" smtClean="0">
                <a:solidFill>
                  <a:schemeClr val="tx2"/>
                </a:solidFill>
              </a:rPr>
              <a:t> the Up Group </a:t>
            </a:r>
            <a:r>
              <a:rPr lang="fr-FR" sz="2000" i="1" dirty="0" err="1" smtClean="0">
                <a:solidFill>
                  <a:schemeClr val="tx2"/>
                </a:solidFill>
              </a:rPr>
              <a:t>Foudation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</a:p>
          <a:p>
            <a:endParaRPr lang="fr-FR" sz="2000" i="1" dirty="0" smtClean="0">
              <a:solidFill>
                <a:schemeClr val="tx2"/>
              </a:solidFill>
            </a:endParaRPr>
          </a:p>
          <a:p>
            <a:r>
              <a:rPr lang="fr-FR" sz="2000" dirty="0" smtClean="0"/>
              <a:t>L’engagement dans la cité </a:t>
            </a:r>
          </a:p>
          <a:p>
            <a:r>
              <a:rPr lang="fr-FR" sz="2000" i="1" dirty="0" err="1" smtClean="0">
                <a:solidFill>
                  <a:schemeClr val="tx2"/>
                </a:solidFill>
              </a:rPr>
              <a:t>Commitment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within</a:t>
            </a:r>
            <a:r>
              <a:rPr lang="fr-FR" sz="2000" i="1" dirty="0" smtClean="0">
                <a:solidFill>
                  <a:schemeClr val="tx2"/>
                </a:solidFill>
              </a:rPr>
              <a:t> the civil society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8218533" y="-1163"/>
            <a:ext cx="1619106" cy="1362360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65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 soutien au développement local et international</a:t>
            </a:r>
          </a:p>
          <a:p>
            <a:r>
              <a:rPr lang="fr-FR" i="1" dirty="0">
                <a:solidFill>
                  <a:schemeClr val="tx2"/>
                </a:solidFill>
              </a:rPr>
              <a:t>Support for local and international </a:t>
            </a:r>
            <a:r>
              <a:rPr lang="fr-FR" i="1" dirty="0" err="1">
                <a:solidFill>
                  <a:schemeClr val="tx2"/>
                </a:solidFill>
              </a:rPr>
              <a:t>development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825133" y="1700672"/>
            <a:ext cx="7560840" cy="4392488"/>
          </a:xfrm>
        </p:spPr>
        <p:txBody>
          <a:bodyPr/>
          <a:lstStyle/>
          <a:p>
            <a:r>
              <a:rPr lang="fr-FR" sz="1800" dirty="0" smtClean="0"/>
              <a:t>Les actions locales et internationales de la Fondation</a:t>
            </a:r>
          </a:p>
          <a:p>
            <a:r>
              <a:rPr lang="en-US" sz="1800" i="1" dirty="0">
                <a:solidFill>
                  <a:schemeClr val="tx2"/>
                </a:solidFill>
              </a:rPr>
              <a:t>Local and international actions of the </a:t>
            </a:r>
            <a:r>
              <a:rPr lang="en-US" sz="1800" i="1" dirty="0" smtClean="0">
                <a:solidFill>
                  <a:schemeClr val="tx2"/>
                </a:solidFill>
              </a:rPr>
              <a:t>Foundation</a:t>
            </a:r>
          </a:p>
          <a:p>
            <a:endParaRPr lang="fr-FR" sz="1800" i="1" dirty="0" smtClean="0">
              <a:solidFill>
                <a:schemeClr val="tx2"/>
              </a:solidFill>
            </a:endParaRPr>
          </a:p>
          <a:p>
            <a:r>
              <a:rPr lang="fr-FR" sz="1800" dirty="0" smtClean="0"/>
              <a:t>Les actions engagées du Groupe Up</a:t>
            </a:r>
          </a:p>
          <a:p>
            <a:r>
              <a:rPr lang="fr-FR" sz="1800" i="1" dirty="0" smtClean="0">
                <a:solidFill>
                  <a:schemeClr val="tx2"/>
                </a:solidFill>
              </a:rPr>
              <a:t>The actions of Up Group</a:t>
            </a:r>
          </a:p>
          <a:p>
            <a:endParaRPr lang="fr-FR" sz="1800" i="1" dirty="0" smtClean="0">
              <a:solidFill>
                <a:schemeClr val="tx2"/>
              </a:solidFill>
            </a:endParaRPr>
          </a:p>
          <a:p>
            <a:r>
              <a:rPr lang="fr-FR" sz="1800" dirty="0" smtClean="0"/>
              <a:t>Le programme de solidarité des filiales</a:t>
            </a:r>
          </a:p>
          <a:p>
            <a:r>
              <a:rPr lang="fr-FR" sz="1800" i="1" dirty="0" smtClean="0">
                <a:solidFill>
                  <a:schemeClr val="tx2"/>
                </a:solidFill>
              </a:rPr>
              <a:t>The </a:t>
            </a:r>
            <a:r>
              <a:rPr lang="fr-FR" sz="1800" i="1" dirty="0" err="1">
                <a:solidFill>
                  <a:schemeClr val="tx2"/>
                </a:solidFill>
              </a:rPr>
              <a:t>Solidarity</a:t>
            </a:r>
            <a:r>
              <a:rPr lang="fr-FR" sz="1800" i="1" dirty="0">
                <a:solidFill>
                  <a:schemeClr val="tx2"/>
                </a:solidFill>
              </a:rPr>
              <a:t> Programme in </a:t>
            </a:r>
            <a:r>
              <a:rPr lang="fr-FR" sz="1800" i="1" dirty="0" err="1" smtClean="0">
                <a:solidFill>
                  <a:schemeClr val="tx2"/>
                </a:solidFill>
              </a:rPr>
              <a:t>subsidiaries</a:t>
            </a:r>
            <a:endParaRPr lang="fr-FR" sz="1800" i="1" dirty="0" smtClean="0">
              <a:solidFill>
                <a:schemeClr val="tx2"/>
              </a:solidFill>
            </a:endParaRPr>
          </a:p>
          <a:p>
            <a:endParaRPr lang="fr-FR" sz="1800" i="1" dirty="0" smtClean="0">
              <a:solidFill>
                <a:schemeClr val="tx2"/>
              </a:solidFill>
            </a:endParaRPr>
          </a:p>
          <a:p>
            <a:r>
              <a:rPr lang="fr-FR" sz="1800" dirty="0" smtClean="0"/>
              <a:t>Les investissements financiers du Groupe Up en faveur du développement local et international</a:t>
            </a:r>
          </a:p>
          <a:p>
            <a:r>
              <a:rPr lang="en-US" sz="1800" i="1" dirty="0">
                <a:solidFill>
                  <a:schemeClr val="tx2"/>
                </a:solidFill>
              </a:rPr>
              <a:t>The financial investments of the Group Up for local and international development</a:t>
            </a:r>
            <a:endParaRPr lang="fr-FR" sz="1800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9015340" y="-1163"/>
            <a:ext cx="762195" cy="725348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645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Perspectives</a:t>
            </a:r>
          </a:p>
          <a:p>
            <a:r>
              <a:rPr lang="fr-FR" i="1" dirty="0">
                <a:solidFill>
                  <a:schemeClr val="tx2"/>
                </a:solidFill>
              </a:rPr>
              <a:t>Prospects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400" dirty="0" smtClean="0"/>
              <a:t>Le Groupe Up : un acteur incontournable de l’ESS</a:t>
            </a:r>
          </a:p>
          <a:p>
            <a:r>
              <a:rPr lang="fr-FR" sz="2400" i="1" dirty="0" smtClean="0">
                <a:solidFill>
                  <a:schemeClr val="tx2"/>
                </a:solidFill>
              </a:rPr>
              <a:t>Up Group: a key </a:t>
            </a:r>
            <a:r>
              <a:rPr lang="fr-FR" sz="2400" i="1" dirty="0" err="1" smtClean="0">
                <a:solidFill>
                  <a:schemeClr val="tx2"/>
                </a:solidFill>
              </a:rPr>
              <a:t>player</a:t>
            </a:r>
            <a:r>
              <a:rPr lang="fr-FR" sz="2400" i="1" dirty="0" smtClean="0">
                <a:solidFill>
                  <a:schemeClr val="tx2"/>
                </a:solidFill>
              </a:rPr>
              <a:t> in the SSE</a:t>
            </a:r>
          </a:p>
          <a:p>
            <a:endParaRPr lang="fr-FR" sz="2400" i="1" dirty="0" smtClean="0">
              <a:solidFill>
                <a:schemeClr val="tx2"/>
              </a:solidFill>
            </a:endParaRPr>
          </a:p>
          <a:p>
            <a:r>
              <a:rPr lang="fr-FR" sz="2400" dirty="0"/>
              <a:t>La </a:t>
            </a:r>
            <a:r>
              <a:rPr lang="fr-FR" sz="2400" dirty="0" err="1" smtClean="0"/>
              <a:t>co</a:t>
            </a:r>
            <a:r>
              <a:rPr lang="fr-FR" sz="2400" dirty="0" smtClean="0"/>
              <a:t>-construction </a:t>
            </a:r>
            <a:r>
              <a:rPr lang="fr-FR" sz="2400" dirty="0"/>
              <a:t>d’outils et de </a:t>
            </a:r>
            <a:r>
              <a:rPr lang="fr-FR" sz="2400" dirty="0" smtClean="0"/>
              <a:t>structures</a:t>
            </a:r>
          </a:p>
          <a:p>
            <a:r>
              <a:rPr lang="fr-FR" sz="2400" i="1" dirty="0">
                <a:solidFill>
                  <a:schemeClr val="tx2"/>
                </a:solidFill>
              </a:rPr>
              <a:t>Co-construction </a:t>
            </a:r>
            <a:r>
              <a:rPr lang="fr-FR" sz="2400" i="1" dirty="0" smtClean="0">
                <a:solidFill>
                  <a:schemeClr val="tx2"/>
                </a:solidFill>
              </a:rPr>
              <a:t>of </a:t>
            </a:r>
            <a:r>
              <a:rPr lang="fr-FR" sz="2400" i="1" dirty="0" err="1" smtClean="0">
                <a:solidFill>
                  <a:schemeClr val="tx2"/>
                </a:solidFill>
              </a:rPr>
              <a:t>tools</a:t>
            </a:r>
            <a:r>
              <a:rPr lang="fr-FR" sz="2400" i="1" dirty="0" smtClean="0">
                <a:solidFill>
                  <a:schemeClr val="tx2"/>
                </a:solidFill>
              </a:rPr>
              <a:t> </a:t>
            </a:r>
            <a:r>
              <a:rPr lang="fr-FR" sz="2400" i="1" dirty="0">
                <a:solidFill>
                  <a:schemeClr val="tx2"/>
                </a:solidFill>
              </a:rPr>
              <a:t>and </a:t>
            </a:r>
            <a:r>
              <a:rPr lang="fr-FR" sz="2400" i="1" dirty="0" smtClean="0">
                <a:solidFill>
                  <a:schemeClr val="tx2"/>
                </a:solidFill>
              </a:rPr>
              <a:t>structures</a:t>
            </a:r>
          </a:p>
          <a:p>
            <a:pPr lvl="1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L’exemple des RMB</a:t>
            </a:r>
          </a:p>
          <a:p>
            <a:pPr lvl="1"/>
            <a:r>
              <a:rPr lang="fr-FR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MBM </a:t>
            </a:r>
            <a:r>
              <a:rPr lang="fr-FR" sz="2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fr-FR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2400" dirty="0" smtClean="0"/>
          </a:p>
          <a:p>
            <a:pPr marL="457200" lvl="1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5CC4C-62A8-45F4-8F51-06109F229115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5" name="Group 4955"/>
          <p:cNvGrpSpPr/>
          <p:nvPr/>
        </p:nvGrpSpPr>
        <p:grpSpPr>
          <a:xfrm>
            <a:off x="7689304" y="5913092"/>
            <a:ext cx="1062704" cy="612252"/>
            <a:chOff x="7848615" y="5883277"/>
            <a:chExt cx="1895459" cy="898919"/>
          </a:xfrm>
        </p:grpSpPr>
        <p:pic>
          <p:nvPicPr>
            <p:cNvPr id="6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5003"/>
          <p:cNvGrpSpPr/>
          <p:nvPr/>
        </p:nvGrpSpPr>
        <p:grpSpPr>
          <a:xfrm>
            <a:off x="8841432" y="5913092"/>
            <a:ext cx="680864" cy="612252"/>
            <a:chOff x="9904094" y="5883277"/>
            <a:chExt cx="2117723" cy="940432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4953"/>
          <p:cNvGrpSpPr/>
          <p:nvPr/>
        </p:nvGrpSpPr>
        <p:grpSpPr>
          <a:xfrm>
            <a:off x="8553400" y="29073"/>
            <a:ext cx="1316400" cy="1282592"/>
            <a:chOff x="8753249" y="409001"/>
            <a:chExt cx="2844560" cy="2364300"/>
          </a:xfrm>
        </p:grpSpPr>
        <p:pic>
          <p:nvPicPr>
            <p:cNvPr id="16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621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437</Words>
  <Application>Microsoft Office PowerPoint</Application>
  <PresentationFormat>Format A4 (210 x 297 mm)</PresentationFormat>
  <Paragraphs>134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Bourseiller</dc:creator>
  <cp:lastModifiedBy>Yann</cp:lastModifiedBy>
  <cp:revision>55</cp:revision>
  <cp:lastPrinted>2015-01-20T13:46:43Z</cp:lastPrinted>
  <dcterms:created xsi:type="dcterms:W3CDTF">2013-11-12T18:28:02Z</dcterms:created>
  <dcterms:modified xsi:type="dcterms:W3CDTF">2015-02-05T10:15:28Z</dcterms:modified>
</cp:coreProperties>
</file>