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0080625" cy="7559675"/>
  <p:notesSz cx="7559675" cy="10691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>
            <a:lvl1pPr eaLnBrk="1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/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>
            <a:lvl1pPr algn="r" eaLnBrk="1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>
            <a:lvl1pPr eaLnBrk="1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kern="0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>
            <a:lvl1pPr algn="r" eaLnBrk="1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98BA7DE-C763-44F8-BEDB-DEF78228ADAB}" type="slidenum">
              <a:rPr lang="fr-FR" kern="0"/>
              <a:pPr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‹N°›</a:t>
            </a:fld>
            <a:endParaRPr lang="fr-FR" kern="0"/>
          </a:p>
        </p:txBody>
      </p:sp>
    </p:spTree>
    <p:extLst>
      <p:ext uri="{BB962C8B-B14F-4D97-AF65-F5344CB8AC3E}">
        <p14:creationId xmlns:p14="http://schemas.microsoft.com/office/powerpoint/2010/main" val="347678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 noProof="0" smtClean="0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26FE5B7B-5A9F-4E8F-80B2-70C9F3B66BEF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492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0"/>
      </a:spcBef>
      <a:spcAft>
        <a:spcPct val="0"/>
      </a:spcAft>
      <a:defRPr lang="fr-FR" sz="2000" kern="1200">
        <a:solidFill>
          <a:srgbClr val="000000"/>
        </a:solidFill>
        <a:latin typeface="Arial" pitchFamily="18"/>
        <a:ea typeface="Microsoft YaHei" pitchFamily="2"/>
        <a:cs typeface="Mangal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anose="020B0503020204020204" pitchFamily="34" charset="-122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anose="020B0503020204020204" pitchFamily="34" charset="-122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anose="020B0503020204020204" pitchFamily="34" charset="-122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A341786D-DF59-49AC-907D-D113AC1A9D7B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1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512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5124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06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FF748629-CA62-4838-ACA9-E613E5FD1E21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2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717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7172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3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08F6864C-FC70-4142-A807-CA46A3F1A1EB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3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921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9220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7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9BBCCF95-1300-434B-BF06-CD9EE912468F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4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1126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11268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67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0AFCB55F-3BBF-4238-9C73-9DC035A7D6C4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5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13315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13316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07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6"/>
          <p:cNvSpPr txBox="1">
            <a:spLocks noChangeArrowheads="1"/>
          </p:cNvSpPr>
          <p:nvPr/>
        </p:nvSpPr>
        <p:spPr bwMode="auto"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/>
            <a:fld id="{B3932F40-BA1A-4489-B910-35AC1F661500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ahoma" panose="020B0604030504040204" pitchFamily="34" charset="0"/>
              </a:rPr>
              <a:pPr algn="r" eaLnBrk="1"/>
              <a:t>6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ahoma" panose="020B0604030504040204" pitchFamily="34" charset="0"/>
            </a:endParaRPr>
          </a:p>
        </p:txBody>
      </p:sp>
      <p:sp>
        <p:nvSpPr>
          <p:cNvPr id="1536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CFE7F5"/>
          </a:solidFill>
          <a:ln w="25402">
            <a:solidFill>
              <a:srgbClr val="808080"/>
            </a:solidFill>
            <a:miter lim="800000"/>
            <a:headEnd/>
            <a:tailEnd/>
          </a:ln>
        </p:spPr>
      </p:sp>
      <p:sp>
        <p:nvSpPr>
          <p:cNvPr id="15364" name="Espace réservé des commentaires 2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altLang="fr-FR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3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6B139-29DC-4F86-9E91-E6E1128196E3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5184337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355DE-E6B5-4AFB-ACE3-72479FF273AC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819096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310A5-D0CC-4062-852B-A947C8C53A93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196858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7626B-B19F-471B-A5F5-ECE5F11D1835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04470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62E1A-F819-4792-AC1B-E69F04703649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984935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59E1F-95BA-456B-8D22-5093F7E5C26C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222574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2C734-D7C7-41AE-8FDE-97E1F6AEEAC6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500946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0C37-2080-43EF-9488-70D68D1AE196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757336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176D0-6B85-4400-A0F1-0B5A99098243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78728"/>
      </p:ext>
    </p:extLst>
  </p:cSld>
  <p:clrMapOvr>
    <a:masterClrMapping/>
  </p:clrMapOvr>
  <p:transition spd="slow"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598FE-0A1A-41AC-AA2C-2D535440003D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602913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A1F0D-4EA5-458D-9B76-1DBE94B82C0F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17105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fr-FR" altLang="fr-FR" smtClean="0"/>
          </a:p>
        </p:txBody>
      </p:sp>
      <p:sp>
        <p:nvSpPr>
          <p:cNvPr id="1027" name="Espace réservé du texte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 smtClean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4620DD65-7A9E-4F68-B881-F3AB5BAD231B}" type="slidenum">
              <a:rPr/>
              <a:pPr>
                <a:defRPr/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fr-FR" sz="44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Mangal" panose="02040503050203030202" pitchFamily="18" charset="0"/>
        </a:defRPr>
      </a:lvl9pPr>
    </p:titleStyle>
    <p:bodyStyle>
      <a:lvl1pPr algn="l" rtl="0" eaLnBrk="1" fontAlgn="base" hangingPunct="1">
        <a:spcBef>
          <a:spcPct val="0"/>
        </a:spcBef>
        <a:spcAft>
          <a:spcPts val="1413"/>
        </a:spcAft>
        <a:defRPr lang="fr-FR" sz="3200" kern="120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marL="685800" lvl="1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fr-FR" sz="2400" kern="1200">
          <a:solidFill>
            <a:srgbClr val="000000"/>
          </a:solidFill>
          <a:latin typeface="Calibri"/>
          <a:ea typeface="Microsoft YaHei" panose="020B0503020204020204" pitchFamily="34" charset="-122"/>
        </a:defRPr>
      </a:lvl2pPr>
      <a:lvl3pPr marL="1143000" lvl="2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fr-FR" sz="2000" kern="1200">
          <a:solidFill>
            <a:srgbClr val="000000"/>
          </a:solidFill>
          <a:latin typeface="Calibri"/>
          <a:ea typeface="Microsoft YaHei" panose="020B0503020204020204" pitchFamily="34" charset="-122"/>
        </a:defRPr>
      </a:lvl3pPr>
      <a:lvl4pPr marL="1600200" lvl="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fr-FR" kern="1200">
          <a:solidFill>
            <a:srgbClr val="000000"/>
          </a:solidFill>
          <a:latin typeface="Calibri"/>
          <a:ea typeface="Microsoft YaHei" panose="020B0503020204020204" pitchFamily="34" charset="-122"/>
        </a:defRPr>
      </a:lvl4pPr>
      <a:lvl5pPr marL="2057400" lvl="4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fr-FR" kern="1200">
          <a:solidFill>
            <a:srgbClr val="000000"/>
          </a:solidFill>
          <a:latin typeface="Calibri"/>
          <a:ea typeface="Microsoft YaHei" panose="020B0503020204020204" pitchFamily="34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cid71402/l-intergeneration-dans-les-etablissements-scolaire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c-paris.fr/portail/jcms/p1_523060/disciplines-intergenerationnel-portai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sembledemain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nsembledemain1999@gmail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ous-titre 1"/>
          <p:cNvSpPr txBox="1">
            <a:spLocks noGrp="1"/>
          </p:cNvSpPr>
          <p:nvPr>
            <p:ph type="subTitle" idx="4294967295"/>
          </p:nvPr>
        </p:nvSpPr>
        <p:spPr>
          <a:xfrm>
            <a:off x="1800225" y="1022082"/>
            <a:ext cx="6840538" cy="6883936"/>
          </a:xfrm>
        </p:spPr>
        <p:txBody>
          <a:bodyPr anchor="ctr" anchorCtr="1">
            <a:spAutoFit/>
          </a:bodyPr>
          <a:lstStyle/>
          <a:p>
            <a:pPr algn="ctr" eaLnBrk="1"/>
            <a:r>
              <a:rPr lang="fr-FR" altLang="fr-FR" sz="3600" b="1" u="sng" dirty="0" smtClean="0">
                <a:solidFill>
                  <a:srgbClr val="0066CC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Un programme </a:t>
            </a:r>
            <a:r>
              <a:rPr lang="fr-FR" altLang="fr-FR" sz="3600" b="1" u="sng" dirty="0" smtClean="0">
                <a:solidFill>
                  <a:srgbClr val="0066CC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éducatif intergénérationnel unique </a:t>
            </a:r>
          </a:p>
          <a:p>
            <a:pPr algn="ctr" eaLnBrk="1"/>
            <a:r>
              <a:rPr lang="fr-FR" altLang="fr-FR" sz="3600" b="1" u="sng" dirty="0" smtClean="0">
                <a:solidFill>
                  <a:srgbClr val="0066CC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en Europe</a:t>
            </a:r>
            <a:endParaRPr altLang="fr-FR" sz="3600" b="1" u="sng" dirty="0" smtClean="0">
              <a:solidFill>
                <a:srgbClr val="0066CC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algn="ctr" eaLnBrk="1"/>
            <a:endParaRPr lang="fr-FR" altLang="fr-FR" sz="1400" b="1" u="sng" dirty="0">
              <a:solidFill>
                <a:srgbClr val="0066CC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algn="ctr" eaLnBrk="1"/>
            <a:r>
              <a:rPr lang="fr-FR" altLang="fr-FR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Par </a:t>
            </a:r>
            <a:r>
              <a:rPr altLang="fr-FR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Carole </a:t>
            </a:r>
            <a:r>
              <a:rPr altLang="fr-FR" sz="28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Gadet</a:t>
            </a:r>
            <a:r>
              <a:rPr altLang="fr-FR" sz="2800" b="1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 </a:t>
            </a:r>
            <a:r>
              <a:rPr altLang="fr-FR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: </a:t>
            </a:r>
            <a:endParaRPr altLang="fr-FR" dirty="0" smtClean="0">
              <a:solidFill>
                <a:srgbClr val="0047FF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algn="ctr" eaLnBrk="1"/>
            <a:r>
              <a:rPr altLang="fr-FR" sz="24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Chargée des </a:t>
            </a:r>
            <a:r>
              <a:rPr alt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projets intergénérationnels </a:t>
            </a:r>
            <a:r>
              <a:rPr altLang="fr-FR" sz="24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au Ministère de l’Éducation Nationale, de l’enseignement supérieur et de la recherche (France)</a:t>
            </a:r>
          </a:p>
          <a:p>
            <a:pPr algn="ctr" eaLnBrk="1"/>
            <a:endParaRPr altLang="fr-FR" sz="2800" dirty="0" smtClean="0"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algn="ctr" eaLnBrk="1"/>
            <a:r>
              <a:rPr altLang="fr-FR" sz="24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Fondatrice de l'association </a:t>
            </a:r>
          </a:p>
          <a:p>
            <a:pPr algn="ctr" eaLnBrk="1"/>
            <a:r>
              <a:rPr altLang="fr-FR" sz="24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« Ensemble Demain »</a:t>
            </a:r>
          </a:p>
          <a:p>
            <a:pPr algn="ctr" eaLnBrk="1"/>
            <a:endParaRPr altLang="fr-FR" dirty="0" smtClean="0">
              <a:solidFill>
                <a:srgbClr val="0047FF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ous-titre 1"/>
          <p:cNvSpPr txBox="1">
            <a:spLocks noChangeArrowheads="1"/>
          </p:cNvSpPr>
          <p:nvPr/>
        </p:nvSpPr>
        <p:spPr bwMode="auto">
          <a:xfrm>
            <a:off x="1775511" y="518489"/>
            <a:ext cx="6840538" cy="6853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>
              <a:spcAft>
                <a:spcPts val="1413"/>
              </a:spcAft>
            </a:pPr>
            <a:r>
              <a:rPr lang="fr-FR" altLang="fr-FR" sz="2800" b="1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Les enjeux de l’</a:t>
            </a:r>
            <a:r>
              <a:rPr lang="fr-FR" altLang="fr-FR" sz="2800" b="1" dirty="0" err="1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intergénération</a:t>
            </a:r>
            <a:r>
              <a:rPr lang="fr-FR" altLang="fr-FR" sz="2800" b="1" dirty="0">
                <a:solidFill>
                  <a:srgbClr val="0070C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Mangal" panose="02040503050203030202" pitchFamily="18" charset="0"/>
              </a:rPr>
              <a:t> pour le champ scolaire </a:t>
            </a:r>
            <a:endParaRPr lang="fr-FR" altLang="fr-FR" sz="2800" b="1" dirty="0" smtClean="0">
              <a:solidFill>
                <a:srgbClr val="0070C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>
              <a:spcAft>
                <a:spcPts val="1413"/>
              </a:spcAft>
            </a:pPr>
            <a:endParaRPr lang="fr-FR" altLang="fr-FR" sz="2800" b="1" dirty="0">
              <a:solidFill>
                <a:srgbClr val="0070C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-Développer chez les élèves la culture du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«vivre ensemble»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et les valeurs fondant le respect et la tolérance ; </a:t>
            </a:r>
          </a:p>
          <a:p>
            <a:pPr eaLnBrk="1"/>
            <a:endParaRPr lang="fr-FR" altLang="fr-FR" b="1" dirty="0"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-Consolider les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apprentissages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 ;</a:t>
            </a:r>
          </a:p>
          <a:p>
            <a:pPr eaLnBrk="1"/>
            <a:endParaRPr lang="fr-FR" altLang="fr-FR" b="1" dirty="0"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-Dynamiser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l’enseignement, la formation ainsi que l’orientation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 tout au long de la vie ; </a:t>
            </a: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/>
            </a:r>
            <a:b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</a:b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-Développer les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compétences du</a:t>
            </a:r>
            <a:r>
              <a:rPr lang="fr-FR" altLang="fr-FR" b="1" u="sng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socle commun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;</a:t>
            </a:r>
          </a:p>
          <a:p>
            <a:pPr eaLnBrk="1"/>
            <a:endParaRPr lang="fr-FR" altLang="fr-FR" b="1" dirty="0"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-Valoriser le travail sur les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questions historiques et mémorielles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;</a:t>
            </a: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/>
            </a:r>
            <a:b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</a:br>
            <a:r>
              <a:rPr lang="fr-FR" altLang="fr-FR" b="1" dirty="0" smtClean="0">
                <a:ea typeface="Microsoft YaHei" panose="020B0503020204020204" pitchFamily="34" charset="-122"/>
                <a:cs typeface="Mangal" panose="02040503050203030202" pitchFamily="18" charset="0"/>
              </a:rPr>
              <a:t>-Favoriser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le travail sur les</a:t>
            </a:r>
            <a:r>
              <a:rPr lang="fr-FR" altLang="fr-FR" b="1" u="sng" dirty="0">
                <a:ea typeface="Microsoft YaHei" panose="020B0503020204020204" pitchFamily="34" charset="-122"/>
                <a:cs typeface="Mangal" panose="02040503050203030202" pitchFamily="18" charset="0"/>
              </a:rPr>
              <a:t>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nouvelles technologies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 ; </a:t>
            </a:r>
            <a:endParaRPr lang="fr-FR" altLang="fr-FR" b="1" dirty="0" smtClean="0"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/>
            </a:r>
            <a:b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</a:b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-Comprendre les enjeux du </a:t>
            </a:r>
            <a:r>
              <a:rPr lang="fr-FR" altLang="fr-FR" b="1" dirty="0">
                <a:solidFill>
                  <a:srgbClr val="C00000"/>
                </a:solidFill>
                <a:ea typeface="Microsoft YaHei" panose="020B0503020204020204" pitchFamily="34" charset="-122"/>
                <a:cs typeface="Mangal" panose="02040503050203030202" pitchFamily="18" charset="0"/>
              </a:rPr>
              <a:t>développement durable  </a:t>
            </a:r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; </a:t>
            </a:r>
          </a:p>
          <a:p>
            <a:pPr eaLnBrk="1"/>
            <a:endParaRPr lang="fr-FR" altLang="fr-FR" b="1" dirty="0"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eaLnBrk="1"/>
            <a:r>
              <a:rPr lang="fr-FR" altLang="fr-FR" b="1" dirty="0">
                <a:ea typeface="Microsoft YaHei" panose="020B0503020204020204" pitchFamily="34" charset="-122"/>
                <a:cs typeface="Mangal" panose="02040503050203030202" pitchFamily="18" charset="0"/>
              </a:rPr>
              <a:t>-Renforcer le lien social, la lutte contre la violence, l'illettrisme.</a:t>
            </a:r>
            <a:endParaRPr lang="fr-FR" altLang="fr-FR" b="1" dirty="0">
              <a:solidFill>
                <a:srgbClr val="0047FF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  <a:p>
            <a:pPr algn="ctr" eaLnBrk="1">
              <a:spcAft>
                <a:spcPts val="1413"/>
              </a:spcAft>
            </a:pPr>
            <a:endParaRPr lang="fr-FR" altLang="fr-FR" sz="3200" dirty="0">
              <a:solidFill>
                <a:srgbClr val="0047FF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383059" y="2891481"/>
            <a:ext cx="9327679" cy="156966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dirty="0">
                <a:solidFill>
                  <a:srgbClr val="FF0000"/>
                </a:solidFill>
                <a:latin typeface="Times New Roman" pitchFamily="18"/>
                <a:ea typeface="Times New Roman" pitchFamily="18"/>
              </a:rPr>
              <a:t>La journée du 29 avril, une journée </a:t>
            </a:r>
            <a:r>
              <a:rPr lang="fr-FR" sz="3200" b="1" kern="0" dirty="0">
                <a:solidFill>
                  <a:srgbClr val="FF0000"/>
                </a:solidFill>
                <a:latin typeface="Times New Roman" pitchFamily="18"/>
                <a:ea typeface="Times New Roman" pitchFamily="18"/>
              </a:rPr>
              <a:t>nationale</a:t>
            </a:r>
            <a:r>
              <a:rPr lang="fr-FR" sz="3200" b="1" dirty="0">
                <a:solidFill>
                  <a:srgbClr val="FF0000"/>
                </a:solidFill>
                <a:latin typeface="Times New Roman" pitchFamily="18"/>
                <a:ea typeface="Times New Roman" pitchFamily="18"/>
              </a:rPr>
              <a:t> de la solidarité intergénérationnelle dans le système </a:t>
            </a:r>
            <a:r>
              <a:rPr lang="fr-FR" sz="3200" b="1" dirty="0" smtClean="0">
                <a:solidFill>
                  <a:srgbClr val="FF0000"/>
                </a:solidFill>
                <a:latin typeface="Times New Roman" pitchFamily="18"/>
                <a:ea typeface="Times New Roman" pitchFamily="18"/>
              </a:rPr>
              <a:t>éducatif français</a:t>
            </a:r>
            <a:endParaRPr lang="fr-FR" sz="3200" b="1" dirty="0">
              <a:solidFill>
                <a:srgbClr val="FF0000"/>
              </a:solidFill>
              <a:latin typeface="Times New Roman" pitchFamily="18"/>
              <a:ea typeface="Times New Roman" pitchFamily="18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1576388" y="1633538"/>
            <a:ext cx="68976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fr-FR" altLang="fr-FR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Qu’est ce qu’un projet intergénérationnel et interculturel sur le temps scolaire et périscolaire ? </a:t>
            </a:r>
          </a:p>
          <a:p>
            <a:pPr algn="just" eaLnBrk="1" hangingPunct="1"/>
            <a:endParaRPr lang="fr-FR" altLang="fr-FR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fr-FR" altLang="fr-FR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Quels domaines concernés ?</a:t>
            </a:r>
          </a:p>
          <a:p>
            <a:pPr algn="just" eaLnBrk="1" hangingPunct="1"/>
            <a:endParaRPr lang="fr-FR" altLang="fr-FR" sz="28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fr-FR" altLang="fr-FR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Exemples de projets intergénérationnels annuels mis en  œuvre 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644525" y="425450"/>
            <a:ext cx="8950325" cy="806374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Sites 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kern="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 </a:t>
            </a:r>
            <a:r>
              <a:rPr lang="fr-FR" sz="2800" b="1" u="sng" dirty="0">
                <a:solidFill>
                  <a:srgbClr val="000000"/>
                </a:solidFill>
                <a:latin typeface="Times New Roman" pitchFamily="18"/>
                <a:ea typeface="Times New Roman" pitchFamily="18"/>
                <a:hlinkClick r:id="rId3"/>
              </a:rPr>
              <a:t>http://eduscol.education.fr/cid71402/l-intergeneration-dans-les-etablissements-scolaires.html</a:t>
            </a:r>
            <a:r>
              <a:rPr lang="fr-FR" sz="2800" b="1" u="sng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u="sng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u="sng" kern="0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et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u="sng" kern="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u="sng" kern="0" dirty="0">
                <a:solidFill>
                  <a:srgbClr val="000000"/>
                </a:solidFill>
                <a:latin typeface="Times New Roman" pitchFamily="18"/>
                <a:ea typeface="Times New Roman" pitchFamily="18"/>
                <a:hlinkClick r:id="rId4"/>
              </a:rPr>
              <a:t>http://</a:t>
            </a:r>
            <a:r>
              <a:rPr lang="fr-FR" sz="2800" b="1" u="sng" kern="0" dirty="0" smtClean="0">
                <a:solidFill>
                  <a:srgbClr val="000000"/>
                </a:solidFill>
                <a:latin typeface="Times New Roman" pitchFamily="18"/>
                <a:ea typeface="Times New Roman" pitchFamily="18"/>
                <a:hlinkClick r:id="rId4"/>
              </a:rPr>
              <a:t>www.ac-paris.fr/portail/jcms/p1523060/disciplines-intergenerationnel-portail</a:t>
            </a:r>
            <a:endParaRPr lang="fr-FR" sz="2800" b="1" u="sng" kern="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u="sng" kern="0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dirty="0">
              <a:solidFill>
                <a:srgbClr val="0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Contacts : -</a:t>
            </a:r>
            <a:r>
              <a:rPr lang="fr-FR" sz="2800" b="1" dirty="0" smtClean="0">
                <a:solidFill>
                  <a:srgbClr val="C00000"/>
                </a:solidFill>
                <a:latin typeface="Times New Roman" pitchFamily="18"/>
                <a:ea typeface="Times New Roman" pitchFamily="18"/>
              </a:rPr>
              <a:t>carole.gadet@education.gouv.fr</a:t>
            </a:r>
            <a:endParaRPr lang="fr-FR" sz="2800" b="1" dirty="0">
              <a:solidFill>
                <a:srgbClr val="C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kern="0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   </a:t>
            </a:r>
            <a:r>
              <a:rPr lang="fr-FR" sz="2800" b="1" kern="0" dirty="0" smtClean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et</a:t>
            </a:r>
            <a:r>
              <a:rPr lang="fr-FR" sz="2800" b="1" kern="0" dirty="0" smtClean="0">
                <a:solidFill>
                  <a:srgbClr val="C00000"/>
                </a:solidFill>
                <a:latin typeface="Times New Roman" pitchFamily="18"/>
                <a:ea typeface="Times New Roman" pitchFamily="18"/>
              </a:rPr>
              <a:t>             </a:t>
            </a:r>
            <a:r>
              <a:rPr lang="fr-FR" sz="2800" b="1" kern="0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-</a:t>
            </a:r>
            <a:r>
              <a:rPr lang="fr-FR" sz="2800" b="1" kern="0" dirty="0">
                <a:solidFill>
                  <a:srgbClr val="C00000"/>
                </a:solidFill>
                <a:latin typeface="Times New Roman" pitchFamily="18"/>
                <a:ea typeface="Times New Roman" pitchFamily="18"/>
              </a:rPr>
              <a:t>lagadette@hotmail.fr </a:t>
            </a:r>
            <a:endParaRPr lang="fr-FR" sz="2800" b="1" dirty="0">
              <a:solidFill>
                <a:srgbClr val="C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kern="0" dirty="0">
              <a:solidFill>
                <a:srgbClr val="C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1" kern="0" dirty="0">
              <a:solidFill>
                <a:srgbClr val="C00000"/>
              </a:solidFill>
              <a:latin typeface="Times New Roman" pitchFamily="18"/>
              <a:ea typeface="Times New Roman" pitchFamily="18"/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dirty="0">
                <a:solidFill>
                  <a:srgbClr val="000000"/>
                </a:solidFill>
                <a:latin typeface="Times New Roman" pitchFamily="18"/>
                <a:ea typeface="Times New Roman" pitchFamily="18"/>
              </a:rPr>
              <a:t>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85813" y="501650"/>
            <a:ext cx="8332787" cy="878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fr-FR" altLang="fr-FR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    </a:t>
            </a:r>
            <a:r>
              <a:rPr lang="fr-FR" altLang="fr-F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Ensemble demain » </a:t>
            </a:r>
            <a:endParaRPr lang="fr-FR" altLang="fr-FR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altLang="fr-FR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 : </a:t>
            </a:r>
            <a:r>
              <a:rPr lang="fr-FR" altLang="fr-FR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www.ensembledemain.com</a:t>
            </a:r>
            <a:endParaRPr lang="fr-FR" altLang="fr-FR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fr-FR" altLang="fr-FR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: </a:t>
            </a:r>
            <a:r>
              <a:rPr lang="fr-FR" altLang="fr-FR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ensembledemain1999@gmail.com</a:t>
            </a:r>
            <a:endParaRPr lang="fr-FR" altLang="fr-FR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fr-FR" altLang="fr-FR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fr-FR" altLang="fr-FR" sz="2800" b="1" dirty="0">
                <a:solidFill>
                  <a:srgbClr val="000000"/>
                </a:solidFill>
              </a:rPr>
              <a:t>L’association « Ensemble demain » crée et développe des projets </a:t>
            </a:r>
            <a:r>
              <a:rPr lang="fr-FR" altLang="fr-FR" sz="2800" b="1" dirty="0" smtClean="0">
                <a:solidFill>
                  <a:srgbClr val="000000"/>
                </a:solidFill>
              </a:rPr>
              <a:t>intergénérationnels :</a:t>
            </a:r>
            <a:endParaRPr lang="fr-FR" altLang="fr-FR" sz="2800" dirty="0">
              <a:solidFill>
                <a:srgbClr val="000000"/>
              </a:solidFill>
            </a:endParaRPr>
          </a:p>
          <a:p>
            <a:pPr eaLnBrk="1" hangingPunct="1"/>
            <a:r>
              <a:rPr lang="fr-FR" altLang="fr-FR" sz="2800" b="1" dirty="0">
                <a:solidFill>
                  <a:srgbClr val="000000"/>
                </a:solidFill>
              </a:rPr>
              <a:t> </a:t>
            </a:r>
            <a:endParaRPr lang="fr-FR" altLang="fr-FR" sz="2800" dirty="0">
              <a:solidFill>
                <a:srgbClr val="000000"/>
              </a:solidFill>
            </a:endParaRPr>
          </a:p>
          <a:p>
            <a:pPr eaLnBrk="1" hangingPunct="1"/>
            <a:r>
              <a:rPr lang="fr-FR" altLang="fr-FR" sz="2800" dirty="0">
                <a:solidFill>
                  <a:srgbClr val="000000"/>
                </a:solidFill>
              </a:rPr>
              <a:t>-</a:t>
            </a:r>
            <a:r>
              <a:rPr lang="fr-FR" altLang="fr-FR" sz="2800" b="1" dirty="0">
                <a:solidFill>
                  <a:srgbClr val="C00000"/>
                </a:solidFill>
              </a:rPr>
              <a:t>CONFERENCES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, COLLOQUES NATIONAUX ET INTERNATIONAUX, </a:t>
            </a:r>
            <a:r>
              <a:rPr lang="fr-FR" altLang="fr-FR" sz="2800" b="1" dirty="0">
                <a:solidFill>
                  <a:srgbClr val="C00000"/>
                </a:solidFill>
              </a:rPr>
              <a:t>INGENIERIE DE PROJETS, SENSIBILISATION/FORMATION,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EXPOSITIONS (photos, films, travaux et ressources pédagogiques) </a:t>
            </a:r>
            <a:r>
              <a:rPr lang="fr-FR" altLang="fr-FR" sz="2800" dirty="0" smtClean="0">
                <a:solidFill>
                  <a:srgbClr val="000000"/>
                </a:solidFill>
              </a:rPr>
              <a:t>sur </a:t>
            </a:r>
            <a:r>
              <a:rPr lang="fr-FR" altLang="fr-FR" sz="2800" dirty="0">
                <a:solidFill>
                  <a:srgbClr val="000000"/>
                </a:solidFill>
              </a:rPr>
              <a:t>l’intergénérationnel (pour professionnels et grand public) </a:t>
            </a:r>
          </a:p>
          <a:p>
            <a:pPr eaLnBrk="1" hangingPunct="1"/>
            <a:endParaRPr lang="fr-FR" altLang="fr-FR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fr-FR" altLang="fr-FR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fr-FR" altLang="fr-FR" sz="2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fr-FR" altLang="fr-F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058" y="0"/>
            <a:ext cx="5346509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161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0950" y="1656180"/>
            <a:ext cx="50387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5" y="0"/>
            <a:ext cx="7559675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1787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A Filtre diaporama Carole Gadet-1 [Mode de compatibilité]" id="{63D823EA-2925-4B2B-8921-F03A846E8261}" vid="{E21D72E0-4AB2-4632-8360-830E0F01252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CMA Filtre diaporama Carole Gadet-1</Template>
  <TotalTime>786</TotalTime>
  <Words>99</Words>
  <Application>Microsoft Office PowerPoint</Application>
  <PresentationFormat>Personnalisé</PresentationFormat>
  <Paragraphs>58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 Unicode MS</vt:lpstr>
      <vt:lpstr>Microsoft YaHei</vt:lpstr>
      <vt:lpstr>Arial</vt:lpstr>
      <vt:lpstr>Calibri</vt:lpstr>
      <vt:lpstr>Mangal</vt:lpstr>
      <vt:lpstr>Tahoma</vt:lpstr>
      <vt:lpstr>Times New Roman</vt:lpstr>
      <vt:lpstr>Standard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 Ensemble demain</dc:creator>
  <cp:lastModifiedBy>Caro Ensemble demain</cp:lastModifiedBy>
  <cp:revision>8</cp:revision>
  <dcterms:created xsi:type="dcterms:W3CDTF">2015-02-03T16:34:02Z</dcterms:created>
  <dcterms:modified xsi:type="dcterms:W3CDTF">2015-02-24T08:15:57Z</dcterms:modified>
</cp:coreProperties>
</file>