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6" r:id="rId1"/>
  </p:sldMasterIdLst>
  <p:notesMasterIdLst>
    <p:notesMasterId r:id="rId12"/>
  </p:notesMasterIdLst>
  <p:sldIdLst>
    <p:sldId id="256" r:id="rId2"/>
    <p:sldId id="267" r:id="rId3"/>
    <p:sldId id="257" r:id="rId4"/>
    <p:sldId id="262" r:id="rId5"/>
    <p:sldId id="258" r:id="rId6"/>
    <p:sldId id="259" r:id="rId7"/>
    <p:sldId id="260" r:id="rId8"/>
    <p:sldId id="264" r:id="rId9"/>
    <p:sldId id="266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7EDF-847B-4FCF-A059-711B4549D497}" type="datetimeFigureOut">
              <a:rPr lang="fr-FR" smtClean="0"/>
              <a:t>05/02/2015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460BA-0479-49A1-AA03-B98814F30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46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fr-FR">
                <a:latin typeface="Calibri" pitchFamily="34"/>
              </a:rPr>
              <a:t>ariane.rehel@cnam.fr</a:t>
            </a:r>
            <a:r>
              <a:rPr lang="fr-FR"/>
              <a:t> </a:t>
            </a:r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FE5F37-5F2E-474C-8EE1-C8CFD91C616A}" type="slidenum">
              <a:rPr lang="fr-FR" sz="1200" smtClean="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fr-FR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7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4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3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1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1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1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3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2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3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0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9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7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2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0.png"/><Relationship Id="rId5" Type="http://schemas.openxmlformats.org/officeDocument/2006/relationships/image" Target="../media/image6.jpg"/><Relationship Id="rId15" Type="http://schemas.openxmlformats.org/officeDocument/2006/relationships/image" Target="../media/image14.jpg"/><Relationship Id="rId10" Type="http://schemas.openxmlformats.org/officeDocument/2006/relationships/image" Target="../media/image3.png"/><Relationship Id="rId4" Type="http://schemas.openxmlformats.org/officeDocument/2006/relationships/image" Target="../media/image5.jpg"/><Relationship Id="rId9" Type="http://schemas.openxmlformats.org/officeDocument/2006/relationships/image" Target="../media/image2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6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5.jp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.jpg"/><Relationship Id="rId5" Type="http://schemas.openxmlformats.org/officeDocument/2006/relationships/image" Target="../media/image12.png"/><Relationship Id="rId15" Type="http://schemas.openxmlformats.org/officeDocument/2006/relationships/image" Target="../media/image8.jp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2.jpg"/><Relationship Id="rId1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2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0.png"/><Relationship Id="rId5" Type="http://schemas.openxmlformats.org/officeDocument/2006/relationships/image" Target="../media/image6.jpg"/><Relationship Id="rId15" Type="http://schemas.openxmlformats.org/officeDocument/2006/relationships/image" Target="../media/image14.jpg"/><Relationship Id="rId10" Type="http://schemas.openxmlformats.org/officeDocument/2006/relationships/image" Target="../media/image3.png"/><Relationship Id="rId4" Type="http://schemas.openxmlformats.org/officeDocument/2006/relationships/image" Target="../media/image5.jpg"/><Relationship Id="rId9" Type="http://schemas.openxmlformats.org/officeDocument/2006/relationships/image" Target="../media/image2.jp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2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0.png"/><Relationship Id="rId5" Type="http://schemas.openxmlformats.org/officeDocument/2006/relationships/image" Target="../media/image6.jpg"/><Relationship Id="rId15" Type="http://schemas.openxmlformats.org/officeDocument/2006/relationships/image" Target="../media/image14.jpg"/><Relationship Id="rId10" Type="http://schemas.openxmlformats.org/officeDocument/2006/relationships/image" Target="../media/image3.png"/><Relationship Id="rId4" Type="http://schemas.openxmlformats.org/officeDocument/2006/relationships/image" Target="../media/image5.jpg"/><Relationship Id="rId9" Type="http://schemas.openxmlformats.org/officeDocument/2006/relationships/image" Target="../media/image2.jp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0.png"/><Relationship Id="rId18" Type="http://schemas.openxmlformats.org/officeDocument/2006/relationships/image" Target="../media/image15.jpg"/><Relationship Id="rId3" Type="http://schemas.openxmlformats.org/officeDocument/2006/relationships/hyperlink" Target="http://www.rhacademy.fr/" TargetMode="External"/><Relationship Id="rId7" Type="http://schemas.openxmlformats.org/officeDocument/2006/relationships/image" Target="../media/image6.jpg"/><Relationship Id="rId12" Type="http://schemas.openxmlformats.org/officeDocument/2006/relationships/image" Target="../media/image3.png"/><Relationship Id="rId17" Type="http://schemas.openxmlformats.org/officeDocument/2006/relationships/image" Target="../media/image14.jpg"/><Relationship Id="rId2" Type="http://schemas.openxmlformats.org/officeDocument/2006/relationships/hyperlink" Target="http://www.diagneo-rh.com/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2.jpg"/><Relationship Id="rId5" Type="http://schemas.openxmlformats.org/officeDocument/2006/relationships/image" Target="../media/image4.jpg"/><Relationship Id="rId15" Type="http://schemas.openxmlformats.org/officeDocument/2006/relationships/image" Target="../media/image12.png"/><Relationship Id="rId10" Type="http://schemas.openxmlformats.org/officeDocument/2006/relationships/image" Target="../media/image9.jpg"/><Relationship Id="rId4" Type="http://schemas.openxmlformats.org/officeDocument/2006/relationships/image" Target="../media/image1.jpeg"/><Relationship Id="rId9" Type="http://schemas.openxmlformats.org/officeDocument/2006/relationships/image" Target="../media/image8.jp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2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0.png"/><Relationship Id="rId5" Type="http://schemas.openxmlformats.org/officeDocument/2006/relationships/image" Target="../media/image6.jpg"/><Relationship Id="rId15" Type="http://schemas.openxmlformats.org/officeDocument/2006/relationships/image" Target="../media/image14.jpg"/><Relationship Id="rId10" Type="http://schemas.openxmlformats.org/officeDocument/2006/relationships/image" Target="../media/image3.png"/><Relationship Id="rId4" Type="http://schemas.openxmlformats.org/officeDocument/2006/relationships/image" Target="../media/image5.jpg"/><Relationship Id="rId9" Type="http://schemas.openxmlformats.org/officeDocument/2006/relationships/image" Target="../media/image2.jp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2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0.png"/><Relationship Id="rId5" Type="http://schemas.openxmlformats.org/officeDocument/2006/relationships/image" Target="../media/image6.jpg"/><Relationship Id="rId15" Type="http://schemas.openxmlformats.org/officeDocument/2006/relationships/image" Target="../media/image14.jpg"/><Relationship Id="rId10" Type="http://schemas.openxmlformats.org/officeDocument/2006/relationships/image" Target="../media/image3.png"/><Relationship Id="rId4" Type="http://schemas.openxmlformats.org/officeDocument/2006/relationships/image" Target="../media/image5.jpg"/><Relationship Id="rId9" Type="http://schemas.openxmlformats.org/officeDocument/2006/relationships/image" Target="../media/image2.jp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2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0.png"/><Relationship Id="rId5" Type="http://schemas.openxmlformats.org/officeDocument/2006/relationships/image" Target="../media/image6.jpg"/><Relationship Id="rId15" Type="http://schemas.openxmlformats.org/officeDocument/2006/relationships/image" Target="../media/image14.jpg"/><Relationship Id="rId10" Type="http://schemas.openxmlformats.org/officeDocument/2006/relationships/image" Target="../media/image3.png"/><Relationship Id="rId4" Type="http://schemas.openxmlformats.org/officeDocument/2006/relationships/image" Target="../media/image5.jpg"/><Relationship Id="rId9" Type="http://schemas.openxmlformats.org/officeDocument/2006/relationships/image" Target="../media/image2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48724" y="1658148"/>
            <a:ext cx="7721861" cy="2387600"/>
          </a:xfrm>
        </p:spPr>
        <p:txBody>
          <a:bodyPr anchor="ctr">
            <a:normAutofit/>
          </a:bodyPr>
          <a:lstStyle/>
          <a:p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Le rôle </a:t>
            </a:r>
            <a:b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des petites et moyennes entreprises </a:t>
            </a:r>
            <a:b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dans les apprentissages </a:t>
            </a:r>
            <a:b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tout au long de la vie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8928" y="4484181"/>
            <a:ext cx="6262704" cy="1313503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Abdellah Mezziouane</a:t>
            </a:r>
          </a:p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Secrétaire Général de la CGPME </a:t>
            </a:r>
            <a:b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Paris Ile-de-France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0" y="5392284"/>
            <a:ext cx="748781" cy="1117063"/>
          </a:xfrm>
          <a:prstGeom prst="rect">
            <a:avLst/>
          </a:prstGeom>
        </p:spPr>
      </p:pic>
      <p:grpSp>
        <p:nvGrpSpPr>
          <p:cNvPr id="6" name="Group 4955"/>
          <p:cNvGrpSpPr/>
          <p:nvPr/>
        </p:nvGrpSpPr>
        <p:grpSpPr>
          <a:xfrm>
            <a:off x="7673137" y="6118651"/>
            <a:ext cx="797028" cy="612252"/>
            <a:chOff x="7848615" y="5883277"/>
            <a:chExt cx="1895459" cy="898919"/>
          </a:xfrm>
        </p:grpSpPr>
        <p:pic>
          <p:nvPicPr>
            <p:cNvPr id="7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67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5003"/>
          <p:cNvGrpSpPr/>
          <p:nvPr/>
        </p:nvGrpSpPr>
        <p:grpSpPr>
          <a:xfrm>
            <a:off x="8545434" y="6131279"/>
            <a:ext cx="510648" cy="612252"/>
            <a:chOff x="9904094" y="5883277"/>
            <a:chExt cx="2117723" cy="940432"/>
          </a:xfrm>
        </p:grpSpPr>
        <p:pic>
          <p:nvPicPr>
            <p:cNvPr id="11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4953"/>
          <p:cNvGrpSpPr/>
          <p:nvPr/>
        </p:nvGrpSpPr>
        <p:grpSpPr>
          <a:xfrm>
            <a:off x="6621365" y="99967"/>
            <a:ext cx="2434717" cy="2364300"/>
            <a:chOff x="8753249" y="409001"/>
            <a:chExt cx="2844560" cy="2364300"/>
          </a:xfrm>
        </p:grpSpPr>
        <p:pic>
          <p:nvPicPr>
            <p:cNvPr id="18" name="Picture 67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67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74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6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ZoneTexte 23"/>
          <p:cNvSpPr txBox="1"/>
          <p:nvPr/>
        </p:nvSpPr>
        <p:spPr>
          <a:xfrm>
            <a:off x="1966313" y="657248"/>
            <a:ext cx="3184124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alpha val="36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kern="0" dirty="0">
                <a:solidFill>
                  <a:srgbClr val="62AF85"/>
                </a:solidFill>
                <a:ea typeface="Calibri" pitchFamily="34"/>
                <a:cs typeface="Calibri" pitchFamily="34"/>
              </a:rPr>
              <a:t>Session internationale N°3 </a:t>
            </a:r>
          </a:p>
        </p:txBody>
      </p:sp>
      <p:sp>
        <p:nvSpPr>
          <p:cNvPr id="5" name="Rectangle 4"/>
          <p:cNvSpPr/>
          <p:nvPr/>
        </p:nvSpPr>
        <p:spPr>
          <a:xfrm>
            <a:off x="90832" y="99967"/>
            <a:ext cx="316464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107000"/>
              </a:lnSpc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kern="0" dirty="0">
                <a:solidFill>
                  <a:srgbClr val="62AF85"/>
                </a:solidFill>
                <a:ea typeface="Calibri" pitchFamily="34"/>
                <a:cs typeface="Calibri" pitchFamily="34"/>
              </a:rPr>
              <a:t>4</a:t>
            </a:r>
            <a:r>
              <a:rPr lang="fr-FR" sz="3200" b="1" kern="0" baseline="30000" dirty="0">
                <a:solidFill>
                  <a:srgbClr val="62AF85"/>
                </a:solidFill>
                <a:ea typeface="Calibri" pitchFamily="34"/>
                <a:cs typeface="Calibri" pitchFamily="34"/>
              </a:rPr>
              <a:t>e</a:t>
            </a:r>
            <a:r>
              <a:rPr lang="fr-FR" sz="3200" b="1" kern="0" dirty="0">
                <a:solidFill>
                  <a:srgbClr val="62AF85"/>
                </a:solidFill>
                <a:ea typeface="Calibri" pitchFamily="34"/>
                <a:cs typeface="Calibri" pitchFamily="34"/>
              </a:rPr>
              <a:t>forum mondial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6915" y="37976"/>
            <a:ext cx="298511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107000"/>
              </a:lnSpc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kern="0" dirty="0">
                <a:solidFill>
                  <a:srgbClr val="62AF85"/>
                </a:solidFill>
                <a:ea typeface="Calibri" pitchFamily="34"/>
                <a:cs typeface="Calibri" pitchFamily="34"/>
              </a:rPr>
              <a:t>4th world forum</a:t>
            </a:r>
          </a:p>
        </p:txBody>
      </p:sp>
    </p:spTree>
    <p:extLst>
      <p:ext uri="{BB962C8B-B14F-4D97-AF65-F5344CB8AC3E}">
        <p14:creationId xmlns:p14="http://schemas.microsoft.com/office/powerpoint/2010/main" val="7068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29819" cy="1325563"/>
          </a:xfrm>
        </p:spPr>
        <p:txBody>
          <a:bodyPr anchor="ctr">
            <a:no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7. Décloisonner l’entreprise au profit des</a:t>
            </a:r>
            <a:br>
              <a:rPr lang="fr-FR" sz="3200" dirty="0" smtClean="0">
                <a:solidFill>
                  <a:srgbClr val="0070C0"/>
                </a:solidFill>
              </a:rPr>
            </a:br>
            <a:r>
              <a:rPr lang="fr-FR" sz="3200" dirty="0" smtClean="0">
                <a:solidFill>
                  <a:srgbClr val="0070C0"/>
                </a:solidFill>
              </a:rPr>
              <a:t>    apprentissages tout au long de la vie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5300" y="1601888"/>
            <a:ext cx="7886700" cy="435133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400" dirty="0" smtClean="0"/>
              <a:t>Renforcer </a:t>
            </a:r>
            <a:r>
              <a:rPr lang="fr-FR" sz="2400" dirty="0"/>
              <a:t>la présence des Développeurs de l’alternance sur le </a:t>
            </a:r>
            <a:r>
              <a:rPr lang="fr-FR" sz="2400" dirty="0" smtClean="0"/>
              <a:t>territoire</a:t>
            </a:r>
          </a:p>
          <a:p>
            <a:pPr>
              <a:lnSpc>
                <a:spcPct val="100000"/>
              </a:lnSpc>
            </a:pPr>
            <a:r>
              <a:rPr lang="fr-FR" sz="2400" dirty="0" smtClean="0"/>
              <a:t>Créer des partenariats avec les Centres de formation d’apprentis, les Universités et les grandes écoles</a:t>
            </a:r>
            <a:endParaRPr lang="fr-FR" sz="2400" dirty="0"/>
          </a:p>
          <a:p>
            <a:pPr>
              <a:lnSpc>
                <a:spcPct val="100000"/>
              </a:lnSpc>
            </a:pPr>
            <a:r>
              <a:rPr lang="fr-FR" sz="2400" dirty="0" smtClean="0"/>
              <a:t>Agir avec le tissu associatif et les écoles sur la thématiques du recrutement</a:t>
            </a:r>
          </a:p>
          <a:p>
            <a:pPr>
              <a:lnSpc>
                <a:spcPct val="100000"/>
              </a:lnSpc>
            </a:pPr>
            <a:r>
              <a:rPr lang="fr-FR" sz="2400" dirty="0" smtClean="0"/>
              <a:t>Tisser des liens entre petites, moyennes et grandes entreprises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5749875"/>
            <a:ext cx="599301" cy="894062"/>
          </a:xfrm>
          <a:prstGeom prst="rect">
            <a:avLst/>
          </a:prstGeom>
        </p:spPr>
      </p:pic>
      <p:grpSp>
        <p:nvGrpSpPr>
          <p:cNvPr id="6" name="Group 5003"/>
          <p:cNvGrpSpPr/>
          <p:nvPr/>
        </p:nvGrpSpPr>
        <p:grpSpPr>
          <a:xfrm>
            <a:off x="8545434" y="6131279"/>
            <a:ext cx="510648" cy="612252"/>
            <a:chOff x="9904094" y="5883277"/>
            <a:chExt cx="2117723" cy="940432"/>
          </a:xfrm>
        </p:grpSpPr>
        <p:pic>
          <p:nvPicPr>
            <p:cNvPr id="7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4955"/>
          <p:cNvGrpSpPr/>
          <p:nvPr/>
        </p:nvGrpSpPr>
        <p:grpSpPr>
          <a:xfrm>
            <a:off x="7664972" y="6118651"/>
            <a:ext cx="797028" cy="612252"/>
            <a:chOff x="7848615" y="5883277"/>
            <a:chExt cx="1895459" cy="898919"/>
          </a:xfrm>
        </p:grpSpPr>
        <p:pic>
          <p:nvPicPr>
            <p:cNvPr id="15" name="Picture 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67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4953"/>
          <p:cNvGrpSpPr/>
          <p:nvPr/>
        </p:nvGrpSpPr>
        <p:grpSpPr>
          <a:xfrm>
            <a:off x="7492371" y="-1164"/>
            <a:ext cx="1563711" cy="1452921"/>
            <a:chOff x="8753249" y="409001"/>
            <a:chExt cx="2844560" cy="2364300"/>
          </a:xfrm>
        </p:grpSpPr>
        <p:pic>
          <p:nvPicPr>
            <p:cNvPr id="18" name="Picture 67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67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74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6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61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53"/>
          <p:cNvGrpSpPr/>
          <p:nvPr/>
        </p:nvGrpSpPr>
        <p:grpSpPr>
          <a:xfrm>
            <a:off x="6263642" y="409001"/>
            <a:ext cx="2434717" cy="2364300"/>
            <a:chOff x="8753249" y="409001"/>
            <a:chExt cx="2844560" cy="2364300"/>
          </a:xfrm>
        </p:grpSpPr>
        <p:pic>
          <p:nvPicPr>
            <p:cNvPr id="3" name="Picture 67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67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67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67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6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4955"/>
          <p:cNvGrpSpPr/>
          <p:nvPr/>
        </p:nvGrpSpPr>
        <p:grpSpPr>
          <a:xfrm>
            <a:off x="5886463" y="5883284"/>
            <a:ext cx="1421594" cy="898919"/>
            <a:chOff x="7848615" y="5883277"/>
            <a:chExt cx="1895459" cy="898919"/>
          </a:xfrm>
        </p:grpSpPr>
        <p:pic>
          <p:nvPicPr>
            <p:cNvPr id="13" name="Picture 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7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5003"/>
          <p:cNvGrpSpPr/>
          <p:nvPr/>
        </p:nvGrpSpPr>
        <p:grpSpPr>
          <a:xfrm>
            <a:off x="7428073" y="5883277"/>
            <a:ext cx="1588292" cy="940432"/>
            <a:chOff x="9904094" y="5883277"/>
            <a:chExt cx="2117723" cy="940432"/>
          </a:xfrm>
        </p:grpSpPr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3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3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Shape 7459"/>
          <p:cNvSpPr/>
          <p:nvPr/>
        </p:nvSpPr>
        <p:spPr>
          <a:xfrm>
            <a:off x="6564940" y="2327513"/>
            <a:ext cx="2100263" cy="2397776"/>
          </a:xfrm>
          <a:custGeom>
            <a:avLst/>
            <a:gdLst>
              <a:gd name="f0" fmla="val w"/>
              <a:gd name="f1" fmla="val h"/>
              <a:gd name="f2" fmla="val 0"/>
              <a:gd name="f3" fmla="val 7559993"/>
              <a:gd name="f4" fmla="val 396303"/>
              <a:gd name="f5" fmla="*/ f0 1 7559993"/>
              <a:gd name="f6" fmla="*/ f1 1 396303"/>
              <a:gd name="f7" fmla="+- f4 0 f2"/>
              <a:gd name="f8" fmla="+- f3 0 f2"/>
              <a:gd name="f9" fmla="*/ f8 1 7559993"/>
              <a:gd name="f10" fmla="*/ f7 1 396303"/>
              <a:gd name="f11" fmla="*/ 0 1 f9"/>
              <a:gd name="f12" fmla="*/ 7559993 1 f9"/>
              <a:gd name="f13" fmla="*/ 0 1 f10"/>
              <a:gd name="f14" fmla="*/ 396303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559993" h="39630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0" b="1" kern="0" dirty="0" smtClean="0">
              <a:solidFill>
                <a:srgbClr val="62AF85"/>
              </a:solidFill>
              <a:ea typeface="Calibri" pitchFamily="34"/>
              <a:cs typeface="Calibri" pitchFamily="34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4</a:t>
            </a:r>
            <a:r>
              <a:rPr lang="fr-FR" sz="3600" b="1" kern="0" baseline="3000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e</a:t>
            </a:r>
            <a:r>
              <a:rPr lang="fr-FR" sz="3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forum mondial/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4th world forum</a:t>
            </a:r>
            <a:endParaRPr lang="fr-FR" sz="3600" b="1" dirty="0" smtClean="0">
              <a:solidFill>
                <a:srgbClr val="FFFFFF"/>
              </a:solidFill>
            </a:endParaRPr>
          </a:p>
        </p:txBody>
      </p:sp>
      <p:sp>
        <p:nvSpPr>
          <p:cNvPr id="23" name="Shape 7459"/>
          <p:cNvSpPr/>
          <p:nvPr/>
        </p:nvSpPr>
        <p:spPr>
          <a:xfrm>
            <a:off x="3054096" y="1095576"/>
            <a:ext cx="2832369" cy="1795837"/>
          </a:xfrm>
          <a:custGeom>
            <a:avLst/>
            <a:gdLst>
              <a:gd name="f0" fmla="val w"/>
              <a:gd name="f1" fmla="val h"/>
              <a:gd name="f2" fmla="val 0"/>
              <a:gd name="f3" fmla="val 7559993"/>
              <a:gd name="f4" fmla="val 396303"/>
              <a:gd name="f5" fmla="*/ f0 1 7559993"/>
              <a:gd name="f6" fmla="*/ f1 1 396303"/>
              <a:gd name="f7" fmla="+- f4 0 f2"/>
              <a:gd name="f8" fmla="+- f3 0 f2"/>
              <a:gd name="f9" fmla="*/ f8 1 7559993"/>
              <a:gd name="f10" fmla="*/ f7 1 396303"/>
              <a:gd name="f11" fmla="*/ 0 1 f9"/>
              <a:gd name="f12" fmla="*/ 7559993 1 f9"/>
              <a:gd name="f13" fmla="*/ 0 1 f10"/>
              <a:gd name="f14" fmla="*/ 396303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559993" h="39630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Abdellah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kern="0" dirty="0" smtClean="0">
                <a:solidFill>
                  <a:srgbClr val="62AF85"/>
                </a:solidFill>
              </a:rPr>
              <a:t>MEZZIOUANE</a:t>
            </a:r>
            <a:endParaRPr lang="fr-FR" sz="3600" b="1" dirty="0" smtClean="0">
              <a:solidFill>
                <a:srgbClr val="FFFFFF"/>
              </a:solidFill>
            </a:endParaRPr>
          </a:p>
        </p:txBody>
      </p:sp>
      <p:sp>
        <p:nvSpPr>
          <p:cNvPr id="24" name="Shape 7459"/>
          <p:cNvSpPr/>
          <p:nvPr/>
        </p:nvSpPr>
        <p:spPr>
          <a:xfrm>
            <a:off x="726907" y="3356999"/>
            <a:ext cx="5039540" cy="2109731"/>
          </a:xfrm>
          <a:custGeom>
            <a:avLst/>
            <a:gdLst>
              <a:gd name="f0" fmla="val w"/>
              <a:gd name="f1" fmla="val h"/>
              <a:gd name="f2" fmla="val 0"/>
              <a:gd name="f3" fmla="val 7559993"/>
              <a:gd name="f4" fmla="val 396303"/>
              <a:gd name="f5" fmla="*/ f0 1 7559993"/>
              <a:gd name="f6" fmla="*/ f1 1 396303"/>
              <a:gd name="f7" fmla="+- f4 0 f2"/>
              <a:gd name="f8" fmla="+- f3 0 f2"/>
              <a:gd name="f9" fmla="*/ f8 1 7559993"/>
              <a:gd name="f10" fmla="*/ f7 1 396303"/>
              <a:gd name="f11" fmla="*/ 0 1 f9"/>
              <a:gd name="f12" fmla="*/ 7559993 1 f9"/>
              <a:gd name="f13" fmla="*/ 0 1 f10"/>
              <a:gd name="f14" fmla="*/ 396303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559993" h="39630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1" dirty="0" smtClean="0">
              <a:solidFill>
                <a:srgbClr val="FFFFFF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dirty="0" smtClean="0">
                <a:solidFill>
                  <a:srgbClr val="FFFFFF"/>
                </a:solidFill>
              </a:rPr>
              <a:t>Expert</a:t>
            </a:r>
          </a:p>
        </p:txBody>
      </p:sp>
      <p:grpSp>
        <p:nvGrpSpPr>
          <p:cNvPr id="25" name="Group 4940"/>
          <p:cNvGrpSpPr/>
          <p:nvPr/>
        </p:nvGrpSpPr>
        <p:grpSpPr>
          <a:xfrm>
            <a:off x="172110" y="6298101"/>
            <a:ext cx="5594338" cy="503175"/>
            <a:chOff x="229477" y="6298094"/>
            <a:chExt cx="7459117" cy="503175"/>
          </a:xfrm>
        </p:grpSpPr>
        <p:sp>
          <p:nvSpPr>
            <p:cNvPr id="26" name="Shape 7459"/>
            <p:cNvSpPr/>
            <p:nvPr/>
          </p:nvSpPr>
          <p:spPr>
            <a:xfrm>
              <a:off x="229477" y="6353845"/>
              <a:ext cx="7459117" cy="395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59993"/>
                <a:gd name="f4" fmla="val 396303"/>
                <a:gd name="f5" fmla="*/ f0 1 7559993"/>
                <a:gd name="f6" fmla="*/ f1 1 396303"/>
                <a:gd name="f7" fmla="+- f4 0 f2"/>
                <a:gd name="f8" fmla="+- f3 0 f2"/>
                <a:gd name="f9" fmla="*/ f8 1 7559993"/>
                <a:gd name="f10" fmla="*/ f7 1 396303"/>
                <a:gd name="f11" fmla="*/ 0 1 f9"/>
                <a:gd name="f12" fmla="*/ 7559993 1 f9"/>
                <a:gd name="f13" fmla="*/ 0 1 f10"/>
                <a:gd name="f14" fmla="*/ 396303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7559993" h="396303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7"/>
            <p:cNvSpPr/>
            <p:nvPr/>
          </p:nvSpPr>
          <p:spPr>
            <a:xfrm>
              <a:off x="4758190" y="6420660"/>
              <a:ext cx="1068851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Paris</a:t>
              </a:r>
              <a:r>
                <a:rPr lang="fr-FR" sz="1000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UNESCO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28" name="Rectangle 28"/>
            <p:cNvSpPr/>
            <p:nvPr/>
          </p:nvSpPr>
          <p:spPr>
            <a:xfrm>
              <a:off x="4758190" y="6572862"/>
              <a:ext cx="484467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France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29" name="Rectangle 29"/>
            <p:cNvSpPr/>
            <p:nvPr/>
          </p:nvSpPr>
          <p:spPr>
            <a:xfrm>
              <a:off x="5744974" y="6416975"/>
              <a:ext cx="96661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5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30" name="Rectangle 30"/>
            <p:cNvSpPr/>
            <p:nvPr/>
          </p:nvSpPr>
          <p:spPr>
            <a:xfrm>
              <a:off x="5817650" y="6416975"/>
              <a:ext cx="861447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&amp;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6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février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31" name="Rectangle 31"/>
            <p:cNvSpPr/>
            <p:nvPr/>
          </p:nvSpPr>
          <p:spPr>
            <a:xfrm>
              <a:off x="6465356" y="6416975"/>
              <a:ext cx="386644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2015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32" name="Rectangle 32"/>
            <p:cNvSpPr/>
            <p:nvPr/>
          </p:nvSpPr>
          <p:spPr>
            <a:xfrm>
              <a:off x="680633" y="6420660"/>
              <a:ext cx="4205983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Sous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le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patronage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de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la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Commission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nationale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française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33" name="Rectangle 33"/>
            <p:cNvSpPr/>
            <p:nvPr/>
          </p:nvSpPr>
          <p:spPr>
            <a:xfrm>
              <a:off x="680633" y="6572862"/>
              <a:ext cx="1528401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auprès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de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l’UNESCO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34" name="Shape 7499"/>
            <p:cNvSpPr/>
            <p:nvPr/>
          </p:nvSpPr>
          <p:spPr>
            <a:xfrm>
              <a:off x="4667655" y="6417012"/>
              <a:ext cx="12527" cy="270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0"/>
                <a:gd name="f4" fmla="val 270777"/>
                <a:gd name="f5" fmla="*/ f0 1 12700"/>
                <a:gd name="f6" fmla="*/ f1 1 270777"/>
                <a:gd name="f7" fmla="+- f4 0 f2"/>
                <a:gd name="f8" fmla="+- f3 0 f2"/>
                <a:gd name="f9" fmla="*/ f8 1 12700"/>
                <a:gd name="f10" fmla="*/ f7 1 270777"/>
                <a:gd name="f11" fmla="*/ 0 1 f9"/>
                <a:gd name="f12" fmla="*/ 12700 1 f9"/>
                <a:gd name="f13" fmla="*/ 0 1 f10"/>
                <a:gd name="f14" fmla="*/ 270777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2700" h="27077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35" name="Shape 7500"/>
            <p:cNvSpPr/>
            <p:nvPr/>
          </p:nvSpPr>
          <p:spPr>
            <a:xfrm>
              <a:off x="5656176" y="6416994"/>
              <a:ext cx="12527" cy="270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0"/>
                <a:gd name="f4" fmla="val 270777"/>
                <a:gd name="f5" fmla="*/ f0 1 12700"/>
                <a:gd name="f6" fmla="*/ f1 1 270777"/>
                <a:gd name="f7" fmla="+- f4 0 f2"/>
                <a:gd name="f8" fmla="+- f3 0 f2"/>
                <a:gd name="f9" fmla="*/ f8 1 12700"/>
                <a:gd name="f10" fmla="*/ f7 1 270777"/>
                <a:gd name="f11" fmla="*/ 0 1 f9"/>
                <a:gd name="f12" fmla="*/ 12700 1 f9"/>
                <a:gd name="f13" fmla="*/ 0 1 f10"/>
                <a:gd name="f14" fmla="*/ 270777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2700" h="27077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36" name="Shape 7501"/>
            <p:cNvSpPr/>
            <p:nvPr/>
          </p:nvSpPr>
          <p:spPr>
            <a:xfrm>
              <a:off x="229477" y="6298094"/>
              <a:ext cx="7459117" cy="9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59993"/>
                <a:gd name="f4" fmla="val 9144"/>
                <a:gd name="f5" fmla="*/ f0 1 7559993"/>
                <a:gd name="f6" fmla="*/ f1 1 9144"/>
                <a:gd name="f7" fmla="+- f4 0 f2"/>
                <a:gd name="f8" fmla="+- f3 0 f2"/>
                <a:gd name="f9" fmla="*/ f8 1 7559993"/>
                <a:gd name="f10" fmla="*/ f7 1 9144"/>
                <a:gd name="f11" fmla="*/ 0 1 f9"/>
                <a:gd name="f12" fmla="*/ 7559993 1 f9"/>
                <a:gd name="f13" fmla="*/ 0 1 f10"/>
                <a:gd name="f14" fmla="*/ 914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7559993" h="9144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37" name="Shape 7502"/>
            <p:cNvSpPr/>
            <p:nvPr/>
          </p:nvSpPr>
          <p:spPr>
            <a:xfrm>
              <a:off x="229477" y="6792135"/>
              <a:ext cx="7459117" cy="9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59993"/>
                <a:gd name="f4" fmla="val 9144"/>
                <a:gd name="f5" fmla="*/ f0 1 7559993"/>
                <a:gd name="f6" fmla="*/ f1 1 9144"/>
                <a:gd name="f7" fmla="+- f4 0 f2"/>
                <a:gd name="f8" fmla="+- f3 0 f2"/>
                <a:gd name="f9" fmla="*/ f8 1 7559993"/>
                <a:gd name="f10" fmla="*/ f7 1 9144"/>
                <a:gd name="f11" fmla="*/ 0 1 f9"/>
                <a:gd name="f12" fmla="*/ 7559993 1 f9"/>
                <a:gd name="f13" fmla="*/ 0 1 f10"/>
                <a:gd name="f14" fmla="*/ 914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7559993" h="9144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Rectangle 42"/>
          <p:cNvSpPr/>
          <p:nvPr/>
        </p:nvSpPr>
        <p:spPr>
          <a:xfrm>
            <a:off x="283600" y="5951471"/>
            <a:ext cx="4114532" cy="76253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1" compatLnSpc="1"/>
          <a:lstStyle/>
          <a:p>
            <a:pPr>
              <a:lnSpc>
                <a:spcPct val="107000"/>
              </a:lnSpc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</a:t>
            </a:r>
            <a:r>
              <a:rPr lang="fr-FR" sz="2400" b="1" kern="0" dirty="0" smtClean="0">
                <a:solidFill>
                  <a:srgbClr val="62AF85"/>
                </a:solidFill>
                <a:latin typeface="Webdings" pitchFamily="18"/>
                <a:ea typeface="Calibri" pitchFamily="34"/>
                <a:cs typeface="Calibri" pitchFamily="34"/>
              </a:rPr>
              <a:t>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</a:t>
            </a:r>
            <a:r>
              <a:rPr lang="fr-FR" sz="2400" b="1" kern="0" dirty="0" err="1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fr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: 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3  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/ en : 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1 </a:t>
            </a:r>
            <a:endParaRPr lang="fr-FR" sz="2400" b="1" dirty="0" smtClean="0">
              <a:solidFill>
                <a:srgbClr val="62AF85"/>
              </a:solidFill>
              <a:ea typeface="Calibri" pitchFamily="34"/>
              <a:cs typeface="Calibri" pitchFamily="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kern="0" dirty="0" smtClean="0">
              <a:solidFill>
                <a:srgbClr val="62AF85"/>
              </a:solidFill>
              <a:ea typeface="Calibri" pitchFamily="34"/>
              <a:cs typeface="Calibri" pitchFamily="34"/>
            </a:endParaRPr>
          </a:p>
        </p:txBody>
      </p:sp>
      <p:sp>
        <p:nvSpPr>
          <p:cNvPr id="41" name="Shape 7459"/>
          <p:cNvSpPr/>
          <p:nvPr/>
        </p:nvSpPr>
        <p:spPr>
          <a:xfrm>
            <a:off x="879307" y="3509399"/>
            <a:ext cx="5039540" cy="2109731"/>
          </a:xfrm>
          <a:custGeom>
            <a:avLst/>
            <a:gdLst>
              <a:gd name="f0" fmla="val w"/>
              <a:gd name="f1" fmla="val h"/>
              <a:gd name="f2" fmla="val 0"/>
              <a:gd name="f3" fmla="val 7559993"/>
              <a:gd name="f4" fmla="val 396303"/>
              <a:gd name="f5" fmla="*/ f0 1 7559993"/>
              <a:gd name="f6" fmla="*/ f1 1 396303"/>
              <a:gd name="f7" fmla="+- f4 0 f2"/>
              <a:gd name="f8" fmla="+- f3 0 f2"/>
              <a:gd name="f9" fmla="*/ f8 1 7559993"/>
              <a:gd name="f10" fmla="*/ f7 1 396303"/>
              <a:gd name="f11" fmla="*/ 0 1 f9"/>
              <a:gd name="f12" fmla="*/ 7559993 1 f9"/>
              <a:gd name="f13" fmla="*/ 0 1 f10"/>
              <a:gd name="f14" fmla="*/ 396303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559993" h="39630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kern="0" dirty="0">
                <a:solidFill>
                  <a:srgbClr val="62AF85"/>
                </a:solidFill>
                <a:ea typeface="Calibri" pitchFamily="34"/>
                <a:cs typeface="Calibri" pitchFamily="34"/>
              </a:rPr>
              <a:t>S</a:t>
            </a: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ecrétaire général de CGPME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Paris Ile –de- </a:t>
            </a: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France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General </a:t>
            </a:r>
            <a:r>
              <a:rPr lang="fr-FR" sz="2600" b="1" kern="0" dirty="0" err="1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Secretary</a:t>
            </a: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for CGPME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PARIS Ile de </a:t>
            </a: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F</a:t>
            </a: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rance</a:t>
            </a:r>
            <a:endParaRPr lang="fr-FR" sz="2600" b="1" kern="0" dirty="0" smtClean="0">
              <a:solidFill>
                <a:srgbClr val="62AF85"/>
              </a:solidFill>
              <a:ea typeface="Calibri" pitchFamily="34"/>
              <a:cs typeface="Calibri" pitchFamily="34"/>
            </a:endParaRPr>
          </a:p>
        </p:txBody>
      </p:sp>
      <p:pic>
        <p:nvPicPr>
          <p:cNvPr id="39" name="Picture 252" descr="C:\Users\Kin\Desktop\Photos retouchées\Mezziouane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07" y="649301"/>
            <a:ext cx="1800000" cy="21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6457952" y="6356356"/>
            <a:ext cx="2057400" cy="365129"/>
          </a:xfrm>
          <a:prstGeom prst="rect">
            <a:avLst/>
          </a:prstGeom>
        </p:spPr>
        <p:txBody>
          <a:bodyPr/>
          <a:lstStyle/>
          <a:p>
            <a:fld id="{80C3672E-2D81-4DDF-8C1D-FB57F4BA1E8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3048151" y="203025"/>
            <a:ext cx="3184124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alpha val="36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kern="0" dirty="0">
                <a:solidFill>
                  <a:srgbClr val="62AF85"/>
                </a:solidFill>
                <a:ea typeface="Calibri" pitchFamily="34"/>
                <a:cs typeface="Calibri" pitchFamily="34"/>
              </a:rPr>
              <a:t>Session internationale N°3 </a:t>
            </a:r>
          </a:p>
        </p:txBody>
      </p:sp>
    </p:spTree>
    <p:extLst>
      <p:ext uri="{BB962C8B-B14F-4D97-AF65-F5344CB8AC3E}">
        <p14:creationId xmlns:p14="http://schemas.microsoft.com/office/powerpoint/2010/main" val="29343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285" y="248394"/>
            <a:ext cx="6974732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fr-FR" sz="3600" dirty="0" smtClean="0">
                <a:solidFill>
                  <a:srgbClr val="0070C0"/>
                </a:solidFill>
              </a:rPr>
              <a:t>Accompagner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>les mutations économiques </a:t>
            </a:r>
            <a:endParaRPr lang="fr-F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542589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Des  défis </a:t>
            </a:r>
            <a:r>
              <a:rPr lang="fr-FR" dirty="0" smtClean="0"/>
              <a:t>nouveaux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La diffusion des Technologies de l’Information et de la Communication (TIC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 L’adaptation </a:t>
            </a:r>
            <a:r>
              <a:rPr lang="fr-FR" dirty="0"/>
              <a:t>permanente des produits et </a:t>
            </a:r>
            <a:r>
              <a:rPr lang="fr-FR" dirty="0" smtClean="0"/>
              <a:t>services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 Préparer les compétences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Des secteurs stratégiques en demande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5749875"/>
            <a:ext cx="599301" cy="894062"/>
          </a:xfrm>
          <a:prstGeom prst="rect">
            <a:avLst/>
          </a:prstGeom>
        </p:spPr>
      </p:pic>
      <p:grpSp>
        <p:nvGrpSpPr>
          <p:cNvPr id="6" name="Group 4955"/>
          <p:cNvGrpSpPr/>
          <p:nvPr/>
        </p:nvGrpSpPr>
        <p:grpSpPr>
          <a:xfrm>
            <a:off x="7664972" y="6118651"/>
            <a:ext cx="797028" cy="612252"/>
            <a:chOff x="7848615" y="5883277"/>
            <a:chExt cx="1895459" cy="898919"/>
          </a:xfrm>
        </p:grpSpPr>
        <p:pic>
          <p:nvPicPr>
            <p:cNvPr id="7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67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5003"/>
          <p:cNvGrpSpPr/>
          <p:nvPr/>
        </p:nvGrpSpPr>
        <p:grpSpPr>
          <a:xfrm>
            <a:off x="8545434" y="6131279"/>
            <a:ext cx="510648" cy="612252"/>
            <a:chOff x="9904094" y="5883277"/>
            <a:chExt cx="2117723" cy="940432"/>
          </a:xfrm>
        </p:grpSpPr>
        <p:pic>
          <p:nvPicPr>
            <p:cNvPr id="11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4953"/>
          <p:cNvGrpSpPr/>
          <p:nvPr/>
        </p:nvGrpSpPr>
        <p:grpSpPr>
          <a:xfrm>
            <a:off x="7492371" y="-1164"/>
            <a:ext cx="1563711" cy="1452921"/>
            <a:chOff x="8753249" y="409001"/>
            <a:chExt cx="2844560" cy="2364300"/>
          </a:xfrm>
        </p:grpSpPr>
        <p:pic>
          <p:nvPicPr>
            <p:cNvPr id="18" name="Picture 67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67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74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6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75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300" y="248394"/>
            <a:ext cx="6983169" cy="1325563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2. Difficultés des petites et moyennes</a:t>
            </a:r>
            <a:br>
              <a:rPr lang="fr-FR" sz="3200" dirty="0" smtClean="0">
                <a:solidFill>
                  <a:srgbClr val="0070C0"/>
                </a:solidFill>
              </a:rPr>
            </a:br>
            <a:r>
              <a:rPr lang="fr-FR" sz="3200" dirty="0" smtClean="0">
                <a:solidFill>
                  <a:srgbClr val="0070C0"/>
                </a:solidFill>
              </a:rPr>
              <a:t>    entreprises dans l’apprentissage  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923" y="1763664"/>
            <a:ext cx="8338753" cy="3986211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99% des entreprises sont des PME et emploient près de </a:t>
            </a:r>
            <a:r>
              <a:rPr lang="fr-FR" dirty="0" smtClean="0"/>
              <a:t>45% </a:t>
            </a:r>
            <a:r>
              <a:rPr lang="fr-FR" dirty="0"/>
              <a:t>des </a:t>
            </a:r>
            <a:r>
              <a:rPr lang="fr-FR" dirty="0" smtClean="0"/>
              <a:t>salariés</a:t>
            </a:r>
          </a:p>
          <a:p>
            <a:r>
              <a:rPr lang="fr-FR" dirty="0" smtClean="0"/>
              <a:t>95% des entreprises sont des TPE (moins de 10 salariés) soit 22% des salariés</a:t>
            </a:r>
          </a:p>
          <a:p>
            <a:r>
              <a:rPr lang="fr-FR" dirty="0" smtClean="0"/>
              <a:t>Des difficultés structurelles</a:t>
            </a:r>
            <a:br>
              <a:rPr lang="fr-FR" dirty="0" smtClean="0"/>
            </a:br>
            <a:r>
              <a:rPr lang="fr-FR" sz="900" dirty="0" smtClean="0"/>
              <a:t> </a:t>
            </a:r>
          </a:p>
          <a:p>
            <a:pPr lvl="1"/>
            <a:r>
              <a:rPr lang="fr-FR" dirty="0" smtClean="0"/>
              <a:t>Une fonction Ressources Humaines inexistante</a:t>
            </a:r>
          </a:p>
          <a:p>
            <a:pPr lvl="1"/>
            <a:r>
              <a:rPr lang="fr-FR" dirty="0" smtClean="0"/>
              <a:t>Un manque de moyens financiers pour externaliser la formation</a:t>
            </a:r>
          </a:p>
          <a:p>
            <a:pPr lvl="1"/>
            <a:r>
              <a:rPr lang="fr-FR" dirty="0" smtClean="0"/>
              <a:t>Un vieillissement démographique et un risque de perte d’expertise </a:t>
            </a:r>
          </a:p>
          <a:p>
            <a:pPr lvl="1"/>
            <a:r>
              <a:rPr lang="fr-FR" dirty="0" smtClean="0"/>
              <a:t>Des besoins concernant tous les niveaux de formation</a:t>
            </a:r>
          </a:p>
          <a:p>
            <a:pPr lvl="1"/>
            <a:r>
              <a:rPr lang="fr-FR" dirty="0" smtClean="0"/>
              <a:t>Une méconnaissance des dispositifs de formation professionnelle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5749875"/>
            <a:ext cx="599301" cy="894062"/>
          </a:xfrm>
          <a:prstGeom prst="rect">
            <a:avLst/>
          </a:prstGeom>
        </p:spPr>
      </p:pic>
      <p:grpSp>
        <p:nvGrpSpPr>
          <p:cNvPr id="6" name="Group 5003"/>
          <p:cNvGrpSpPr/>
          <p:nvPr/>
        </p:nvGrpSpPr>
        <p:grpSpPr>
          <a:xfrm>
            <a:off x="8545434" y="6131279"/>
            <a:ext cx="510648" cy="612252"/>
            <a:chOff x="9904094" y="5883277"/>
            <a:chExt cx="2117723" cy="940432"/>
          </a:xfrm>
        </p:grpSpPr>
        <p:pic>
          <p:nvPicPr>
            <p:cNvPr id="7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4955"/>
          <p:cNvGrpSpPr/>
          <p:nvPr/>
        </p:nvGrpSpPr>
        <p:grpSpPr>
          <a:xfrm>
            <a:off x="7664972" y="6118651"/>
            <a:ext cx="797028" cy="612252"/>
            <a:chOff x="7848615" y="5883277"/>
            <a:chExt cx="1895459" cy="898919"/>
          </a:xfrm>
        </p:grpSpPr>
        <p:pic>
          <p:nvPicPr>
            <p:cNvPr id="15" name="Picture 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67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4953"/>
          <p:cNvGrpSpPr/>
          <p:nvPr/>
        </p:nvGrpSpPr>
        <p:grpSpPr>
          <a:xfrm>
            <a:off x="7492371" y="-1164"/>
            <a:ext cx="1563711" cy="1452921"/>
            <a:chOff x="8753249" y="409001"/>
            <a:chExt cx="2844560" cy="2364300"/>
          </a:xfrm>
        </p:grpSpPr>
        <p:pic>
          <p:nvPicPr>
            <p:cNvPr id="18" name="Picture 67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67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74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6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040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3</a:t>
            </a:r>
            <a:r>
              <a:rPr lang="fr-FR" sz="3200" dirty="0" smtClean="0">
                <a:solidFill>
                  <a:srgbClr val="0070C0"/>
                </a:solidFill>
              </a:rPr>
              <a:t>. Agir pour renforcer les atouts </a:t>
            </a:r>
            <a:br>
              <a:rPr lang="fr-FR" sz="3200" dirty="0" smtClean="0">
                <a:solidFill>
                  <a:srgbClr val="0070C0"/>
                </a:solidFill>
              </a:rPr>
            </a:br>
            <a:r>
              <a:rPr lang="fr-FR" sz="3200" dirty="0" smtClean="0">
                <a:solidFill>
                  <a:srgbClr val="0070C0"/>
                </a:solidFill>
              </a:rPr>
              <a:t>    des petites et moyennes entreprises </a:t>
            </a:r>
            <a:br>
              <a:rPr lang="fr-FR" sz="3200" dirty="0" smtClean="0">
                <a:solidFill>
                  <a:srgbClr val="0070C0"/>
                </a:solidFill>
              </a:rPr>
            </a:br>
            <a:r>
              <a:rPr lang="fr-FR" sz="3200" dirty="0" smtClean="0">
                <a:solidFill>
                  <a:srgbClr val="0070C0"/>
                </a:solidFill>
              </a:rPr>
              <a:t>    dans l’apprentissage  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001" y="1982789"/>
            <a:ext cx="7727147" cy="41358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Des atouts pour gérer l’évolution des salariés </a:t>
            </a:r>
          </a:p>
          <a:p>
            <a:pPr marL="0" indent="0">
              <a:buNone/>
            </a:pPr>
            <a:endParaRPr lang="fr-FR" sz="900" dirty="0" smtClean="0"/>
          </a:p>
          <a:p>
            <a:pPr lvl="1"/>
            <a:r>
              <a:rPr lang="fr-FR" dirty="0" smtClean="0"/>
              <a:t>Former l’équipe dirigeante à un management collaboratif pour renforcer l’implication des salariés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/>
              <a:t>Développer une « </a:t>
            </a:r>
            <a:r>
              <a:rPr lang="fr-FR" dirty="0" smtClean="0"/>
              <a:t>poly-compétence</a:t>
            </a:r>
            <a:r>
              <a:rPr lang="fr-FR" dirty="0"/>
              <a:t> » rapide des salariés </a:t>
            </a:r>
            <a:r>
              <a:rPr lang="fr-FR" dirty="0" smtClean="0"/>
              <a:t>en facilitant le recours à la formation professionnelle 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 smtClean="0"/>
              <a:t>Développer des coopérations intergénérationnelles pour faire face aux défis démographiques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Renforcer la collaboration Ecole - Entreprise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5749875"/>
            <a:ext cx="599301" cy="894062"/>
          </a:xfrm>
          <a:prstGeom prst="rect">
            <a:avLst/>
          </a:prstGeom>
        </p:spPr>
      </p:pic>
      <p:grpSp>
        <p:nvGrpSpPr>
          <p:cNvPr id="6" name="Group 5003"/>
          <p:cNvGrpSpPr/>
          <p:nvPr/>
        </p:nvGrpSpPr>
        <p:grpSpPr>
          <a:xfrm>
            <a:off x="8545434" y="6131279"/>
            <a:ext cx="510648" cy="612252"/>
            <a:chOff x="9904094" y="5883277"/>
            <a:chExt cx="2117723" cy="940432"/>
          </a:xfrm>
        </p:grpSpPr>
        <p:pic>
          <p:nvPicPr>
            <p:cNvPr id="7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4955"/>
          <p:cNvGrpSpPr/>
          <p:nvPr/>
        </p:nvGrpSpPr>
        <p:grpSpPr>
          <a:xfrm>
            <a:off x="7664972" y="6118651"/>
            <a:ext cx="797028" cy="612252"/>
            <a:chOff x="7848615" y="5883277"/>
            <a:chExt cx="1895459" cy="898919"/>
          </a:xfrm>
        </p:grpSpPr>
        <p:pic>
          <p:nvPicPr>
            <p:cNvPr id="15" name="Picture 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67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4953"/>
          <p:cNvGrpSpPr/>
          <p:nvPr/>
        </p:nvGrpSpPr>
        <p:grpSpPr>
          <a:xfrm>
            <a:off x="7492371" y="-1164"/>
            <a:ext cx="1563711" cy="1452921"/>
            <a:chOff x="8753249" y="409001"/>
            <a:chExt cx="2844560" cy="2364300"/>
          </a:xfrm>
        </p:grpSpPr>
        <p:pic>
          <p:nvPicPr>
            <p:cNvPr id="18" name="Picture 67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67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74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6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267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29819" cy="1325563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4</a:t>
            </a:r>
            <a:r>
              <a:rPr lang="fr-FR" sz="3200" dirty="0" smtClean="0">
                <a:solidFill>
                  <a:srgbClr val="0070C0"/>
                </a:solidFill>
              </a:rPr>
              <a:t>. Convaincre les dirigeants de valoriser</a:t>
            </a:r>
            <a:br>
              <a:rPr lang="fr-FR" sz="3200" dirty="0" smtClean="0">
                <a:solidFill>
                  <a:srgbClr val="0070C0"/>
                </a:solidFill>
              </a:rPr>
            </a:br>
            <a:r>
              <a:rPr lang="fr-FR" sz="3200" dirty="0" smtClean="0">
                <a:solidFill>
                  <a:srgbClr val="0070C0"/>
                </a:solidFill>
              </a:rPr>
              <a:t>    l’apprentissage tout au long de la vie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001" y="2160590"/>
            <a:ext cx="7225488" cy="395806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Développer une culture de valorisation du capital humain de l’entreprise</a:t>
            </a:r>
          </a:p>
          <a:p>
            <a:r>
              <a:rPr lang="fr-FR" sz="2400" dirty="0" smtClean="0"/>
              <a:t>Intégrer les TPE/PME dans des réseaux interprofessionnels innovants </a:t>
            </a:r>
          </a:p>
          <a:p>
            <a:r>
              <a:rPr lang="fr-FR" sz="2400" dirty="0" smtClean="0"/>
              <a:t>Transformer de nouvelles réglementations en opportunité de développement pour l’entreprise</a:t>
            </a:r>
          </a:p>
          <a:p>
            <a:r>
              <a:rPr lang="fr-FR" sz="2400" dirty="0"/>
              <a:t>Exemple des plates-formes </a:t>
            </a:r>
            <a:r>
              <a:rPr lang="fr-FR" sz="2400" dirty="0" err="1" smtClean="0"/>
              <a:t>Diagneo</a:t>
            </a:r>
            <a:r>
              <a:rPr lang="fr-FR" sz="2400" dirty="0" smtClean="0"/>
              <a:t> </a:t>
            </a:r>
            <a:r>
              <a:rPr lang="fr-FR" sz="2400" dirty="0"/>
              <a:t>RH et RH </a:t>
            </a:r>
            <a:r>
              <a:rPr lang="fr-FR" sz="2400" dirty="0" err="1" smtClean="0"/>
              <a:t>Academy</a:t>
            </a:r>
            <a:r>
              <a:rPr lang="fr-FR" sz="2400" dirty="0" smtClean="0"/>
              <a:t> </a:t>
            </a:r>
            <a:endParaRPr lang="fr-FR" sz="2400" dirty="0"/>
          </a:p>
          <a:p>
            <a:pPr marL="457200" lvl="1" indent="0">
              <a:buNone/>
            </a:pPr>
            <a:r>
              <a:rPr lang="fr-FR" dirty="0"/>
              <a:t>(</a:t>
            </a:r>
            <a:r>
              <a:rPr lang="fr-FR" dirty="0">
                <a:solidFill>
                  <a:srgbClr val="7030A0"/>
                </a:solidFill>
                <a:hlinkClick r:id="rId2"/>
              </a:rPr>
              <a:t>www.diagneo-rh.com</a:t>
            </a:r>
            <a:r>
              <a:rPr lang="fr-FR" dirty="0">
                <a:solidFill>
                  <a:srgbClr val="7030A0"/>
                </a:solidFill>
              </a:rPr>
              <a:t> – </a:t>
            </a:r>
            <a:r>
              <a:rPr lang="fr-FR" dirty="0">
                <a:solidFill>
                  <a:srgbClr val="7030A0"/>
                </a:solidFill>
                <a:hlinkClick r:id="rId3"/>
              </a:rPr>
              <a:t>www.rhacademy.fr</a:t>
            </a:r>
            <a:r>
              <a:rPr lang="fr-FR" dirty="0"/>
              <a:t>) </a:t>
            </a:r>
            <a:endParaRPr lang="fr-FR" sz="2400" dirty="0" smtClean="0"/>
          </a:p>
          <a:p>
            <a:pPr lvl="2"/>
            <a:endParaRPr lang="fr-FR" sz="2400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fr-FR" sz="2400" dirty="0" smtClean="0"/>
          </a:p>
          <a:p>
            <a:pPr lvl="2"/>
            <a:endParaRPr lang="fr-FR" sz="2400" dirty="0" smtClean="0"/>
          </a:p>
          <a:p>
            <a:pPr lvl="2"/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5749875"/>
            <a:ext cx="599301" cy="894062"/>
          </a:xfrm>
          <a:prstGeom prst="rect">
            <a:avLst/>
          </a:prstGeom>
        </p:spPr>
      </p:pic>
      <p:grpSp>
        <p:nvGrpSpPr>
          <p:cNvPr id="6" name="Group 5003"/>
          <p:cNvGrpSpPr/>
          <p:nvPr/>
        </p:nvGrpSpPr>
        <p:grpSpPr>
          <a:xfrm>
            <a:off x="8545434" y="6131279"/>
            <a:ext cx="510648" cy="612252"/>
            <a:chOff x="9904094" y="5883277"/>
            <a:chExt cx="2117723" cy="940432"/>
          </a:xfrm>
        </p:grpSpPr>
        <p:pic>
          <p:nvPicPr>
            <p:cNvPr id="7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4955"/>
          <p:cNvGrpSpPr/>
          <p:nvPr/>
        </p:nvGrpSpPr>
        <p:grpSpPr>
          <a:xfrm>
            <a:off x="7664972" y="6118651"/>
            <a:ext cx="797028" cy="612252"/>
            <a:chOff x="7848615" y="5883277"/>
            <a:chExt cx="1895459" cy="898919"/>
          </a:xfrm>
        </p:grpSpPr>
        <p:pic>
          <p:nvPicPr>
            <p:cNvPr id="15" name="Picture 4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674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4953"/>
          <p:cNvGrpSpPr/>
          <p:nvPr/>
        </p:nvGrpSpPr>
        <p:grpSpPr>
          <a:xfrm>
            <a:off x="7492371" y="-1164"/>
            <a:ext cx="1563711" cy="1452921"/>
            <a:chOff x="8753249" y="409001"/>
            <a:chExt cx="2844560" cy="2364300"/>
          </a:xfrm>
        </p:grpSpPr>
        <p:pic>
          <p:nvPicPr>
            <p:cNvPr id="18" name="Picture 674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674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74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5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6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478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5</a:t>
            </a:r>
            <a:r>
              <a:rPr lang="fr-FR" sz="3200" dirty="0" smtClean="0">
                <a:solidFill>
                  <a:srgbClr val="0070C0"/>
                </a:solidFill>
              </a:rPr>
              <a:t>. Valoriser l’alternance comme moteur</a:t>
            </a:r>
            <a:br>
              <a:rPr lang="fr-FR" sz="3200" dirty="0" smtClean="0">
                <a:solidFill>
                  <a:srgbClr val="0070C0"/>
                </a:solidFill>
              </a:rPr>
            </a:br>
            <a:r>
              <a:rPr lang="fr-FR" sz="3200" dirty="0" smtClean="0">
                <a:solidFill>
                  <a:srgbClr val="0070C0"/>
                </a:solidFill>
              </a:rPr>
              <a:t>    de l’insertion professionnelle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001" y="1751368"/>
            <a:ext cx="7453479" cy="4379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Un constat alarmant :</a:t>
            </a:r>
          </a:p>
          <a:p>
            <a:pPr marL="0" indent="0">
              <a:buNone/>
            </a:pPr>
            <a:endParaRPr lang="fr-FR" sz="900" dirty="0" smtClean="0"/>
          </a:p>
          <a:p>
            <a:pPr lvl="1"/>
            <a:r>
              <a:rPr lang="fr-FR" dirty="0" smtClean="0"/>
              <a:t>Taux d’emploi des jeunes entre 16 et 24 ans</a:t>
            </a:r>
          </a:p>
          <a:p>
            <a:pPr marL="457200" lvl="1" indent="0">
              <a:buNone/>
            </a:pPr>
            <a:r>
              <a:rPr lang="fr-FR" dirty="0"/>
              <a:t> </a:t>
            </a:r>
            <a:r>
              <a:rPr lang="fr-FR" dirty="0" smtClean="0"/>
              <a:t>        France : 29,4% </a:t>
            </a:r>
          </a:p>
          <a:p>
            <a:pPr marL="457200" lvl="1" indent="0">
              <a:buNone/>
            </a:pPr>
            <a:r>
              <a:rPr lang="fr-FR" dirty="0" smtClean="0"/>
              <a:t>         Royaume Uni : 49,6%  </a:t>
            </a:r>
          </a:p>
          <a:p>
            <a:pPr marL="457200" lvl="1" indent="0">
              <a:buNone/>
            </a:pPr>
            <a:r>
              <a:rPr lang="fr-FR" dirty="0"/>
              <a:t> </a:t>
            </a:r>
            <a:r>
              <a:rPr lang="fr-FR" dirty="0" smtClean="0"/>
              <a:t>        Allemagne : 46,4% </a:t>
            </a:r>
            <a:br>
              <a:rPr lang="fr-FR" dirty="0" smtClean="0"/>
            </a:br>
            <a:endParaRPr lang="fr-FR" sz="800" dirty="0" smtClean="0"/>
          </a:p>
          <a:p>
            <a:pPr lvl="1"/>
            <a:r>
              <a:rPr lang="fr-FR" dirty="0" smtClean="0"/>
              <a:t>Moins de 425 000 jeunes en contrats d’alternance</a:t>
            </a:r>
            <a:br>
              <a:rPr lang="fr-FR" dirty="0" smtClean="0"/>
            </a:br>
            <a:endParaRPr lang="fr-FR" sz="800" dirty="0" smtClean="0"/>
          </a:p>
          <a:p>
            <a:pPr lvl="1"/>
            <a:r>
              <a:rPr lang="fr-FR" dirty="0" smtClean="0"/>
              <a:t>15,1% des moins de 25 ans au chômage</a:t>
            </a:r>
          </a:p>
          <a:p>
            <a:pPr marL="457200" lvl="1" indent="0">
              <a:buNone/>
            </a:pPr>
            <a:endParaRPr lang="fr-FR" sz="800" dirty="0" smtClean="0"/>
          </a:p>
          <a:p>
            <a:pPr marL="0" indent="0" algn="ctr">
              <a:buNone/>
            </a:pP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Pourtant il existe des besoins de recrutement </a:t>
            </a:r>
            <a:b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dans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des secteurs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stratégiques</a:t>
            </a:r>
          </a:p>
          <a:p>
            <a:pPr lvl="2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5749875"/>
            <a:ext cx="599301" cy="894062"/>
          </a:xfrm>
          <a:prstGeom prst="rect">
            <a:avLst/>
          </a:prstGeom>
        </p:spPr>
      </p:pic>
      <p:grpSp>
        <p:nvGrpSpPr>
          <p:cNvPr id="6" name="Group 5003"/>
          <p:cNvGrpSpPr/>
          <p:nvPr/>
        </p:nvGrpSpPr>
        <p:grpSpPr>
          <a:xfrm>
            <a:off x="8545434" y="6131279"/>
            <a:ext cx="510648" cy="612252"/>
            <a:chOff x="9904094" y="5883277"/>
            <a:chExt cx="2117723" cy="940432"/>
          </a:xfrm>
        </p:grpSpPr>
        <p:pic>
          <p:nvPicPr>
            <p:cNvPr id="7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4955"/>
          <p:cNvGrpSpPr/>
          <p:nvPr/>
        </p:nvGrpSpPr>
        <p:grpSpPr>
          <a:xfrm>
            <a:off x="7673137" y="6131279"/>
            <a:ext cx="797028" cy="612252"/>
            <a:chOff x="7848615" y="5883277"/>
            <a:chExt cx="1895459" cy="898919"/>
          </a:xfrm>
        </p:grpSpPr>
        <p:pic>
          <p:nvPicPr>
            <p:cNvPr id="15" name="Picture 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67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4953"/>
          <p:cNvGrpSpPr/>
          <p:nvPr/>
        </p:nvGrpSpPr>
        <p:grpSpPr>
          <a:xfrm>
            <a:off x="7492371" y="-1164"/>
            <a:ext cx="1563711" cy="1452921"/>
            <a:chOff x="8753249" y="409001"/>
            <a:chExt cx="2844560" cy="2364300"/>
          </a:xfrm>
        </p:grpSpPr>
        <p:pic>
          <p:nvPicPr>
            <p:cNvPr id="18" name="Picture 67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67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74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6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771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63721" cy="1325563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6. Valoriser l’alternance comme moteur</a:t>
            </a:r>
            <a:br>
              <a:rPr lang="fr-FR" sz="3200" dirty="0" smtClean="0">
                <a:solidFill>
                  <a:srgbClr val="0070C0"/>
                </a:solidFill>
              </a:rPr>
            </a:br>
            <a:r>
              <a:rPr lang="fr-FR" sz="3200" dirty="0" smtClean="0">
                <a:solidFill>
                  <a:srgbClr val="0070C0"/>
                </a:solidFill>
              </a:rPr>
              <a:t>     de l’insertion professionnelle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001" y="2160591"/>
            <a:ext cx="7165136" cy="3724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1_Notre action en faveur de l’alternance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Informer les dirigeants sur les atouts de l’alternance et ses modalités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Faciliter les </a:t>
            </a:r>
            <a:r>
              <a:rPr lang="fr-FR" dirty="0"/>
              <a:t>liens entre entreprises et </a:t>
            </a:r>
            <a:r>
              <a:rPr lang="fr-FR" dirty="0" smtClean="0"/>
              <a:t>candidats adéquats</a:t>
            </a:r>
          </a:p>
          <a:p>
            <a:pPr marL="914400" lvl="2" indent="0"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5749875"/>
            <a:ext cx="599301" cy="894062"/>
          </a:xfrm>
          <a:prstGeom prst="rect">
            <a:avLst/>
          </a:prstGeom>
        </p:spPr>
      </p:pic>
      <p:grpSp>
        <p:nvGrpSpPr>
          <p:cNvPr id="6" name="Group 5003"/>
          <p:cNvGrpSpPr/>
          <p:nvPr/>
        </p:nvGrpSpPr>
        <p:grpSpPr>
          <a:xfrm>
            <a:off x="8545434" y="6131279"/>
            <a:ext cx="510648" cy="612252"/>
            <a:chOff x="9904094" y="5883277"/>
            <a:chExt cx="2117723" cy="940432"/>
          </a:xfrm>
        </p:grpSpPr>
        <p:pic>
          <p:nvPicPr>
            <p:cNvPr id="7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4955"/>
          <p:cNvGrpSpPr/>
          <p:nvPr/>
        </p:nvGrpSpPr>
        <p:grpSpPr>
          <a:xfrm>
            <a:off x="7673137" y="6131279"/>
            <a:ext cx="797028" cy="612252"/>
            <a:chOff x="7848615" y="5883277"/>
            <a:chExt cx="1895459" cy="898919"/>
          </a:xfrm>
        </p:grpSpPr>
        <p:pic>
          <p:nvPicPr>
            <p:cNvPr id="15" name="Picture 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67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4953"/>
          <p:cNvGrpSpPr/>
          <p:nvPr/>
        </p:nvGrpSpPr>
        <p:grpSpPr>
          <a:xfrm>
            <a:off x="7492371" y="-1164"/>
            <a:ext cx="1563711" cy="1452921"/>
            <a:chOff x="8753249" y="409001"/>
            <a:chExt cx="2844560" cy="2364300"/>
          </a:xfrm>
        </p:grpSpPr>
        <p:pic>
          <p:nvPicPr>
            <p:cNvPr id="18" name="Picture 67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67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74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6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589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715733" cy="1325563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6. Valoriser l’alternance comme moteur</a:t>
            </a:r>
            <a:br>
              <a:rPr lang="fr-FR" sz="3200" dirty="0" smtClean="0">
                <a:solidFill>
                  <a:srgbClr val="0070C0"/>
                </a:solidFill>
              </a:rPr>
            </a:br>
            <a:r>
              <a:rPr lang="fr-FR" sz="3200" dirty="0" smtClean="0">
                <a:solidFill>
                  <a:srgbClr val="0070C0"/>
                </a:solidFill>
              </a:rPr>
              <a:t>    de l’insertion professionnelle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001" y="1834009"/>
            <a:ext cx="7508463" cy="437991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800" dirty="0" smtClean="0"/>
              <a:t>2_Exemple du Programme Apprentissage</a:t>
            </a:r>
            <a:br>
              <a:rPr lang="fr-FR" sz="2800" dirty="0" smtClean="0"/>
            </a:br>
            <a:r>
              <a:rPr lang="fr-FR" sz="2800" dirty="0" smtClean="0"/>
              <a:t>     de la CGPME Paris Ile-de-France</a:t>
            </a:r>
            <a:endParaRPr lang="fr-FR" sz="900" dirty="0" smtClean="0"/>
          </a:p>
          <a:p>
            <a:pPr lvl="2">
              <a:lnSpc>
                <a:spcPct val="150000"/>
              </a:lnSpc>
            </a:pPr>
            <a:r>
              <a:rPr lang="fr-FR" dirty="0" smtClean="0"/>
              <a:t>Un réseau de Développeurs de l’alternance </a:t>
            </a:r>
          </a:p>
          <a:p>
            <a:pPr lvl="2">
              <a:lnSpc>
                <a:spcPct val="150000"/>
              </a:lnSpc>
            </a:pPr>
            <a:r>
              <a:rPr lang="fr-FR" dirty="0" smtClean="0"/>
              <a:t>La création des Ambassadeurs de l’apprentissage</a:t>
            </a:r>
          </a:p>
          <a:p>
            <a:pPr lvl="2">
              <a:lnSpc>
                <a:spcPct val="150000"/>
              </a:lnSpc>
            </a:pPr>
            <a:r>
              <a:rPr lang="fr-FR" dirty="0" smtClean="0"/>
              <a:t>La mise en place d’un Médiateur de l’Apprentissage pour améliorer globalement le dispositif</a:t>
            </a:r>
          </a:p>
          <a:p>
            <a:pPr lvl="2">
              <a:lnSpc>
                <a:spcPct val="110000"/>
              </a:lnSpc>
            </a:pPr>
            <a:r>
              <a:rPr lang="fr-FR" dirty="0"/>
              <a:t>Bilan </a:t>
            </a:r>
            <a:r>
              <a:rPr lang="fr-FR" dirty="0" smtClean="0"/>
              <a:t>emplois </a:t>
            </a:r>
            <a:r>
              <a:rPr lang="fr-FR" dirty="0"/>
              <a:t>: 2228 intentions de recrutement accompagnées dont </a:t>
            </a:r>
            <a:r>
              <a:rPr lang="fr-FR" dirty="0" smtClean="0"/>
              <a:t>853 en </a:t>
            </a:r>
            <a:r>
              <a:rPr lang="fr-FR" dirty="0"/>
              <a:t>alternance et 1375 en </a:t>
            </a:r>
            <a:r>
              <a:rPr lang="fr-FR" dirty="0" smtClean="0"/>
              <a:t>CDI/CDD sur 2013 et 2014</a:t>
            </a:r>
            <a:endParaRPr lang="fr-FR" dirty="0"/>
          </a:p>
          <a:p>
            <a:pPr lvl="2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5749875"/>
            <a:ext cx="599301" cy="894062"/>
          </a:xfrm>
          <a:prstGeom prst="rect">
            <a:avLst/>
          </a:prstGeom>
        </p:spPr>
      </p:pic>
      <p:grpSp>
        <p:nvGrpSpPr>
          <p:cNvPr id="6" name="Group 5003"/>
          <p:cNvGrpSpPr/>
          <p:nvPr/>
        </p:nvGrpSpPr>
        <p:grpSpPr>
          <a:xfrm>
            <a:off x="8545434" y="6131279"/>
            <a:ext cx="510648" cy="612252"/>
            <a:chOff x="9904094" y="5883277"/>
            <a:chExt cx="2117723" cy="940432"/>
          </a:xfrm>
        </p:grpSpPr>
        <p:pic>
          <p:nvPicPr>
            <p:cNvPr id="7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4955"/>
          <p:cNvGrpSpPr/>
          <p:nvPr/>
        </p:nvGrpSpPr>
        <p:grpSpPr>
          <a:xfrm>
            <a:off x="7673137" y="6131279"/>
            <a:ext cx="797028" cy="612252"/>
            <a:chOff x="7848615" y="5883277"/>
            <a:chExt cx="1895459" cy="898919"/>
          </a:xfrm>
        </p:grpSpPr>
        <p:pic>
          <p:nvPicPr>
            <p:cNvPr id="15" name="Picture 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67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4953"/>
          <p:cNvGrpSpPr/>
          <p:nvPr/>
        </p:nvGrpSpPr>
        <p:grpSpPr>
          <a:xfrm>
            <a:off x="7492371" y="-1164"/>
            <a:ext cx="1563711" cy="1452921"/>
            <a:chOff x="8753249" y="409001"/>
            <a:chExt cx="2844560" cy="2364300"/>
          </a:xfrm>
        </p:grpSpPr>
        <p:pic>
          <p:nvPicPr>
            <p:cNvPr id="18" name="Picture 67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674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67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74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6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198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335</Words>
  <Application>Microsoft Office PowerPoint</Application>
  <PresentationFormat>Affichage à l'écran (4:3)</PresentationFormat>
  <Paragraphs>94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Le rôle  des petites et moyennes entreprises  dans les apprentissages  tout au long de la vie</vt:lpstr>
      <vt:lpstr>Présentation PowerPoint</vt:lpstr>
      <vt:lpstr>1. Accompagner  les mutations économiques </vt:lpstr>
      <vt:lpstr>2. Difficultés des petites et moyennes     entreprises dans l’apprentissage  </vt:lpstr>
      <vt:lpstr>3. Agir pour renforcer les atouts      des petites et moyennes entreprises      dans l’apprentissage  </vt:lpstr>
      <vt:lpstr>4. Convaincre les dirigeants de valoriser     l’apprentissage tout au long de la vie</vt:lpstr>
      <vt:lpstr>5. Valoriser l’alternance comme moteur     de l’insertion professionnelle</vt:lpstr>
      <vt:lpstr>6. Valoriser l’alternance comme moteur      de l’insertion professionnelle</vt:lpstr>
      <vt:lpstr>6. Valoriser l’alternance comme moteur     de l’insertion professionnelle</vt:lpstr>
      <vt:lpstr>7. Décloisonner l’entreprise au profit des     apprentissages tout au long de la vie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rôle des petites et moyennes entreprises dans les apprentissages tout au long de la vie</dc:title>
  <dc:creator>Karine Laymond</dc:creator>
  <cp:lastModifiedBy>Yann</cp:lastModifiedBy>
  <cp:revision>45</cp:revision>
  <dcterms:created xsi:type="dcterms:W3CDTF">2015-01-26T09:35:33Z</dcterms:created>
  <dcterms:modified xsi:type="dcterms:W3CDTF">2015-02-05T10:10:26Z</dcterms:modified>
</cp:coreProperties>
</file>