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4" r:id="rId2"/>
  </p:sldMasterIdLst>
  <p:notesMasterIdLst>
    <p:notesMasterId r:id="rId21"/>
  </p:notesMasterIdLst>
  <p:handoutMasterIdLst>
    <p:handoutMasterId r:id="rId22"/>
  </p:handoutMasterIdLst>
  <p:sldIdLst>
    <p:sldId id="305" r:id="rId3"/>
    <p:sldId id="390" r:id="rId4"/>
    <p:sldId id="379" r:id="rId5"/>
    <p:sldId id="363" r:id="rId6"/>
    <p:sldId id="378" r:id="rId7"/>
    <p:sldId id="364" r:id="rId8"/>
    <p:sldId id="365" r:id="rId9"/>
    <p:sldId id="388" r:id="rId10"/>
    <p:sldId id="360" r:id="rId11"/>
    <p:sldId id="380" r:id="rId12"/>
    <p:sldId id="381" r:id="rId13"/>
    <p:sldId id="382" r:id="rId14"/>
    <p:sldId id="383" r:id="rId15"/>
    <p:sldId id="385" r:id="rId16"/>
    <p:sldId id="384" r:id="rId17"/>
    <p:sldId id="389" r:id="rId18"/>
    <p:sldId id="386" r:id="rId19"/>
    <p:sldId id="338" r:id="rId20"/>
  </p:sldIdLst>
  <p:sldSz cx="9144000" cy="6858000" type="screen4x3"/>
  <p:notesSz cx="6797675" cy="9928225"/>
  <p:defaultTextStyle>
    <a:defPPr>
      <a:defRPr lang="fr-FR"/>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3366"/>
    <a:srgbClr val="252452"/>
    <a:srgbClr val="2D2F5C"/>
    <a:srgbClr val="222048"/>
    <a:srgbClr val="333399"/>
    <a:srgbClr val="990000"/>
    <a:srgbClr val="B6F0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46" y="-78"/>
      </p:cViewPr>
      <p:guideLst>
        <p:guide orient="horz" pos="284"/>
        <p:guide orient="horz" pos="3647"/>
        <p:guide orient="horz" pos="1724"/>
        <p:guide orient="horz" pos="2225"/>
        <p:guide pos="195"/>
        <p:guide pos="5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252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5571" tIns="47786" rIns="95571" bIns="47786" numCol="1" anchor="t" anchorCtr="0" compatLnSpc="1">
            <a:prstTxWarp prst="textNoShape">
              <a:avLst/>
            </a:prstTxWarp>
          </a:bodyPr>
          <a:lstStyle>
            <a:lvl1pPr defTabSz="955675" eaLnBrk="0" hangingPunct="0">
              <a:defRPr sz="1300">
                <a:latin typeface="Arial" pitchFamily="34" charset="0"/>
                <a:ea typeface="ＭＳ Ｐゴシック" pitchFamily="-84" charset="-128"/>
                <a:cs typeface="+mn-cs"/>
              </a:defRPr>
            </a:lvl1pPr>
          </a:lstStyle>
          <a:p>
            <a:pPr>
              <a:defRPr/>
            </a:pPr>
            <a:endParaRPr lang="en-US"/>
          </a:p>
        </p:txBody>
      </p:sp>
      <p:sp>
        <p:nvSpPr>
          <p:cNvPr id="54275"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p:spPr>
        <p:txBody>
          <a:bodyPr vert="horz" wrap="square" lIns="95571" tIns="47786" rIns="95571" bIns="47786" numCol="1" anchor="t" anchorCtr="0" compatLnSpc="1">
            <a:prstTxWarp prst="textNoShape">
              <a:avLst/>
            </a:prstTxWarp>
          </a:bodyPr>
          <a:lstStyle>
            <a:lvl1pPr algn="r" defTabSz="955675" eaLnBrk="0" hangingPunct="0">
              <a:defRPr sz="1300"/>
            </a:lvl1pPr>
          </a:lstStyle>
          <a:p>
            <a:fld id="{433B8779-4397-AD4E-AAA5-8DC1CE89E373}" type="datetime1">
              <a:rPr lang="en-US"/>
              <a:pPr/>
              <a:t>2/5/2015</a:t>
            </a:fld>
            <a:endParaRPr lang="en-US"/>
          </a:p>
        </p:txBody>
      </p:sp>
      <p:sp>
        <p:nvSpPr>
          <p:cNvPr id="54276"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p:spPr>
        <p:txBody>
          <a:bodyPr vert="horz" wrap="square" lIns="95571" tIns="47786" rIns="95571" bIns="47786" numCol="1" anchor="b" anchorCtr="0" compatLnSpc="1">
            <a:prstTxWarp prst="textNoShape">
              <a:avLst/>
            </a:prstTxWarp>
          </a:bodyPr>
          <a:lstStyle>
            <a:lvl1pPr defTabSz="955675" eaLnBrk="0" hangingPunct="0">
              <a:defRPr sz="1300">
                <a:latin typeface="Arial" pitchFamily="34" charset="0"/>
                <a:ea typeface="ＭＳ Ｐゴシック" pitchFamily="-84" charset="-128"/>
                <a:cs typeface="+mn-cs"/>
              </a:defRPr>
            </a:lvl1pPr>
          </a:lstStyle>
          <a:p>
            <a:pPr>
              <a:defRPr/>
            </a:pPr>
            <a:endParaRPr lang="en-US"/>
          </a:p>
        </p:txBody>
      </p:sp>
      <p:sp>
        <p:nvSpPr>
          <p:cNvPr id="54277" name="Rectangle 5"/>
          <p:cNvSpPr>
            <a:spLocks noGrp="1" noChangeArrowheads="1"/>
          </p:cNvSpPr>
          <p:nvPr>
            <p:ph type="sldNum" sz="quarter" idx="3"/>
          </p:nvPr>
        </p:nvSpPr>
        <p:spPr bwMode="auto">
          <a:xfrm>
            <a:off x="3849688" y="9431338"/>
            <a:ext cx="2946400" cy="495300"/>
          </a:xfrm>
          <a:prstGeom prst="rect">
            <a:avLst/>
          </a:prstGeom>
          <a:noFill/>
          <a:ln w="9525">
            <a:noFill/>
            <a:miter lim="800000"/>
            <a:headEnd/>
            <a:tailEnd/>
          </a:ln>
        </p:spPr>
        <p:txBody>
          <a:bodyPr vert="horz" wrap="square" lIns="95571" tIns="47786" rIns="95571" bIns="47786" numCol="1" anchor="b" anchorCtr="0" compatLnSpc="1">
            <a:prstTxWarp prst="textNoShape">
              <a:avLst/>
            </a:prstTxWarp>
          </a:bodyPr>
          <a:lstStyle>
            <a:lvl1pPr algn="r" defTabSz="955675" eaLnBrk="0" hangingPunct="0">
              <a:defRPr sz="1300"/>
            </a:lvl1pPr>
          </a:lstStyle>
          <a:p>
            <a:fld id="{CEA4A0A5-5940-FF4E-83B0-E7BB7C2BDBA3}" type="slidenum">
              <a:rPr lang="en-US"/>
              <a:pPr/>
              <a:t>‹N°›</a:t>
            </a:fld>
            <a:endParaRPr lang="en-US"/>
          </a:p>
        </p:txBody>
      </p:sp>
    </p:spTree>
    <p:extLst>
      <p:ext uri="{BB962C8B-B14F-4D97-AF65-F5344CB8AC3E}">
        <p14:creationId xmlns:p14="http://schemas.microsoft.com/office/powerpoint/2010/main" val="30234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5571" tIns="47786" rIns="95571" bIns="47786" numCol="1" anchor="t" anchorCtr="0" compatLnSpc="1">
            <a:prstTxWarp prst="textNoShape">
              <a:avLst/>
            </a:prstTxWarp>
          </a:bodyPr>
          <a:lstStyle>
            <a:lvl1pPr defTabSz="955675">
              <a:defRPr sz="1300">
                <a:latin typeface="Arial" pitchFamily="34" charset="0"/>
                <a:ea typeface="ＭＳ Ｐゴシック" pitchFamily="-84" charset="-128"/>
                <a:cs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49688" y="0"/>
            <a:ext cx="2946400" cy="495300"/>
          </a:xfrm>
          <a:prstGeom prst="rect">
            <a:avLst/>
          </a:prstGeom>
          <a:noFill/>
          <a:ln w="9525">
            <a:noFill/>
            <a:miter lim="800000"/>
            <a:headEnd/>
            <a:tailEnd/>
          </a:ln>
        </p:spPr>
        <p:txBody>
          <a:bodyPr vert="horz" wrap="square" lIns="95571" tIns="47786" rIns="95571" bIns="47786" numCol="1" anchor="t" anchorCtr="0" compatLnSpc="1">
            <a:prstTxWarp prst="textNoShape">
              <a:avLst/>
            </a:prstTxWarp>
          </a:bodyPr>
          <a:lstStyle>
            <a:lvl1pPr algn="r" defTabSz="955675">
              <a:defRPr sz="1300">
                <a:latin typeface="Arial" pitchFamily="34" charset="0"/>
                <a:ea typeface="ＭＳ Ｐゴシック" pitchFamily="-84" charset="-128"/>
                <a:cs typeface="Arial"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p:spPr>
        <p:txBody>
          <a:bodyPr vert="horz" wrap="square" lIns="95571" tIns="47786" rIns="95571" bIns="47786"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126"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p:spPr>
        <p:txBody>
          <a:bodyPr vert="horz" wrap="square" lIns="95571" tIns="47786" rIns="95571" bIns="47786" numCol="1" anchor="b" anchorCtr="0" compatLnSpc="1">
            <a:prstTxWarp prst="textNoShape">
              <a:avLst/>
            </a:prstTxWarp>
          </a:bodyPr>
          <a:lstStyle>
            <a:lvl1pPr defTabSz="955675">
              <a:defRPr sz="1300">
                <a:latin typeface="Arial" pitchFamily="34" charset="0"/>
                <a:ea typeface="ＭＳ Ｐゴシック" pitchFamily="-84" charset="-128"/>
                <a:cs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49688" y="9431338"/>
            <a:ext cx="2946400" cy="495300"/>
          </a:xfrm>
          <a:prstGeom prst="rect">
            <a:avLst/>
          </a:prstGeom>
          <a:noFill/>
          <a:ln w="9525">
            <a:noFill/>
            <a:miter lim="800000"/>
            <a:headEnd/>
            <a:tailEnd/>
          </a:ln>
        </p:spPr>
        <p:txBody>
          <a:bodyPr vert="horz" wrap="square" lIns="95571" tIns="47786" rIns="95571" bIns="47786" numCol="1" anchor="b" anchorCtr="0" compatLnSpc="1">
            <a:prstTxWarp prst="textNoShape">
              <a:avLst/>
            </a:prstTxWarp>
          </a:bodyPr>
          <a:lstStyle>
            <a:lvl1pPr algn="r" defTabSz="955675">
              <a:defRPr sz="1300">
                <a:cs typeface="Arial" charset="0"/>
              </a:defRPr>
            </a:lvl1pPr>
          </a:lstStyle>
          <a:p>
            <a:fld id="{44A609F1-EC96-EE42-A5D3-37A2658FB9F5}" type="slidenum">
              <a:rPr lang="fr-FR"/>
              <a:pPr/>
              <a:t>‹N°›</a:t>
            </a:fld>
            <a:endParaRPr lang="fr-FR"/>
          </a:p>
        </p:txBody>
      </p:sp>
    </p:spTree>
    <p:extLst>
      <p:ext uri="{BB962C8B-B14F-4D97-AF65-F5344CB8AC3E}">
        <p14:creationId xmlns:p14="http://schemas.microsoft.com/office/powerpoint/2010/main" val="1126055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txBox="1">
            <a:spLocks noGrp="1"/>
          </p:cNvSpPr>
          <p:nvPr>
            <p:ph type="body" sz="quarter" idx="1"/>
          </p:nvPr>
        </p:nvSpPr>
        <p:spPr/>
        <p:txBody>
          <a:bodyPr/>
          <a:lstStyle/>
          <a:p>
            <a:pPr lvl="0"/>
            <a:r>
              <a:rPr lang="fr-FR">
                <a:latin typeface="Calibri" pitchFamily="34"/>
              </a:rPr>
              <a:t>ariane.rehel@cnam.fr</a:t>
            </a:r>
            <a:r>
              <a:rPr lang="fr-FR"/>
              <a:t> </a:t>
            </a:r>
          </a:p>
        </p:txBody>
      </p:sp>
      <p:sp>
        <p:nvSpPr>
          <p:cNvPr id="4" name="Espace réservé du numéro de diapositive 3"/>
          <p:cNvSpPr txBox="1"/>
          <p:nvPr/>
        </p:nvSpPr>
        <p:spPr>
          <a:xfrm>
            <a:off x="3850438" y="9430086"/>
            <a:ext cx="2945659" cy="498139"/>
          </a:xfrm>
          <a:prstGeom prst="rect">
            <a:avLst/>
          </a:prstGeom>
          <a:noFill/>
          <a:ln>
            <a:noFill/>
          </a:ln>
        </p:spPr>
        <p:txBody>
          <a:bodyPr vert="horz" wrap="square" lIns="91440" tIns="45720" rIns="91440" bIns="45720" anchor="b" anchorCtr="0" compatLnSpc="1"/>
          <a:lstStyle/>
          <a:p>
            <a:pPr algn="r">
              <a:defRPr sz="1800" b="0" i="0" u="none" strike="noStrike" kern="0" cap="none" spc="0" baseline="0">
                <a:solidFill>
                  <a:srgbClr val="000000"/>
                </a:solidFill>
                <a:uFillTx/>
              </a:defRPr>
            </a:pPr>
            <a:fld id="{CEFE5F37-5F2E-474C-8EE1-C8CFD91C616A}" type="slidenum">
              <a:rPr lang="fr-FR" sz="1200" smtClean="0">
                <a:solidFill>
                  <a:srgbClr val="000000"/>
                </a:solidFill>
              </a:rPr>
              <a:pPr algn="r">
                <a:defRPr sz="1800" b="0" i="0" u="none" strike="noStrike" kern="0" cap="none" spc="0" baseline="0">
                  <a:solidFill>
                    <a:srgbClr val="000000"/>
                  </a:solidFill>
                  <a:uFillTx/>
                </a:defRPr>
              </a:pPr>
              <a:t>2</a:t>
            </a:fld>
            <a:endParaRPr lang="fr-FR" sz="12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6"/>
          <p:cNvSpPr>
            <a:spLocks noGrp="1" noChangeArrowheads="1"/>
          </p:cNvSpPr>
          <p:nvPr>
            <p:ph type="sldNum" sz="quarter" idx="10"/>
          </p:nvPr>
        </p:nvSpPr>
        <p:spPr>
          <a:ln/>
        </p:spPr>
        <p:txBody>
          <a:bodyPr/>
          <a:lstStyle>
            <a:lvl1pPr>
              <a:defRPr/>
            </a:lvl1pPr>
          </a:lstStyle>
          <a:p>
            <a:fld id="{B6C6C6FD-EA88-204F-86F6-28E091E8CD62}" type="slidenum">
              <a:rPr lang="fr-FR"/>
              <a:pPr/>
              <a:t>‹N°›</a:t>
            </a:fld>
            <a:endParaRPr lang="fr-FR"/>
          </a:p>
        </p:txBody>
      </p:sp>
    </p:spTree>
    <p:extLst>
      <p:ext uri="{BB962C8B-B14F-4D97-AF65-F5344CB8AC3E}">
        <p14:creationId xmlns:p14="http://schemas.microsoft.com/office/powerpoint/2010/main" val="359962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F34F7B01-3C51-BF4A-A85F-DDB0E7813CED}" type="slidenum">
              <a:rPr lang="fr-FR"/>
              <a:pPr/>
              <a:t>‹N°›</a:t>
            </a:fld>
            <a:endParaRPr lang="fr-FR"/>
          </a:p>
        </p:txBody>
      </p:sp>
    </p:spTree>
    <p:extLst>
      <p:ext uri="{BB962C8B-B14F-4D97-AF65-F5344CB8AC3E}">
        <p14:creationId xmlns:p14="http://schemas.microsoft.com/office/powerpoint/2010/main" val="221898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602287"/>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6022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965DAE20-A1CF-9645-857D-E0587E966146}" type="slidenum">
              <a:rPr lang="fr-FR"/>
              <a:pPr/>
              <a:t>‹N°›</a:t>
            </a:fld>
            <a:endParaRPr lang="fr-FR"/>
          </a:p>
        </p:txBody>
      </p:sp>
    </p:spTree>
    <p:extLst>
      <p:ext uri="{BB962C8B-B14F-4D97-AF65-F5344CB8AC3E}">
        <p14:creationId xmlns:p14="http://schemas.microsoft.com/office/powerpoint/2010/main" val="1723478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Forme libre 9"/>
          <p:cNvSpPr>
            <a:spLocks/>
          </p:cNvSpPr>
          <p:nvPr userDrawn="1"/>
        </p:nvSpPr>
        <p:spPr bwMode="auto">
          <a:xfrm>
            <a:off x="-66675" y="-34925"/>
            <a:ext cx="7981950" cy="6927850"/>
          </a:xfrm>
          <a:custGeom>
            <a:avLst/>
            <a:gdLst>
              <a:gd name="T0" fmla="*/ 2147483647 w 4968"/>
              <a:gd name="T1" fmla="*/ 2147483647 h 4364"/>
              <a:gd name="T2" fmla="*/ 2147483647 w 4968"/>
              <a:gd name="T3" fmla="*/ 2147483647 h 4364"/>
              <a:gd name="T4" fmla="*/ 2147483647 w 4968"/>
              <a:gd name="T5" fmla="*/ 2147483647 h 4364"/>
              <a:gd name="T6" fmla="*/ 2147483647 w 4968"/>
              <a:gd name="T7" fmla="*/ 2147483647 h 4364"/>
              <a:gd name="T8" fmla="*/ 0 w 4968"/>
              <a:gd name="T9" fmla="*/ 2147483647 h 4364"/>
              <a:gd name="T10" fmla="*/ 2147483647 w 4968"/>
              <a:gd name="T11" fmla="*/ 2147483647 h 4364"/>
              <a:gd name="T12" fmla="*/ 0 60000 65536"/>
              <a:gd name="T13" fmla="*/ 0 60000 65536"/>
              <a:gd name="T14" fmla="*/ 0 60000 65536"/>
              <a:gd name="T15" fmla="*/ 0 60000 65536"/>
              <a:gd name="T16" fmla="*/ 0 60000 65536"/>
              <a:gd name="T17" fmla="*/ 0 60000 65536"/>
              <a:gd name="T18" fmla="*/ 0 w 4968"/>
              <a:gd name="T19" fmla="*/ 0 h 4364"/>
              <a:gd name="T20" fmla="*/ 4968 w 4968"/>
              <a:gd name="T21" fmla="*/ 4364 h 4364"/>
            </a:gdLst>
            <a:ahLst/>
            <a:cxnLst>
              <a:cxn ang="T12">
                <a:pos x="T0" y="T1"/>
              </a:cxn>
              <a:cxn ang="T13">
                <a:pos x="T2" y="T3"/>
              </a:cxn>
              <a:cxn ang="T14">
                <a:pos x="T4" y="T5"/>
              </a:cxn>
              <a:cxn ang="T15">
                <a:pos x="T6" y="T7"/>
              </a:cxn>
              <a:cxn ang="T16">
                <a:pos x="T8" y="T9"/>
              </a:cxn>
              <a:cxn ang="T17">
                <a:pos x="T10" y="T11"/>
              </a:cxn>
            </a:cxnLst>
            <a:rect l="T18" t="T19" r="T20" b="T21"/>
            <a:pathLst>
              <a:path w="4968" h="4364">
                <a:moveTo>
                  <a:pt x="0" y="21"/>
                </a:moveTo>
                <a:cubicBezTo>
                  <a:pt x="1093" y="0"/>
                  <a:pt x="3290" y="15"/>
                  <a:pt x="4250" y="21"/>
                </a:cubicBezTo>
                <a:cubicBezTo>
                  <a:pt x="4801" y="630"/>
                  <a:pt x="4968" y="1228"/>
                  <a:pt x="4968" y="2064"/>
                </a:cubicBezTo>
                <a:cubicBezTo>
                  <a:pt x="4968" y="2899"/>
                  <a:pt x="4714" y="3788"/>
                  <a:pt x="4076" y="4342"/>
                </a:cubicBezTo>
                <a:cubicBezTo>
                  <a:pt x="3243" y="4364"/>
                  <a:pt x="2082" y="4355"/>
                  <a:pt x="0" y="4355"/>
                </a:cubicBezTo>
                <a:cubicBezTo>
                  <a:pt x="4" y="3314"/>
                  <a:pt x="0" y="924"/>
                  <a:pt x="0" y="21"/>
                </a:cubicBezTo>
                <a:close/>
              </a:path>
            </a:pathLst>
          </a:custGeom>
          <a:gradFill rotWithShape="1">
            <a:gsLst>
              <a:gs pos="0">
                <a:srgbClr val="BDBDCB"/>
              </a:gs>
              <a:gs pos="100000">
                <a:srgbClr val="252452"/>
              </a:gs>
            </a:gsLst>
            <a:lin ang="5400000" scaled="1"/>
          </a:gradFill>
          <a:ln w="9525">
            <a:solidFill>
              <a:srgbClr val="B6F0F8"/>
            </a:solidFill>
            <a:round/>
            <a:headEnd/>
            <a:tailEnd/>
          </a:ln>
          <a:effectLst>
            <a:outerShdw blurRad="63500" dist="38100" dir="2700000" algn="tl" rotWithShape="0">
              <a:srgbClr val="000000">
                <a:alpha val="39998"/>
              </a:srgbClr>
            </a:outerShdw>
          </a:effectLst>
        </p:spPr>
        <p:txBody>
          <a:bodyPr anchor="ctr"/>
          <a:lstStyle/>
          <a:p>
            <a:endParaRPr lang="fr-FR"/>
          </a:p>
        </p:txBody>
      </p:sp>
      <p:pic>
        <p:nvPicPr>
          <p:cNvPr id="5" name="Imag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62025" y="712788"/>
            <a:ext cx="57578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userDrawn="1"/>
        </p:nvSpPr>
        <p:spPr bwMode="auto">
          <a:xfrm>
            <a:off x="0" y="6242050"/>
            <a:ext cx="6269038" cy="36512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900" i="1">
                <a:solidFill>
                  <a:schemeClr val="bg1"/>
                </a:solidFill>
                <a:cs typeface="Arial" charset="0"/>
              </a:rPr>
              <a:t>Les auteurs sont responsables du choix et de la présentation des contenus de cette publication, ainsi que des opinions qui y sont exprimées, lesquelles ne reflètent pas nécessairement celles de l</a:t>
            </a:r>
            <a:r>
              <a:rPr lang="ja-JP" altLang="fr-FR" sz="900" i="1">
                <a:solidFill>
                  <a:schemeClr val="bg1"/>
                </a:solidFill>
                <a:cs typeface="Arial" charset="0"/>
              </a:rPr>
              <a:t>’</a:t>
            </a:r>
            <a:r>
              <a:rPr lang="fr-FR" altLang="ja-JP" sz="900" i="1">
                <a:solidFill>
                  <a:schemeClr val="bg1"/>
                </a:solidFill>
                <a:cs typeface="Arial" charset="0"/>
              </a:rPr>
              <a:t>UNESCO et ne l</a:t>
            </a:r>
            <a:r>
              <a:rPr lang="ja-JP" altLang="fr-FR" sz="900" i="1">
                <a:solidFill>
                  <a:schemeClr val="bg1"/>
                </a:solidFill>
                <a:cs typeface="Arial" charset="0"/>
              </a:rPr>
              <a:t>’</a:t>
            </a:r>
            <a:r>
              <a:rPr lang="fr-FR" altLang="ja-JP" sz="900" i="1">
                <a:solidFill>
                  <a:schemeClr val="bg1"/>
                </a:solidFill>
                <a:cs typeface="Arial" charset="0"/>
              </a:rPr>
              <a:t>engage pas.</a:t>
            </a:r>
            <a:endParaRPr lang="fr-FR" sz="900" i="1">
              <a:solidFill>
                <a:schemeClr val="bg1"/>
              </a:solidFill>
              <a:cs typeface="Arial" charset="0"/>
            </a:endParaRPr>
          </a:p>
        </p:txBody>
      </p:sp>
      <p:sp>
        <p:nvSpPr>
          <p:cNvPr id="7" name="ZoneTexte 6"/>
          <p:cNvSpPr txBox="1">
            <a:spLocks noChangeArrowheads="1"/>
          </p:cNvSpPr>
          <p:nvPr userDrawn="1"/>
        </p:nvSpPr>
        <p:spPr bwMode="auto">
          <a:xfrm>
            <a:off x="981075" y="5387975"/>
            <a:ext cx="5695950" cy="46196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mtClean="0">
                <a:solidFill>
                  <a:srgbClr val="FFFFFF"/>
                </a:solidFill>
              </a:rPr>
              <a:t>www.santesexuelle-droitshumains.org</a:t>
            </a:r>
          </a:p>
        </p:txBody>
      </p:sp>
      <p:sp>
        <p:nvSpPr>
          <p:cNvPr id="3" name="Sous-titre 2"/>
          <p:cNvSpPr>
            <a:spLocks noGrp="1"/>
          </p:cNvSpPr>
          <p:nvPr>
            <p:ph type="subTitle" idx="1"/>
          </p:nvPr>
        </p:nvSpPr>
        <p:spPr>
          <a:xfrm>
            <a:off x="0" y="3559055"/>
            <a:ext cx="7652148" cy="1213401"/>
          </a:xfrm>
          <a:ln>
            <a:solidFill>
              <a:srgbClr val="FFFFFF"/>
            </a:solidFill>
          </a:ln>
        </p:spPr>
        <p:txBody>
          <a:bodyPr/>
          <a:lstStyle>
            <a:lvl1pPr marL="0" indent="0" algn="ctr">
              <a:buNone/>
              <a:defRPr sz="36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dirty="0" smtClean="0"/>
          </a:p>
        </p:txBody>
      </p:sp>
    </p:spTree>
    <p:extLst>
      <p:ext uri="{BB962C8B-B14F-4D97-AF65-F5344CB8AC3E}">
        <p14:creationId xmlns:p14="http://schemas.microsoft.com/office/powerpoint/2010/main" val="1117995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97277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62679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67860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35052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114800" y="1600200"/>
            <a:ext cx="35052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32872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46970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2491518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38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DF20F8E2-EDDF-A34C-9130-310DD9F3B9AC}" type="slidenum">
              <a:rPr lang="fr-FR"/>
              <a:pPr/>
              <a:t>‹N°›</a:t>
            </a:fld>
            <a:endParaRPr lang="fr-FR"/>
          </a:p>
        </p:txBody>
      </p:sp>
    </p:spTree>
    <p:extLst>
      <p:ext uri="{BB962C8B-B14F-4D97-AF65-F5344CB8AC3E}">
        <p14:creationId xmlns:p14="http://schemas.microsoft.com/office/powerpoint/2010/main" val="2563911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59225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55972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61516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829300" y="274638"/>
            <a:ext cx="1790700" cy="5602287"/>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5219700" cy="56022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930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5DC66B2C-549B-5746-B4F8-04AF5F757455}" type="slidenum">
              <a:rPr lang="fr-FR"/>
              <a:pPr/>
              <a:t>‹N°›</a:t>
            </a:fld>
            <a:endParaRPr lang="fr-FR"/>
          </a:p>
        </p:txBody>
      </p:sp>
    </p:spTree>
    <p:extLst>
      <p:ext uri="{BB962C8B-B14F-4D97-AF65-F5344CB8AC3E}">
        <p14:creationId xmlns:p14="http://schemas.microsoft.com/office/powerpoint/2010/main" val="144878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DD87AFC-8CAC-F240-9AA5-3F8CE275430C}" type="slidenum">
              <a:rPr lang="fr-FR"/>
              <a:pPr/>
              <a:t>‹N°›</a:t>
            </a:fld>
            <a:endParaRPr lang="fr-FR"/>
          </a:p>
        </p:txBody>
      </p:sp>
    </p:spTree>
    <p:extLst>
      <p:ext uri="{BB962C8B-B14F-4D97-AF65-F5344CB8AC3E}">
        <p14:creationId xmlns:p14="http://schemas.microsoft.com/office/powerpoint/2010/main" val="413851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C09ABB46-50D4-7143-A83C-97ACA0D42AB1}" type="slidenum">
              <a:rPr lang="fr-FR"/>
              <a:pPr/>
              <a:t>‹N°›</a:t>
            </a:fld>
            <a:endParaRPr lang="fr-FR"/>
          </a:p>
        </p:txBody>
      </p:sp>
    </p:spTree>
    <p:extLst>
      <p:ext uri="{BB962C8B-B14F-4D97-AF65-F5344CB8AC3E}">
        <p14:creationId xmlns:p14="http://schemas.microsoft.com/office/powerpoint/2010/main" val="285613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14DE48D8-6B7C-324D-B562-A407BE960464}" type="slidenum">
              <a:rPr lang="fr-FR"/>
              <a:pPr/>
              <a:t>‹N°›</a:t>
            </a:fld>
            <a:endParaRPr lang="fr-FR"/>
          </a:p>
        </p:txBody>
      </p:sp>
    </p:spTree>
    <p:extLst>
      <p:ext uri="{BB962C8B-B14F-4D97-AF65-F5344CB8AC3E}">
        <p14:creationId xmlns:p14="http://schemas.microsoft.com/office/powerpoint/2010/main" val="143179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CBD4AC73-4065-5144-88ED-4019BFA6CFBD}" type="slidenum">
              <a:rPr lang="fr-FR"/>
              <a:pPr/>
              <a:t>‹N°›</a:t>
            </a:fld>
            <a:endParaRPr lang="fr-FR"/>
          </a:p>
        </p:txBody>
      </p:sp>
    </p:spTree>
    <p:extLst>
      <p:ext uri="{BB962C8B-B14F-4D97-AF65-F5344CB8AC3E}">
        <p14:creationId xmlns:p14="http://schemas.microsoft.com/office/powerpoint/2010/main" val="109762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5AF4B56B-D9FE-5A41-9E9A-0ACA606CF64F}" type="slidenum">
              <a:rPr lang="fr-FR"/>
              <a:pPr/>
              <a:t>‹N°›</a:t>
            </a:fld>
            <a:endParaRPr lang="fr-FR"/>
          </a:p>
        </p:txBody>
      </p:sp>
    </p:spTree>
    <p:extLst>
      <p:ext uri="{BB962C8B-B14F-4D97-AF65-F5344CB8AC3E}">
        <p14:creationId xmlns:p14="http://schemas.microsoft.com/office/powerpoint/2010/main" val="217368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052A05C2-17C2-9A46-982E-1053A6F94FC7}" type="slidenum">
              <a:rPr lang="fr-FR"/>
              <a:pPr/>
              <a:t>‹N°›</a:t>
            </a:fld>
            <a:endParaRPr lang="fr-FR"/>
          </a:p>
        </p:txBody>
      </p:sp>
    </p:spTree>
    <p:extLst>
      <p:ext uri="{BB962C8B-B14F-4D97-AF65-F5344CB8AC3E}">
        <p14:creationId xmlns:p14="http://schemas.microsoft.com/office/powerpoint/2010/main" val="376137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134938" y="6007100"/>
            <a:ext cx="8624887" cy="692150"/>
          </a:xfrm>
          <a:prstGeom prst="rect">
            <a:avLst/>
          </a:prstGeom>
          <a:solidFill>
            <a:srgbClr val="252452"/>
          </a:solidFill>
          <a:ln w="9525">
            <a:noFill/>
            <a:miter lim="800000"/>
            <a:headEnd/>
            <a:tailEnd/>
          </a:ln>
        </p:spPr>
        <p:txBody>
          <a:bodyPr anchor="ctr"/>
          <a:lstStyle/>
          <a:p>
            <a:pPr>
              <a:defRPr/>
            </a:pPr>
            <a:r>
              <a:rPr lang="fr-FR" sz="1800">
                <a:solidFill>
                  <a:schemeClr val="bg1"/>
                </a:solidFill>
                <a:latin typeface="Arial" pitchFamily="34" charset="0"/>
                <a:ea typeface="ＭＳ Ｐゴシック" pitchFamily="-84" charset="-128"/>
                <a:cs typeface="+mn-cs"/>
              </a:rPr>
              <a:t>www.santesexuelle-droitshumains.org</a:t>
            </a:r>
          </a:p>
        </p:txBody>
      </p:sp>
      <p:sp>
        <p:nvSpPr>
          <p:cNvPr id="1027" name="Oval 9"/>
          <p:cNvSpPr>
            <a:spLocks noChangeArrowheads="1"/>
          </p:cNvSpPr>
          <p:nvPr userDrawn="1"/>
        </p:nvSpPr>
        <p:spPr bwMode="auto">
          <a:xfrm>
            <a:off x="8120063" y="5819775"/>
            <a:ext cx="957262" cy="957263"/>
          </a:xfrm>
          <a:prstGeom prst="ellipse">
            <a:avLst/>
          </a:prstGeom>
          <a:solidFill>
            <a:schemeClr val="bg1"/>
          </a:solidFill>
          <a:ln w="9525">
            <a:noFill/>
            <a:round/>
            <a:headEnd/>
            <a:tailEnd/>
          </a:ln>
        </p:spPr>
        <p:txBody>
          <a:bodyPr wrap="none" anchor="ctr"/>
          <a:lstStyle/>
          <a:p>
            <a:pPr>
              <a:defRPr/>
            </a:pPr>
            <a:endParaRPr lang="en-US" sz="1800">
              <a:latin typeface="Arial" pitchFamily="34" charset="0"/>
              <a:ea typeface="ＭＳ Ｐゴシック" pitchFamily="-84" charset="-128"/>
              <a:cs typeface="+mn-cs"/>
            </a:endParaRPr>
          </a:p>
        </p:txBody>
      </p:sp>
      <p:sp>
        <p:nvSpPr>
          <p:cNvPr id="102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et modifiez le titre</a:t>
            </a:r>
          </a:p>
        </p:txBody>
      </p:sp>
      <p:sp>
        <p:nvSpPr>
          <p:cNvPr id="1029" name="Rectangle 3"/>
          <p:cNvSpPr>
            <a:spLocks noGrp="1" noChangeArrowheads="1"/>
          </p:cNvSpPr>
          <p:nvPr>
            <p:ph type="body" idx="1"/>
          </p:nvPr>
        </p:nvSpPr>
        <p:spPr bwMode="auto">
          <a:xfrm>
            <a:off x="360363" y="90805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30" name="Rectangle 6"/>
          <p:cNvSpPr>
            <a:spLocks noGrp="1" noChangeArrowheads="1"/>
          </p:cNvSpPr>
          <p:nvPr>
            <p:ph type="sldNum" sz="quarter" idx="4"/>
          </p:nvPr>
        </p:nvSpPr>
        <p:spPr bwMode="auto">
          <a:xfrm>
            <a:off x="7410450" y="6092825"/>
            <a:ext cx="765175"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b="1" i="1">
                <a:solidFill>
                  <a:schemeClr val="bg1"/>
                </a:solidFill>
                <a:cs typeface="Arial" charset="0"/>
              </a:defRPr>
            </a:lvl1pPr>
          </a:lstStyle>
          <a:p>
            <a:fld id="{4B2DE716-1036-064F-8392-4342CDA57227}" type="slidenum">
              <a:rPr lang="fr-FR"/>
              <a:pPr/>
              <a:t>‹N°›</a:t>
            </a:fld>
            <a:endParaRPr lang="fr-FR"/>
          </a:p>
        </p:txBody>
      </p:sp>
      <p:sp>
        <p:nvSpPr>
          <p:cNvPr id="1031" name="Rectangle 12"/>
          <p:cNvSpPr>
            <a:spLocks noChangeArrowheads="1"/>
          </p:cNvSpPr>
          <p:nvPr userDrawn="1"/>
        </p:nvSpPr>
        <p:spPr bwMode="auto">
          <a:xfrm>
            <a:off x="0" y="768350"/>
            <a:ext cx="9144000" cy="122238"/>
          </a:xfrm>
          <a:prstGeom prst="rect">
            <a:avLst/>
          </a:prstGeom>
          <a:gradFill rotWithShape="1">
            <a:gsLst>
              <a:gs pos="0">
                <a:srgbClr val="656592"/>
              </a:gs>
              <a:gs pos="100000">
                <a:srgbClr val="FFFFFF"/>
              </a:gs>
            </a:gsLst>
            <a:lin ang="0" scaled="1"/>
          </a:gradFill>
          <a:ln w="9525">
            <a:noFill/>
            <a:miter lim="800000"/>
            <a:headEnd/>
            <a:tailEnd/>
          </a:ln>
        </p:spPr>
        <p:txBody>
          <a:bodyPr wrap="none" anchor="ctr"/>
          <a:lstStyle/>
          <a:p>
            <a:pPr>
              <a:defRPr/>
            </a:pPr>
            <a:endParaRPr lang="en-US" sz="1600">
              <a:latin typeface="Arial" pitchFamily="34" charset="0"/>
              <a:ea typeface="ＭＳ Ｐゴシック" pitchFamily="-84" charset="-128"/>
              <a:cs typeface="+mn-cs"/>
            </a:endParaRPr>
          </a:p>
        </p:txBody>
      </p:sp>
      <p:pic>
        <p:nvPicPr>
          <p:cNvPr id="1032" name="Image 1" descr="Logo HE Coul bichro.ai"/>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215313" y="5919788"/>
            <a:ext cx="7493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userDrawn="1"/>
        </p:nvSpPr>
        <p:spPr bwMode="auto">
          <a:xfrm>
            <a:off x="4479925" y="3200400"/>
            <a:ext cx="184150" cy="457200"/>
          </a:xfrm>
          <a:prstGeom prst="rect">
            <a:avLst/>
          </a:prstGeom>
          <a:noFill/>
          <a:ln>
            <a:noFill/>
          </a:ln>
          <a:effectLst/>
          <a:extLst/>
        </p:spPr>
        <p:txBody>
          <a:bodyPr wrap="none" anchor="ctr">
            <a:spAutoFit/>
          </a:bodyPr>
          <a:lstStyle/>
          <a:p>
            <a:pPr algn="ctr">
              <a:defRPr/>
            </a:pPr>
            <a:endParaRPr lang="fr-FR"/>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l" rtl="0" eaLnBrk="0" fontAlgn="base" hangingPunct="0">
        <a:spcBef>
          <a:spcPct val="0"/>
        </a:spcBef>
        <a:spcAft>
          <a:spcPct val="90000"/>
        </a:spcAft>
        <a:defRPr sz="2800" b="1">
          <a:solidFill>
            <a:srgbClr val="656592"/>
          </a:solidFill>
          <a:latin typeface="+mj-lt"/>
          <a:ea typeface="+mj-ea"/>
          <a:cs typeface="+mj-cs"/>
        </a:defRPr>
      </a:lvl1pPr>
      <a:lvl2pPr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2pPr>
      <a:lvl3pPr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3pPr>
      <a:lvl4pPr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4pPr>
      <a:lvl5pPr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5pPr>
      <a:lvl6pPr marL="457200"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6pPr>
      <a:lvl7pPr marL="914400"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7pPr>
      <a:lvl8pPr marL="1371600"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8pPr>
      <a:lvl9pPr marL="1828800"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FF0000"/>
        </a:buClr>
        <a:buSzPct val="100000"/>
        <a:buBlip>
          <a:blip r:embed="rId14"/>
        </a:buBlip>
        <a:defRPr sz="3200">
          <a:solidFill>
            <a:srgbClr val="3E4277"/>
          </a:solidFill>
          <a:latin typeface="+mn-lt"/>
          <a:ea typeface="+mn-ea"/>
          <a:cs typeface="ＭＳ Ｐゴシック" charset="0"/>
        </a:defRPr>
      </a:lvl1pPr>
      <a:lvl2pPr marL="808038" indent="-350838" algn="l" rtl="0" eaLnBrk="0" fontAlgn="base" hangingPunct="0">
        <a:spcBef>
          <a:spcPct val="20000"/>
        </a:spcBef>
        <a:spcAft>
          <a:spcPct val="0"/>
        </a:spcAft>
        <a:buSzPct val="100000"/>
        <a:buBlip>
          <a:blip r:embed="rId14"/>
        </a:buBlip>
        <a:defRPr sz="2800">
          <a:solidFill>
            <a:srgbClr val="3E4277"/>
          </a:solidFill>
          <a:latin typeface="+mn-lt"/>
          <a:ea typeface="+mn-ea"/>
        </a:defRPr>
      </a:lvl2pPr>
      <a:lvl3pPr marL="1143000" indent="-228600" algn="l" rtl="0" eaLnBrk="0" fontAlgn="base" hangingPunct="0">
        <a:spcBef>
          <a:spcPct val="20000"/>
        </a:spcBef>
        <a:spcAft>
          <a:spcPct val="0"/>
        </a:spcAft>
        <a:buSzPct val="100000"/>
        <a:buFont typeface="Wingdings" charset="0"/>
        <a:buChar char="§"/>
        <a:defRPr sz="2400">
          <a:solidFill>
            <a:srgbClr val="3E4277"/>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rgbClr val="3E4277"/>
          </a:solidFill>
          <a:latin typeface="+mn-lt"/>
          <a:ea typeface="+mn-ea"/>
        </a:defRPr>
      </a:lvl4pPr>
      <a:lvl5pPr marL="20574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5pPr>
      <a:lvl6pPr marL="25146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6pPr>
      <a:lvl7pPr marL="29718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7pPr>
      <a:lvl8pPr marL="34290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8pPr>
      <a:lvl9pPr marL="38862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age 8" descr="Logo HE DEF FR.ai"/>
          <p:cNvPicPr>
            <a:picLocks noChangeAspect="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7554913" y="5203825"/>
            <a:ext cx="158908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rme libre 9"/>
          <p:cNvSpPr>
            <a:spLocks/>
          </p:cNvSpPr>
          <p:nvPr userDrawn="1"/>
        </p:nvSpPr>
        <p:spPr bwMode="auto">
          <a:xfrm>
            <a:off x="-66675" y="-34925"/>
            <a:ext cx="7953375" cy="6927850"/>
          </a:xfrm>
          <a:custGeom>
            <a:avLst/>
            <a:gdLst>
              <a:gd name="T0" fmla="*/ 2147483647 w 4968"/>
              <a:gd name="T1" fmla="*/ 2147483647 h 4364"/>
              <a:gd name="T2" fmla="*/ 2147483647 w 4968"/>
              <a:gd name="T3" fmla="*/ 2147483647 h 4364"/>
              <a:gd name="T4" fmla="*/ 2147483647 w 4968"/>
              <a:gd name="T5" fmla="*/ 2147483647 h 4364"/>
              <a:gd name="T6" fmla="*/ 2147483647 w 4968"/>
              <a:gd name="T7" fmla="*/ 2147483647 h 4364"/>
              <a:gd name="T8" fmla="*/ 0 w 4968"/>
              <a:gd name="T9" fmla="*/ 2147483647 h 4364"/>
              <a:gd name="T10" fmla="*/ 2147483647 w 4968"/>
              <a:gd name="T11" fmla="*/ 2147483647 h 4364"/>
              <a:gd name="T12" fmla="*/ 0 60000 65536"/>
              <a:gd name="T13" fmla="*/ 0 60000 65536"/>
              <a:gd name="T14" fmla="*/ 0 60000 65536"/>
              <a:gd name="T15" fmla="*/ 0 60000 65536"/>
              <a:gd name="T16" fmla="*/ 0 60000 65536"/>
              <a:gd name="T17" fmla="*/ 0 60000 65536"/>
              <a:gd name="T18" fmla="*/ 0 w 4968"/>
              <a:gd name="T19" fmla="*/ 0 h 4364"/>
              <a:gd name="T20" fmla="*/ 4968 w 4968"/>
              <a:gd name="T21" fmla="*/ 4364 h 4364"/>
            </a:gdLst>
            <a:ahLst/>
            <a:cxnLst>
              <a:cxn ang="T12">
                <a:pos x="T0" y="T1"/>
              </a:cxn>
              <a:cxn ang="T13">
                <a:pos x="T2" y="T3"/>
              </a:cxn>
              <a:cxn ang="T14">
                <a:pos x="T4" y="T5"/>
              </a:cxn>
              <a:cxn ang="T15">
                <a:pos x="T6" y="T7"/>
              </a:cxn>
              <a:cxn ang="T16">
                <a:pos x="T8" y="T9"/>
              </a:cxn>
              <a:cxn ang="T17">
                <a:pos x="T10" y="T11"/>
              </a:cxn>
            </a:cxnLst>
            <a:rect l="T18" t="T19" r="T20" b="T21"/>
            <a:pathLst>
              <a:path w="4968" h="4364">
                <a:moveTo>
                  <a:pt x="0" y="21"/>
                </a:moveTo>
                <a:cubicBezTo>
                  <a:pt x="1093" y="0"/>
                  <a:pt x="3290" y="15"/>
                  <a:pt x="4250" y="21"/>
                </a:cubicBezTo>
                <a:cubicBezTo>
                  <a:pt x="4801" y="630"/>
                  <a:pt x="4968" y="1228"/>
                  <a:pt x="4968" y="2064"/>
                </a:cubicBezTo>
                <a:cubicBezTo>
                  <a:pt x="4968" y="2899"/>
                  <a:pt x="4714" y="3788"/>
                  <a:pt x="4076" y="4342"/>
                </a:cubicBezTo>
                <a:cubicBezTo>
                  <a:pt x="3243" y="4364"/>
                  <a:pt x="2082" y="4355"/>
                  <a:pt x="0" y="4355"/>
                </a:cubicBezTo>
                <a:cubicBezTo>
                  <a:pt x="4" y="3314"/>
                  <a:pt x="0" y="924"/>
                  <a:pt x="0" y="21"/>
                </a:cubicBezTo>
                <a:close/>
              </a:path>
            </a:pathLst>
          </a:custGeom>
          <a:gradFill rotWithShape="1">
            <a:gsLst>
              <a:gs pos="0">
                <a:srgbClr val="BDBDCB"/>
              </a:gs>
              <a:gs pos="100000">
                <a:srgbClr val="252452"/>
              </a:gs>
            </a:gsLst>
            <a:lin ang="5400000" scaled="1"/>
          </a:gra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fr-FR"/>
          </a:p>
        </p:txBody>
      </p:sp>
      <p:sp>
        <p:nvSpPr>
          <p:cNvPr id="2052" name="Rectangle 2"/>
          <p:cNvSpPr>
            <a:spLocks noGrp="1" noChangeArrowheads="1"/>
          </p:cNvSpPr>
          <p:nvPr>
            <p:ph type="title"/>
          </p:nvPr>
        </p:nvSpPr>
        <p:spPr bwMode="auto">
          <a:xfrm>
            <a:off x="457200" y="274638"/>
            <a:ext cx="6486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et modifiez le titre</a:t>
            </a:r>
          </a:p>
        </p:txBody>
      </p:sp>
      <p:sp>
        <p:nvSpPr>
          <p:cNvPr id="2053" name="Rectangle 3"/>
          <p:cNvSpPr>
            <a:spLocks noGrp="1" noChangeArrowheads="1"/>
          </p:cNvSpPr>
          <p:nvPr>
            <p:ph type="body" idx="1"/>
          </p:nvPr>
        </p:nvSpPr>
        <p:spPr bwMode="auto">
          <a:xfrm>
            <a:off x="457200" y="1600200"/>
            <a:ext cx="71628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4093"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txStyles>
    <p:titleStyle>
      <a:lvl1pPr algn="l" rtl="0" eaLnBrk="0" fontAlgn="base" hangingPunct="0">
        <a:spcBef>
          <a:spcPct val="0"/>
        </a:spcBef>
        <a:spcAft>
          <a:spcPct val="90000"/>
        </a:spcAft>
        <a:defRPr sz="2800" b="1">
          <a:solidFill>
            <a:srgbClr val="656592"/>
          </a:solidFill>
          <a:latin typeface="+mj-lt"/>
          <a:ea typeface="+mj-ea"/>
          <a:cs typeface="+mj-cs"/>
        </a:defRPr>
      </a:lvl1pPr>
      <a:lvl2pPr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2pPr>
      <a:lvl3pPr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3pPr>
      <a:lvl4pPr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4pPr>
      <a:lvl5pPr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5pPr>
      <a:lvl6pPr marL="457200"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6pPr>
      <a:lvl7pPr marL="914400"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7pPr>
      <a:lvl8pPr marL="1371600"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8pPr>
      <a:lvl9pPr marL="1828800" algn="l" rtl="0" eaLnBrk="0" fontAlgn="base" hangingPunct="0">
        <a:spcBef>
          <a:spcPct val="0"/>
        </a:spcBef>
        <a:spcAft>
          <a:spcPct val="90000"/>
        </a:spcAft>
        <a:defRPr sz="2800" b="1">
          <a:solidFill>
            <a:srgbClr val="65659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FF0000"/>
        </a:buClr>
        <a:buSzPct val="100000"/>
        <a:buBlip>
          <a:blip r:embed="rId15"/>
        </a:buBlip>
        <a:defRPr sz="3200">
          <a:solidFill>
            <a:srgbClr val="3E4277"/>
          </a:solidFill>
          <a:latin typeface="+mn-lt"/>
          <a:ea typeface="+mn-ea"/>
          <a:cs typeface="ＭＳ Ｐゴシック" charset="0"/>
        </a:defRPr>
      </a:lvl1pPr>
      <a:lvl2pPr marL="808038" indent="-350838" algn="l" rtl="0" eaLnBrk="0" fontAlgn="base" hangingPunct="0">
        <a:spcBef>
          <a:spcPct val="20000"/>
        </a:spcBef>
        <a:spcAft>
          <a:spcPct val="0"/>
        </a:spcAft>
        <a:buSzPct val="100000"/>
        <a:buBlip>
          <a:blip r:embed="rId15"/>
        </a:buBlip>
        <a:defRPr sz="2800">
          <a:solidFill>
            <a:srgbClr val="3E4277"/>
          </a:solidFill>
          <a:latin typeface="+mn-lt"/>
          <a:ea typeface="+mn-ea"/>
        </a:defRPr>
      </a:lvl2pPr>
      <a:lvl3pPr marL="1143000" indent="-228600" algn="l" rtl="0" eaLnBrk="0" fontAlgn="base" hangingPunct="0">
        <a:spcBef>
          <a:spcPct val="20000"/>
        </a:spcBef>
        <a:spcAft>
          <a:spcPct val="0"/>
        </a:spcAft>
        <a:buSzPct val="100000"/>
        <a:buFont typeface="Wingdings" charset="0"/>
        <a:buChar char="§"/>
        <a:defRPr sz="2400">
          <a:solidFill>
            <a:srgbClr val="3E4277"/>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rgbClr val="3E4277"/>
          </a:solidFill>
          <a:latin typeface="+mn-lt"/>
          <a:ea typeface="+mn-ea"/>
        </a:defRPr>
      </a:lvl4pPr>
      <a:lvl5pPr marL="20574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5pPr>
      <a:lvl6pPr marL="25146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6pPr>
      <a:lvl7pPr marL="29718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7pPr>
      <a:lvl8pPr marL="34290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8pPr>
      <a:lvl9pPr marL="3886200" indent="-228600" algn="l" rtl="0" eaLnBrk="0" fontAlgn="base" hangingPunct="0">
        <a:spcBef>
          <a:spcPct val="20000"/>
        </a:spcBef>
        <a:spcAft>
          <a:spcPct val="0"/>
        </a:spcAft>
        <a:buFont typeface="Lucida Grande" charset="0"/>
        <a:buChar char="-"/>
        <a:defRPr sz="2000">
          <a:solidFill>
            <a:srgbClr val="3E4277"/>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5" Type="http://schemas.openxmlformats.org/officeDocument/2006/relationships/image" Target="../media/image1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g"/><Relationship Id="rId1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2944587"/>
            <a:ext cx="793931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3200" b="1" dirty="0" smtClean="0">
                <a:solidFill>
                  <a:schemeClr val="bg1"/>
                </a:solidFill>
              </a:rPr>
              <a:t>L’ÉDUCATION À LA SANTÉ SEXUELLE ET AUX DROITS HUMAINS PEUT-ELLE ÊTRE UNIVERSELLE ?</a:t>
            </a:r>
          </a:p>
          <a:p>
            <a:pPr algn="ctr"/>
            <a:r>
              <a:rPr lang="fr-FR" sz="2000" b="1" i="1" dirty="0" smtClean="0">
                <a:solidFill>
                  <a:schemeClr val="bg1"/>
                </a:solidFill>
              </a:rPr>
              <a:t>Dr </a:t>
            </a:r>
            <a:r>
              <a:rPr lang="fr-FR" sz="2000" b="1" i="1" dirty="0">
                <a:solidFill>
                  <a:schemeClr val="bg1"/>
                </a:solidFill>
              </a:rPr>
              <a:t>Thierry </a:t>
            </a:r>
            <a:r>
              <a:rPr lang="fr-FR" sz="2000" b="1" i="1" dirty="0" err="1" smtClean="0">
                <a:solidFill>
                  <a:schemeClr val="bg1"/>
                </a:solidFill>
              </a:rPr>
              <a:t>Troussier</a:t>
            </a:r>
            <a:endParaRPr lang="fr-FR" sz="2000" b="1" i="1" dirty="0" smtClean="0">
              <a:solidFill>
                <a:schemeClr val="bg1"/>
              </a:solidFill>
            </a:endParaRPr>
          </a:p>
          <a:p>
            <a:pPr algn="ctr"/>
            <a:endParaRPr lang="fr-FR" sz="2000" b="1" i="1" dirty="0" smtClean="0">
              <a:solidFill>
                <a:schemeClr val="bg1"/>
              </a:solidFill>
            </a:endParaRPr>
          </a:p>
          <a:p>
            <a:pPr algn="ctr"/>
            <a:r>
              <a:rPr lang="fr-FR" sz="2000" b="1" dirty="0" smtClean="0">
                <a:solidFill>
                  <a:schemeClr val="bg1"/>
                </a:solidFill>
                <a:latin typeface="Calibri" pitchFamily="34" charset="0"/>
                <a:ea typeface="ＭＳ Ｐゴシック" pitchFamily="1" charset="-128"/>
              </a:rPr>
              <a:t>4</a:t>
            </a:r>
            <a:r>
              <a:rPr lang="fr-FR" sz="2000" b="1" baseline="30000" dirty="0" smtClean="0">
                <a:solidFill>
                  <a:schemeClr val="bg1"/>
                </a:solidFill>
                <a:latin typeface="Calibri" pitchFamily="34" charset="0"/>
                <a:ea typeface="ＭＳ Ｐゴシック" pitchFamily="1" charset="-128"/>
              </a:rPr>
              <a:t>ème</a:t>
            </a:r>
            <a:r>
              <a:rPr lang="fr-FR" sz="2000" b="1" dirty="0" smtClean="0">
                <a:solidFill>
                  <a:schemeClr val="bg1"/>
                </a:solidFill>
                <a:latin typeface="Calibri" pitchFamily="34" charset="0"/>
                <a:ea typeface="ＭＳ Ｐゴシック" pitchFamily="1" charset="-128"/>
              </a:rPr>
              <a:t> Forum Mondial CMA - UNESCO – PARIS, 5-6 FEVRIER 2015 </a:t>
            </a:r>
            <a:r>
              <a:rPr lang="fr-FR" sz="2000" b="1" dirty="0">
                <a:solidFill>
                  <a:schemeClr val="bg1"/>
                </a:solidFill>
              </a:rPr>
              <a:t/>
            </a:r>
            <a:br>
              <a:rPr lang="fr-FR" sz="2000" b="1" dirty="0">
                <a:solidFill>
                  <a:schemeClr val="bg1"/>
                </a:solidFill>
              </a:rPr>
            </a:br>
            <a:endParaRPr lang="fr-FR" sz="2000" b="1" dirty="0">
              <a:solidFill>
                <a:schemeClr val="bg1"/>
              </a:solidFill>
            </a:endParaRPr>
          </a:p>
        </p:txBody>
      </p:sp>
      <p:sp>
        <p:nvSpPr>
          <p:cNvPr id="2" name="Rectangle 1"/>
          <p:cNvSpPr/>
          <p:nvPr/>
        </p:nvSpPr>
        <p:spPr>
          <a:xfrm>
            <a:off x="354743" y="5779606"/>
            <a:ext cx="1903085" cy="388696"/>
          </a:xfrm>
          <a:prstGeom prst="rect">
            <a:avLst/>
          </a:prstGeom>
        </p:spPr>
        <p:txBody>
          <a:bodyPr wrap="none">
            <a:spAutoFit/>
          </a:bodyPr>
          <a:lstStyle/>
          <a:p>
            <a:pPr>
              <a:lnSpc>
                <a:spcPct val="107000"/>
              </a:lnSpc>
              <a:spcAft>
                <a:spcPts val="800"/>
              </a:spcAft>
              <a:defRPr sz="1800" b="0" i="0" u="none" strike="noStrike" kern="0" cap="none" spc="0" baseline="0">
                <a:solidFill>
                  <a:srgbClr val="000000"/>
                </a:solidFill>
                <a:uFillTx/>
              </a:defRPr>
            </a:pPr>
            <a:r>
              <a:rPr lang="fr-FR" b="1" kern="0" dirty="0">
                <a:solidFill>
                  <a:srgbClr val="62AF85"/>
                </a:solidFill>
                <a:latin typeface="Webdings" pitchFamily="18"/>
                <a:ea typeface="Calibri" pitchFamily="34"/>
                <a:cs typeface="Calibri" pitchFamily="34"/>
              </a:rPr>
              <a:t></a:t>
            </a:r>
            <a:r>
              <a:rPr lang="fr-FR" b="1" kern="0" dirty="0">
                <a:solidFill>
                  <a:srgbClr val="62AF85"/>
                </a:solidFill>
                <a:ea typeface="Calibri" pitchFamily="34"/>
                <a:cs typeface="Calibri" pitchFamily="34"/>
              </a:rPr>
              <a:t> </a:t>
            </a:r>
            <a:r>
              <a:rPr lang="fr-FR" b="1" kern="0" dirty="0" err="1">
                <a:solidFill>
                  <a:srgbClr val="62AF85"/>
                </a:solidFill>
                <a:ea typeface="Calibri" pitchFamily="34"/>
                <a:cs typeface="Calibri" pitchFamily="34"/>
              </a:rPr>
              <a:t>fr</a:t>
            </a:r>
            <a:r>
              <a:rPr lang="fr-FR" b="1" kern="0" dirty="0">
                <a:solidFill>
                  <a:srgbClr val="62AF85"/>
                </a:solidFill>
                <a:ea typeface="Calibri" pitchFamily="34"/>
                <a:cs typeface="Calibri" pitchFamily="34"/>
              </a:rPr>
              <a:t> : 3  / en : 1 </a:t>
            </a:r>
            <a:endParaRPr lang="fr-FR" b="1" dirty="0">
              <a:solidFill>
                <a:srgbClr val="62AF85"/>
              </a:solidFill>
              <a:ea typeface="Calibri" pitchFamily="34"/>
              <a:cs typeface="Calibri" pitchFamily="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027" y="274638"/>
            <a:ext cx="8425543" cy="944562"/>
          </a:xfrm>
        </p:spPr>
        <p:txBody>
          <a:bodyPr/>
          <a:lstStyle/>
          <a:p>
            <a:r>
              <a:rPr lang="fr-FR" dirty="0" smtClean="0"/>
              <a:t>Les principes directeurs et les composants de l’éducation à la santé sexuelle – réf. UNESCO</a:t>
            </a:r>
            <a:br>
              <a:rPr lang="fr-FR" dirty="0" smtClean="0"/>
            </a:br>
            <a:endParaRPr lang="fr-FR" dirty="0"/>
          </a:p>
        </p:txBody>
      </p:sp>
      <p:sp>
        <p:nvSpPr>
          <p:cNvPr id="3" name="Espace réservé du contenu 2"/>
          <p:cNvSpPr>
            <a:spLocks noGrp="1"/>
          </p:cNvSpPr>
          <p:nvPr>
            <p:ph idx="1"/>
          </p:nvPr>
        </p:nvSpPr>
        <p:spPr>
          <a:xfrm>
            <a:off x="316820" y="1430565"/>
            <a:ext cx="8229600" cy="4276725"/>
          </a:xfrm>
        </p:spPr>
        <p:txBody>
          <a:bodyPr/>
          <a:lstStyle/>
          <a:p>
            <a:pPr>
              <a:buNone/>
            </a:pPr>
            <a:r>
              <a:rPr lang="fr-FR" sz="2400" dirty="0" smtClean="0"/>
              <a:t>L’éducation sexuelle : </a:t>
            </a:r>
          </a:p>
          <a:p>
            <a:pPr lvl="1"/>
            <a:r>
              <a:rPr lang="fr-FR" sz="2000" dirty="0" smtClean="0"/>
              <a:t>Est une composante essentielle d’un programme scolaire de qualité</a:t>
            </a:r>
          </a:p>
          <a:p>
            <a:pPr lvl="1"/>
            <a:r>
              <a:rPr lang="fr-FR" sz="2000" dirty="0" smtClean="0"/>
              <a:t>Est une riposte globale au SIDA </a:t>
            </a:r>
          </a:p>
          <a:p>
            <a:pPr lvl="1"/>
            <a:r>
              <a:rPr lang="fr-FR" sz="2000" dirty="0" smtClean="0"/>
              <a:t>Est un aspect fondamental de la vie humaine et comporte des dimensions physiques, psychologiques, spirituelles, sociales, économiques, politiques et culturelles. </a:t>
            </a:r>
          </a:p>
          <a:p>
            <a:pPr lvl="1"/>
            <a:r>
              <a:rPr lang="fr-FR" sz="2000" dirty="0" smtClean="0"/>
              <a:t>Doit faire référence au genre. </a:t>
            </a:r>
          </a:p>
          <a:p>
            <a:pPr lvl="1"/>
            <a:r>
              <a:rPr lang="fr-FR" sz="2000" dirty="0" smtClean="0"/>
              <a:t>Doit être diversifiée, les comportements sexuels varient considérablement  d’une culture à l’autre et au sein d’une même culture</a:t>
            </a:r>
          </a:p>
          <a:p>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directeurs et les composants de l’éducation à la santé sexuelle – réf. OMS</a:t>
            </a:r>
            <a:br>
              <a:rPr lang="fr-FR" dirty="0" smtClean="0"/>
            </a:br>
            <a:endParaRPr lang="fr-FR" dirty="0"/>
          </a:p>
        </p:txBody>
      </p:sp>
      <p:sp>
        <p:nvSpPr>
          <p:cNvPr id="3" name="Espace réservé du contenu 2"/>
          <p:cNvSpPr>
            <a:spLocks noGrp="1"/>
          </p:cNvSpPr>
          <p:nvPr>
            <p:ph idx="1"/>
          </p:nvPr>
        </p:nvSpPr>
        <p:spPr>
          <a:xfrm>
            <a:off x="273276" y="1198336"/>
            <a:ext cx="8667523" cy="4708978"/>
          </a:xfrm>
        </p:spPr>
        <p:txBody>
          <a:bodyPr/>
          <a:lstStyle/>
          <a:p>
            <a:pPr>
              <a:buNone/>
            </a:pPr>
            <a:r>
              <a:rPr lang="fr-FR" sz="2400" dirty="0" smtClean="0">
                <a:solidFill>
                  <a:schemeClr val="accent2"/>
                </a:solidFill>
              </a:rPr>
              <a:t>L’éducation à la santé sexuelle :</a:t>
            </a:r>
          </a:p>
          <a:p>
            <a:pPr lvl="0"/>
            <a:r>
              <a:rPr lang="fr-FR" sz="2000" dirty="0" smtClean="0">
                <a:solidFill>
                  <a:schemeClr val="accent2"/>
                </a:solidFill>
              </a:rPr>
              <a:t>est adaptée au niveau de développement et capacités intellectuelles de ses destinataires, </a:t>
            </a:r>
          </a:p>
          <a:p>
            <a:pPr lvl="0"/>
            <a:r>
              <a:rPr lang="fr-FR" sz="2000" dirty="0" smtClean="0">
                <a:solidFill>
                  <a:schemeClr val="accent2"/>
                </a:solidFill>
              </a:rPr>
              <a:t>est fondée sur une approche des droits humains </a:t>
            </a:r>
          </a:p>
          <a:p>
            <a:pPr lvl="0"/>
            <a:r>
              <a:rPr lang="fr-FR" sz="2000" dirty="0" smtClean="0">
                <a:solidFill>
                  <a:schemeClr val="accent2"/>
                </a:solidFill>
              </a:rPr>
              <a:t>est fondée sur une conception holistique du bien-être</a:t>
            </a:r>
          </a:p>
          <a:p>
            <a:pPr lvl="0"/>
            <a:r>
              <a:rPr lang="fr-FR" sz="2000" dirty="0" smtClean="0">
                <a:solidFill>
                  <a:schemeClr val="accent2"/>
                </a:solidFill>
              </a:rPr>
              <a:t>est fondée sur l’égalité́ des sexes, l’autodétermination et l’acceptation de la diversité́</a:t>
            </a:r>
          </a:p>
          <a:p>
            <a:pPr lvl="0"/>
            <a:r>
              <a:rPr lang="fr-FR" sz="2000" dirty="0" smtClean="0">
                <a:solidFill>
                  <a:schemeClr val="accent2"/>
                </a:solidFill>
              </a:rPr>
              <a:t>contribue à une société́ équitable</a:t>
            </a:r>
          </a:p>
          <a:p>
            <a:pPr lvl="0"/>
            <a:r>
              <a:rPr lang="fr-FR" sz="2000" dirty="0" smtClean="0">
                <a:solidFill>
                  <a:schemeClr val="accent2"/>
                </a:solidFill>
              </a:rPr>
              <a:t>est basée sur des d’informations précises et scientifiques</a:t>
            </a:r>
          </a:p>
          <a:p>
            <a:pPr lvl="0"/>
            <a:r>
              <a:rPr lang="fr-FR" sz="2000" dirty="0" smtClean="0">
                <a:solidFill>
                  <a:schemeClr val="accent2"/>
                </a:solidFill>
              </a:rPr>
              <a:t>favorise la réflexion sur la sexualité́, et diverses normes et valeurs</a:t>
            </a:r>
          </a:p>
          <a:p>
            <a:pPr lvl="0"/>
            <a:r>
              <a:rPr lang="fr-FR" sz="2000" dirty="0" smtClean="0">
                <a:solidFill>
                  <a:schemeClr val="accent2"/>
                </a:solidFill>
              </a:rPr>
              <a:t>soutient la capacité́ de construire des relations basée sur respect mutuel </a:t>
            </a:r>
          </a:p>
          <a:p>
            <a:pPr lvl="0"/>
            <a:r>
              <a:rPr lang="fr-FR" sz="2000" dirty="0" smtClean="0">
                <a:solidFill>
                  <a:schemeClr val="accent2"/>
                </a:solidFill>
              </a:rPr>
              <a:t>favorise la capacité́ à communiquer au sujet de la sexualité́, des émotions et des relations, et permet l’acquisition du langage nécessaire.  </a:t>
            </a:r>
          </a:p>
          <a:p>
            <a:endParaRPr lang="fr-FR"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 de la CIPD (14 février 2014 )</a:t>
            </a:r>
            <a:endParaRPr lang="fr-FR" dirty="0"/>
          </a:p>
        </p:txBody>
      </p:sp>
      <p:sp>
        <p:nvSpPr>
          <p:cNvPr id="3" name="Espace réservé du contenu 2"/>
          <p:cNvSpPr>
            <a:spLocks noGrp="1"/>
          </p:cNvSpPr>
          <p:nvPr>
            <p:ph idx="1"/>
          </p:nvPr>
        </p:nvSpPr>
        <p:spPr>
          <a:xfrm>
            <a:off x="203200" y="943430"/>
            <a:ext cx="8737599" cy="4647746"/>
          </a:xfrm>
        </p:spPr>
        <p:txBody>
          <a:bodyPr/>
          <a:lstStyle/>
          <a:p>
            <a:r>
              <a:rPr lang="fr-FR" sz="2400" dirty="0" smtClean="0"/>
              <a:t>Les nouvelles dispositions relatives aux Droits de l’Homme et à l’éducation sexuelle, ont obtenu un consensus par 179 gouvernements sur le respect des Droits de l’Homme et de la dignité de l’individu, et notamment pour les femmes et les filles, l’égalité des droits avec les hommes et l’accès de tous et toutes aux soins de santé et aux droits en matière de sexualité et de procréation sont une condition préalable du développement durable. </a:t>
            </a:r>
          </a:p>
          <a:p>
            <a:r>
              <a:rPr lang="fr-FR" sz="2400" b="1" dirty="0" smtClean="0"/>
              <a:t>Cette proposition d’aborder systématiquement les rapports sociaux de genre et l’apprentissage aux relations interpersonnelle  en regard de l’application des Droits de l’Homme est un principe universel.</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1705"/>
          </a:xfrm>
        </p:spPr>
        <p:txBody>
          <a:bodyPr/>
          <a:lstStyle/>
          <a:p>
            <a:r>
              <a:rPr lang="fr-FR" dirty="0" smtClean="0"/>
              <a:t>Les leviers</a:t>
            </a:r>
            <a:endParaRPr lang="fr-FR" dirty="0"/>
          </a:p>
        </p:txBody>
      </p:sp>
      <p:sp>
        <p:nvSpPr>
          <p:cNvPr id="3" name="Espace réservé du contenu 2"/>
          <p:cNvSpPr>
            <a:spLocks noGrp="1"/>
          </p:cNvSpPr>
          <p:nvPr>
            <p:ph idx="1"/>
          </p:nvPr>
        </p:nvSpPr>
        <p:spPr>
          <a:xfrm>
            <a:off x="232229" y="937078"/>
            <a:ext cx="8911771" cy="5057321"/>
          </a:xfrm>
        </p:spPr>
        <p:txBody>
          <a:bodyPr/>
          <a:lstStyle/>
          <a:p>
            <a:pPr lvl="0"/>
            <a:r>
              <a:rPr lang="fr-FR" sz="2000" dirty="0" smtClean="0"/>
              <a:t>Contexte politique favorable / VIH - IST </a:t>
            </a:r>
          </a:p>
          <a:p>
            <a:pPr lvl="0"/>
            <a:r>
              <a:rPr lang="fr-FR" sz="2000" dirty="0" smtClean="0"/>
              <a:t>Tradition d’éducation sexuelle, dans les établissements scolaires </a:t>
            </a:r>
          </a:p>
          <a:p>
            <a:pPr lvl="0"/>
            <a:r>
              <a:rPr lang="fr-FR" sz="2000" dirty="0" smtClean="0"/>
              <a:t>Sensibilisation préalable des professeurs et des communautés </a:t>
            </a:r>
          </a:p>
          <a:p>
            <a:pPr lvl="0"/>
            <a:r>
              <a:rPr lang="fr-FR" sz="2000" dirty="0" smtClean="0"/>
              <a:t>Partenariats entre les ministères de l’éducation et de la santé, et ONG </a:t>
            </a:r>
          </a:p>
          <a:p>
            <a:pPr lvl="0"/>
            <a:r>
              <a:rPr lang="fr-FR" sz="2000" dirty="0" smtClean="0"/>
              <a:t>Participation d’organisations et de groupes qui représentent les jeunes</a:t>
            </a:r>
          </a:p>
          <a:p>
            <a:pPr lvl="0"/>
            <a:r>
              <a:rPr lang="fr-FR" sz="2000" dirty="0" smtClean="0"/>
              <a:t>Processus collaboratifs pour l’examen des programmes scolaires </a:t>
            </a:r>
          </a:p>
          <a:p>
            <a:pPr lvl="0"/>
            <a:r>
              <a:rPr lang="fr-FR" sz="2000" dirty="0" smtClean="0"/>
              <a:t>ONG prêtes à promouvoir un programme complet d’éducation sexuelle</a:t>
            </a:r>
          </a:p>
          <a:p>
            <a:pPr lvl="0"/>
            <a:r>
              <a:rPr lang="fr-FR" sz="2000" dirty="0" smtClean="0"/>
              <a:t>Identification et l’implication active d’« alliés » parmi les décideurs </a:t>
            </a:r>
          </a:p>
          <a:p>
            <a:pPr lvl="0"/>
            <a:r>
              <a:rPr lang="fr-FR" sz="2000" dirty="0" smtClean="0"/>
              <a:t>Appui à la formation continue et à la diffusion de matériels appropriés</a:t>
            </a:r>
          </a:p>
          <a:p>
            <a:pPr lvl="0"/>
            <a:r>
              <a:rPr lang="fr-FR" sz="2000" dirty="0" smtClean="0"/>
              <a:t>Possibilité de disposer d’un soutien technique adéquat : ONG, réseaux</a:t>
            </a:r>
          </a:p>
          <a:p>
            <a:pPr lvl="0"/>
            <a:r>
              <a:rPr lang="fr-FR" sz="2000" dirty="0" smtClean="0"/>
              <a:t>Implication des jeunes dans la sensibilisation des parents, enseignants</a:t>
            </a:r>
          </a:p>
          <a:p>
            <a:pPr lvl="0"/>
            <a:r>
              <a:rPr lang="fr-FR" sz="2000" dirty="0" smtClean="0"/>
              <a:t>Participation des décideurs er à la mise en œuvre des programme</a:t>
            </a:r>
          </a:p>
          <a:p>
            <a:pPr lvl="0"/>
            <a:r>
              <a:rPr lang="fr-FR" sz="2000" dirty="0" smtClean="0"/>
              <a:t>Suppression des obstacles empêchant de dispenser un programme complet d’éducation sexuelle . </a:t>
            </a:r>
          </a:p>
          <a:p>
            <a:pPr lvl="0"/>
            <a:r>
              <a:rPr lang="fr-FR" sz="2000" dirty="0" smtClean="0"/>
              <a:t> </a:t>
            </a:r>
          </a:p>
          <a:p>
            <a:pPr lvl="0"/>
            <a:endParaRPr lang="fr-FR" sz="2000" dirty="0" smtClean="0"/>
          </a:p>
          <a:p>
            <a:pPr lvl="0">
              <a:buNone/>
            </a:pPr>
            <a:endParaRPr lang="fr-FR" sz="2000" dirty="0" smtClean="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143" y="260124"/>
            <a:ext cx="8229600" cy="581705"/>
          </a:xfrm>
        </p:spPr>
        <p:txBody>
          <a:bodyPr/>
          <a:lstStyle/>
          <a:p>
            <a:r>
              <a:rPr lang="fr-FR" dirty="0" smtClean="0"/>
              <a:t>Les freins et les résistances</a:t>
            </a:r>
            <a:endParaRPr lang="fr-FR" dirty="0"/>
          </a:p>
        </p:txBody>
      </p:sp>
      <p:sp>
        <p:nvSpPr>
          <p:cNvPr id="3" name="Espace réservé du contenu 2"/>
          <p:cNvSpPr>
            <a:spLocks noGrp="1"/>
          </p:cNvSpPr>
          <p:nvPr>
            <p:ph idx="1"/>
          </p:nvPr>
        </p:nvSpPr>
        <p:spPr>
          <a:xfrm>
            <a:off x="0" y="812800"/>
            <a:ext cx="8969829" cy="5268686"/>
          </a:xfrm>
        </p:spPr>
        <p:txBody>
          <a:bodyPr/>
          <a:lstStyle/>
          <a:p>
            <a:r>
              <a:rPr lang="fr-FR" sz="2400" dirty="0" smtClean="0"/>
              <a:t>Les freins liés à l’individu :</a:t>
            </a:r>
          </a:p>
          <a:p>
            <a:pPr lvl="1"/>
            <a:r>
              <a:rPr lang="fr-FR" sz="2000" dirty="0" smtClean="0"/>
              <a:t>Les personnalités, les cultures, les croyances dans les traditions </a:t>
            </a:r>
          </a:p>
          <a:p>
            <a:pPr lvl="1"/>
            <a:r>
              <a:rPr lang="fr-FR" sz="2000" dirty="0" smtClean="0"/>
              <a:t>La connaissance, la psyché et les enjeux affectifs</a:t>
            </a:r>
          </a:p>
          <a:p>
            <a:pPr lvl="1"/>
            <a:r>
              <a:rPr lang="fr-FR" sz="2000" dirty="0" smtClean="0"/>
              <a:t>Les périodes de changement des enfants et des  jeunes </a:t>
            </a:r>
          </a:p>
          <a:p>
            <a:pPr lvl="1"/>
            <a:r>
              <a:rPr lang="fr-FR" sz="2000" dirty="0" smtClean="0"/>
              <a:t>Le manque d’estime de soi en lien avec les modifications du corps </a:t>
            </a:r>
          </a:p>
          <a:p>
            <a:pPr lvl="1"/>
            <a:r>
              <a:rPr lang="fr-FR" sz="2000" dirty="0" smtClean="0"/>
              <a:t>Les maladies au long cours,</a:t>
            </a:r>
          </a:p>
          <a:p>
            <a:pPr lvl="1"/>
            <a:r>
              <a:rPr lang="fr-FR" sz="2000" dirty="0" smtClean="0"/>
              <a:t>Les histoires familiales difficiles (violence),</a:t>
            </a:r>
          </a:p>
          <a:p>
            <a:pPr lvl="1"/>
            <a:r>
              <a:rPr lang="fr-FR" sz="2000" dirty="0" smtClean="0"/>
              <a:t>Les  handicaps psycho-sociaux.</a:t>
            </a:r>
            <a:endParaRPr lang="fr-FR" sz="2400" dirty="0" smtClean="0"/>
          </a:p>
          <a:p>
            <a:r>
              <a:rPr lang="fr-FR" sz="2400" dirty="0" smtClean="0"/>
              <a:t>Les freins liés aux facteurs environnementaux :</a:t>
            </a:r>
          </a:p>
          <a:p>
            <a:pPr lvl="1"/>
            <a:r>
              <a:rPr lang="fr-FR" sz="2000" dirty="0" smtClean="0"/>
              <a:t>les violences de genre, les mariages précoces, le non accès aux soins </a:t>
            </a:r>
          </a:p>
          <a:p>
            <a:pPr lvl="1"/>
            <a:r>
              <a:rPr lang="fr-FR" sz="2000" dirty="0" smtClean="0"/>
              <a:t>L’environnement tel (situations d’urgence, territoires en guerre)</a:t>
            </a:r>
          </a:p>
          <a:p>
            <a:pPr lvl="1"/>
            <a:r>
              <a:rPr lang="fr-FR" sz="2000" dirty="0" smtClean="0"/>
              <a:t>Les exclusions sociétales et les discriminations</a:t>
            </a:r>
          </a:p>
          <a:p>
            <a:pPr lvl="1"/>
            <a:r>
              <a:rPr lang="fr-FR" sz="2000" dirty="0" smtClean="0"/>
              <a:t>Les interdits culturels ou religieux  </a:t>
            </a:r>
          </a:p>
          <a:p>
            <a:pPr lvl="1"/>
            <a:r>
              <a:rPr lang="fr-FR" sz="2000" dirty="0" smtClean="0"/>
              <a:t>législation non respectueuse des Droits Humains</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universels</a:t>
            </a:r>
            <a:endParaRPr lang="fr-FR" dirty="0"/>
          </a:p>
        </p:txBody>
      </p:sp>
      <p:sp>
        <p:nvSpPr>
          <p:cNvPr id="3" name="Espace réservé du contenu 2"/>
          <p:cNvSpPr>
            <a:spLocks noGrp="1"/>
          </p:cNvSpPr>
          <p:nvPr>
            <p:ph idx="1"/>
          </p:nvPr>
        </p:nvSpPr>
        <p:spPr>
          <a:xfrm>
            <a:off x="345848" y="1575707"/>
            <a:ext cx="8229600" cy="4276725"/>
          </a:xfrm>
        </p:spPr>
        <p:txBody>
          <a:bodyPr/>
          <a:lstStyle/>
          <a:p>
            <a:r>
              <a:rPr lang="fr-FR" sz="2400" dirty="0" smtClean="0"/>
              <a:t>Il est certain que des fondamentaux universels en matière des Droits Humains appliqués à l’éducation à la sexualité doivent enseigner les principes de base sur  « </a:t>
            </a:r>
            <a:r>
              <a:rPr lang="fr-FR" sz="2400" i="1" dirty="0" smtClean="0"/>
              <a:t>la vie familiale et relations interpersonnelles; culture et sexualité; protection et jouissance des droits de l’homme et autonomie; non-discrimination, égalité et rôle respectif de l’homme et de la femme; comportement sexuel; violence sexuelle et sexiste et pratiques nocives » (CIPD 2014). </a:t>
            </a:r>
            <a:endParaRPr lang="fr-F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229" y="274638"/>
            <a:ext cx="8665027" cy="639762"/>
          </a:xfrm>
        </p:spPr>
        <p:txBody>
          <a:bodyPr/>
          <a:lstStyle/>
          <a:p>
            <a:r>
              <a:rPr lang="fr-FR" dirty="0" smtClean="0"/>
              <a:t>Les Droits sexuels sont fondés sur (WAS - 2014)</a:t>
            </a:r>
            <a:endParaRPr lang="fr-FR" dirty="0"/>
          </a:p>
        </p:txBody>
      </p:sp>
      <p:sp>
        <p:nvSpPr>
          <p:cNvPr id="3" name="Espace réservé du contenu 2"/>
          <p:cNvSpPr>
            <a:spLocks noGrp="1"/>
          </p:cNvSpPr>
          <p:nvPr>
            <p:ph idx="1"/>
          </p:nvPr>
        </p:nvSpPr>
        <p:spPr>
          <a:xfrm>
            <a:off x="331334" y="1270908"/>
            <a:ext cx="8229600" cy="4276725"/>
          </a:xfrm>
        </p:spPr>
        <p:txBody>
          <a:bodyPr/>
          <a:lstStyle/>
          <a:p>
            <a:r>
              <a:rPr lang="fr-FR" sz="2400" dirty="0" smtClean="0"/>
              <a:t>Les droits de l’Homme universels, déjà reconnus par des déclarations et traités internationaux et régionaux sur les droits de l’Homme, des constitutions et des lois nationales, des normes et des principes relatifs aux droits de l’Homme, et par les connaissances scientifiques relatives à la sexualité humaine et à la santé sexuelle.</a:t>
            </a:r>
          </a:p>
          <a:p>
            <a:r>
              <a:rPr lang="fr-FR" sz="2400" dirty="0" smtClean="0"/>
              <a:t>La liberté et la dignité inhérentes à chaque individu et sur l’égalité de tous, et qu'ils s'inscrivent dans un engagement en faveur de la protection des individus et contre les préjugés.</a:t>
            </a:r>
            <a:endParaRPr lang="fr-F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et perspectives</a:t>
            </a:r>
            <a:endParaRPr lang="fr-FR" dirty="0"/>
          </a:p>
        </p:txBody>
      </p:sp>
      <p:sp>
        <p:nvSpPr>
          <p:cNvPr id="3" name="Espace réservé du contenu 2"/>
          <p:cNvSpPr>
            <a:spLocks noGrp="1"/>
          </p:cNvSpPr>
          <p:nvPr>
            <p:ph idx="1"/>
          </p:nvPr>
        </p:nvSpPr>
        <p:spPr>
          <a:xfrm>
            <a:off x="360362" y="908050"/>
            <a:ext cx="8565923" cy="4796064"/>
          </a:xfrm>
        </p:spPr>
        <p:txBody>
          <a:bodyPr/>
          <a:lstStyle/>
          <a:p>
            <a:r>
              <a:rPr lang="fr-FR" dirty="0" smtClean="0"/>
              <a:t> </a:t>
            </a:r>
            <a:r>
              <a:rPr lang="fr-FR" sz="2400" dirty="0" smtClean="0"/>
              <a:t>Comment adapter ces concepts et principes pour les rendre universels ? </a:t>
            </a:r>
          </a:p>
          <a:p>
            <a:r>
              <a:rPr lang="fr-FR" sz="2400" dirty="0" smtClean="0"/>
              <a:t>Comment rendre accessible, acceptable et efficace cet enseignement  à tous les jeunes et plus particulièrement à ceux qui cumulent les vulnérabilités ?</a:t>
            </a:r>
          </a:p>
          <a:p>
            <a:r>
              <a:rPr lang="fr-FR" sz="2400" dirty="0" smtClean="0"/>
              <a:t>Comment adapter certains aspects des dimensions liées à la sexualité en fonction des contextes : </a:t>
            </a:r>
          </a:p>
          <a:p>
            <a:pPr lvl="1"/>
            <a:r>
              <a:rPr lang="fr-FR" sz="2000" dirty="0" smtClean="0"/>
              <a:t>dimensions physiques entre plaisir et jouissance?</a:t>
            </a:r>
          </a:p>
          <a:p>
            <a:pPr lvl="1"/>
            <a:r>
              <a:rPr lang="fr-FR" sz="2000" dirty="0" smtClean="0"/>
              <a:t>Dimensions émotionnelles entre amour et amitié ? </a:t>
            </a:r>
          </a:p>
          <a:p>
            <a:pPr lvl="1"/>
            <a:r>
              <a:rPr lang="fr-FR" sz="2000" dirty="0" smtClean="0"/>
              <a:t>Dimensions mentales et spirituelles entre sacré et sens à l’acte ?</a:t>
            </a:r>
          </a:p>
          <a:p>
            <a:pPr lvl="1"/>
            <a:r>
              <a:rPr lang="fr-FR" sz="2000" dirty="0" smtClean="0"/>
              <a:t>Dimensions sociales entre tradition et évolution ?</a:t>
            </a:r>
          </a:p>
          <a:p>
            <a:endParaRPr lang="fr-F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ctrTitle" idx="4294967295"/>
          </p:nvPr>
        </p:nvSpPr>
        <p:spPr>
          <a:xfrm>
            <a:off x="373063" y="3309938"/>
            <a:ext cx="7062787" cy="2038350"/>
          </a:xfrm>
        </p:spPr>
        <p:txBody>
          <a:bodyPr anchor="b"/>
          <a:lstStyle/>
          <a:p>
            <a:r>
              <a:rPr lang="fr-FR" sz="2400">
                <a:solidFill>
                  <a:schemeClr val="bg1"/>
                </a:solidFill>
                <a:latin typeface="Arial" charset="0"/>
                <a:ea typeface="ＭＳ Ｐゴシック" charset="0"/>
                <a:cs typeface="ＭＳ Ｐゴシック" charset="0"/>
              </a:rPr>
              <a:t/>
            </a:r>
            <a:br>
              <a:rPr lang="fr-FR" sz="2400">
                <a:solidFill>
                  <a:schemeClr val="bg1"/>
                </a:solidFill>
                <a:latin typeface="Arial" charset="0"/>
                <a:ea typeface="ＭＳ Ｐゴシック" charset="0"/>
                <a:cs typeface="ＭＳ Ｐゴシック" charset="0"/>
              </a:rPr>
            </a:br>
            <a:r>
              <a:rPr lang="fr-FR" sz="2400">
                <a:solidFill>
                  <a:schemeClr val="bg1"/>
                </a:solidFill>
                <a:latin typeface="Arial" charset="0"/>
                <a:ea typeface="ＭＳ Ｐゴシック" charset="0"/>
                <a:cs typeface="ＭＳ Ｐゴシック" charset="0"/>
              </a:rPr>
              <a:t/>
            </a:r>
            <a:br>
              <a:rPr lang="fr-FR" sz="2400">
                <a:solidFill>
                  <a:schemeClr val="bg1"/>
                </a:solidFill>
                <a:latin typeface="Arial" charset="0"/>
                <a:ea typeface="ＭＳ Ｐゴシック" charset="0"/>
                <a:cs typeface="ＭＳ Ｐゴシック" charset="0"/>
              </a:rPr>
            </a:br>
            <a:r>
              <a:rPr lang="fr-FR" sz="2400">
                <a:solidFill>
                  <a:schemeClr val="bg1"/>
                </a:solidFill>
                <a:latin typeface="Arial" charset="0"/>
                <a:ea typeface="ＭＳ Ｐゴシック" charset="0"/>
                <a:cs typeface="ＭＳ Ｐゴシック" charset="0"/>
              </a:rPr>
              <a:t/>
            </a:r>
            <a:br>
              <a:rPr lang="fr-FR" sz="2400">
                <a:solidFill>
                  <a:schemeClr val="bg1"/>
                </a:solidFill>
                <a:latin typeface="Arial" charset="0"/>
                <a:ea typeface="ＭＳ Ｐゴシック" charset="0"/>
                <a:cs typeface="ＭＳ Ｐゴシック" charset="0"/>
              </a:rPr>
            </a:br>
            <a:r>
              <a:rPr lang="fr-FR" sz="2400">
                <a:solidFill>
                  <a:schemeClr val="bg1"/>
                </a:solidFill>
                <a:latin typeface="Arial" charset="0"/>
                <a:ea typeface="ＭＳ Ｐゴシック" charset="0"/>
                <a:cs typeface="ＭＳ Ｐゴシック" charset="0"/>
              </a:rPr>
              <a:t>Contact :</a:t>
            </a:r>
            <a:br>
              <a:rPr lang="fr-FR" sz="2400">
                <a:solidFill>
                  <a:schemeClr val="bg1"/>
                </a:solidFill>
                <a:latin typeface="Arial" charset="0"/>
                <a:ea typeface="ＭＳ Ｐゴシック" charset="0"/>
                <a:cs typeface="ＭＳ Ｐゴシック" charset="0"/>
              </a:rPr>
            </a:br>
            <a:r>
              <a:rPr lang="fr-FR" sz="1400">
                <a:solidFill>
                  <a:schemeClr val="bg1"/>
                </a:solidFill>
                <a:latin typeface="Arial" charset="0"/>
                <a:ea typeface="ＭＳ Ｐゴシック" charset="0"/>
                <a:cs typeface="ＭＳ Ｐゴシック" charset="0"/>
              </a:rPr>
              <a:t/>
            </a:r>
            <a:br>
              <a:rPr lang="fr-FR" sz="1400">
                <a:solidFill>
                  <a:schemeClr val="bg1"/>
                </a:solidFill>
                <a:latin typeface="Arial" charset="0"/>
                <a:ea typeface="ＭＳ Ｐゴシック" charset="0"/>
                <a:cs typeface="ＭＳ Ｐゴシック" charset="0"/>
              </a:rPr>
            </a:br>
            <a:r>
              <a:rPr lang="fr-FR" sz="2400">
                <a:solidFill>
                  <a:schemeClr val="bg1"/>
                </a:solidFill>
                <a:latin typeface="Arial" charset="0"/>
                <a:ea typeface="ＭＳ Ｐゴシック" charset="0"/>
                <a:cs typeface="ＭＳ Ｐゴシック" charset="0"/>
              </a:rPr>
              <a:t>Chaire UNESCO </a:t>
            </a:r>
            <a:br>
              <a:rPr lang="fr-FR" sz="2400">
                <a:solidFill>
                  <a:schemeClr val="bg1"/>
                </a:solidFill>
                <a:latin typeface="Arial" charset="0"/>
                <a:ea typeface="ＭＳ Ｐゴシック" charset="0"/>
                <a:cs typeface="ＭＳ Ｐゴシック" charset="0"/>
              </a:rPr>
            </a:br>
            <a:r>
              <a:rPr lang="fr-FR" sz="2400">
                <a:solidFill>
                  <a:schemeClr val="bg1"/>
                </a:solidFill>
                <a:latin typeface="Arial" charset="0"/>
                <a:ea typeface="ＭＳ Ｐゴシック" charset="0"/>
                <a:cs typeface="ＭＳ Ｐゴシック" charset="0"/>
              </a:rPr>
              <a:t>Santé Sexuelle &amp; </a:t>
            </a:r>
            <a:r>
              <a:rPr lang="fr-FR" altLang="ja-JP" sz="2400">
                <a:solidFill>
                  <a:schemeClr val="bg1"/>
                </a:solidFill>
                <a:latin typeface="Arial" charset="0"/>
                <a:ea typeface="ＭＳ Ｐゴシック" charset="0"/>
                <a:cs typeface="ＭＳ Ｐゴシック" charset="0"/>
              </a:rPr>
              <a:t>Droits Humains </a:t>
            </a:r>
            <a:br>
              <a:rPr lang="fr-FR" altLang="ja-JP" sz="2400">
                <a:solidFill>
                  <a:schemeClr val="bg1"/>
                </a:solidFill>
                <a:latin typeface="Arial" charset="0"/>
                <a:ea typeface="ＭＳ Ｐゴシック" charset="0"/>
                <a:cs typeface="ＭＳ Ｐゴシック" charset="0"/>
              </a:rPr>
            </a:br>
            <a:r>
              <a:rPr lang="fr-FR" altLang="ja-JP" sz="1800">
                <a:solidFill>
                  <a:schemeClr val="bg1"/>
                </a:solidFill>
                <a:latin typeface="Arial" charset="0"/>
                <a:ea typeface="ＭＳ Ｐゴシック" charset="0"/>
                <a:cs typeface="ＭＳ Ｐゴシック" charset="0"/>
              </a:rPr>
              <a:t>17, rue Daval</a:t>
            </a:r>
            <a:br>
              <a:rPr lang="fr-FR" altLang="ja-JP" sz="1800">
                <a:solidFill>
                  <a:schemeClr val="bg1"/>
                </a:solidFill>
                <a:latin typeface="Arial" charset="0"/>
                <a:ea typeface="ＭＳ Ｐゴシック" charset="0"/>
                <a:cs typeface="ＭＳ Ｐゴシック" charset="0"/>
              </a:rPr>
            </a:br>
            <a:r>
              <a:rPr lang="fr-FR" altLang="ja-JP" sz="1800">
                <a:solidFill>
                  <a:schemeClr val="bg1"/>
                </a:solidFill>
                <a:latin typeface="Arial" charset="0"/>
                <a:ea typeface="ＭＳ Ｐゴシック" charset="0"/>
                <a:cs typeface="ＭＳ Ｐゴシック" charset="0"/>
              </a:rPr>
              <a:t>F-75011 Paris</a:t>
            </a:r>
            <a:endParaRPr lang="en-US" sz="1800">
              <a:solidFill>
                <a:schemeClr val="bg1"/>
              </a:solidFill>
              <a:latin typeface="Arial" charset="0"/>
              <a:ea typeface="ＭＳ Ｐゴシック" charset="0"/>
              <a:cs typeface="ＭＳ Ｐゴシック" charset="0"/>
            </a:endParaRPr>
          </a:p>
        </p:txBody>
      </p:sp>
      <p:sp>
        <p:nvSpPr>
          <p:cNvPr id="34819" name="Rectangle 7"/>
          <p:cNvSpPr>
            <a:spLocks noGrp="1" noChangeArrowheads="1"/>
          </p:cNvSpPr>
          <p:nvPr>
            <p:ph type="subTitle" idx="4294967295"/>
          </p:nvPr>
        </p:nvSpPr>
        <p:spPr>
          <a:xfrm>
            <a:off x="379413" y="5641975"/>
            <a:ext cx="6197600" cy="1216025"/>
          </a:xfrm>
        </p:spPr>
        <p:txBody>
          <a:bodyPr/>
          <a:lstStyle/>
          <a:p>
            <a:pPr marL="0" indent="0">
              <a:buFontTx/>
              <a:buNone/>
            </a:pPr>
            <a:r>
              <a:rPr lang="en-US" sz="2000" b="1" i="1">
                <a:solidFill>
                  <a:schemeClr val="bg1"/>
                </a:solidFill>
                <a:latin typeface="Arial" charset="0"/>
                <a:ea typeface="ＭＳ Ｐゴシック" charset="0"/>
              </a:rPr>
              <a:t>www.santesexuelle-droitshumains.org</a:t>
            </a:r>
          </a:p>
        </p:txBody>
      </p:sp>
      <p:sp>
        <p:nvSpPr>
          <p:cNvPr id="34820" name="Espace réservé du numéro de diapositive 3"/>
          <p:cNvSpPr txBox="1">
            <a:spLocks noGrp="1"/>
          </p:cNvSpPr>
          <p:nvPr/>
        </p:nvSpPr>
        <p:spPr bwMode="auto">
          <a:xfrm>
            <a:off x="8404225" y="6057900"/>
            <a:ext cx="739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968584A-5BDD-9F48-8D94-94D15F973D98}" type="slidenum">
              <a:rPr lang="en-US" sz="1600" b="1" i="1">
                <a:solidFill>
                  <a:schemeClr val="bg1"/>
                </a:solidFill>
              </a:rPr>
              <a:pPr algn="r" eaLnBrk="1" hangingPunct="1"/>
              <a:t>18</a:t>
            </a:fld>
            <a:endParaRPr lang="en-US" sz="1600" b="1" i="1">
              <a:solidFill>
                <a:schemeClr val="bg1"/>
              </a:solidFill>
            </a:endParaRPr>
          </a:p>
        </p:txBody>
      </p:sp>
      <p:pic>
        <p:nvPicPr>
          <p:cNvPr id="34821" name="Imag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038" y="511175"/>
            <a:ext cx="57912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53"/>
          <p:cNvGrpSpPr/>
          <p:nvPr/>
        </p:nvGrpSpPr>
        <p:grpSpPr>
          <a:xfrm>
            <a:off x="6812198" y="83744"/>
            <a:ext cx="2331802" cy="2265984"/>
            <a:chOff x="8753249" y="409001"/>
            <a:chExt cx="2844560" cy="2364300"/>
          </a:xfrm>
        </p:grpSpPr>
        <p:pic>
          <p:nvPicPr>
            <p:cNvPr id="3" name="Picture 6743"/>
            <p:cNvPicPr>
              <a:picLocks noChangeAspect="1"/>
            </p:cNvPicPr>
            <p:nvPr/>
          </p:nvPicPr>
          <p:blipFill>
            <a:blip r:embed="rId3"/>
            <a:stretch>
              <a:fillRect/>
            </a:stretch>
          </p:blipFill>
          <p:spPr>
            <a:xfrm>
              <a:off x="8753249" y="409001"/>
              <a:ext cx="2418981" cy="1818293"/>
            </a:xfrm>
            <a:prstGeom prst="rect">
              <a:avLst/>
            </a:prstGeom>
            <a:noFill/>
            <a:ln>
              <a:noFill/>
            </a:ln>
          </p:spPr>
        </p:pic>
        <p:pic>
          <p:nvPicPr>
            <p:cNvPr id="4" name="Picture 6744"/>
            <p:cNvPicPr>
              <a:picLocks noChangeAspect="1"/>
            </p:cNvPicPr>
            <p:nvPr/>
          </p:nvPicPr>
          <p:blipFill>
            <a:blip r:embed="rId4"/>
            <a:stretch>
              <a:fillRect/>
            </a:stretch>
          </p:blipFill>
          <p:spPr>
            <a:xfrm>
              <a:off x="11165902" y="409001"/>
              <a:ext cx="431907" cy="2360679"/>
            </a:xfrm>
            <a:prstGeom prst="rect">
              <a:avLst/>
            </a:prstGeom>
            <a:noFill/>
            <a:ln>
              <a:noFill/>
            </a:ln>
          </p:spPr>
        </p:pic>
        <p:pic>
          <p:nvPicPr>
            <p:cNvPr id="5" name="Picture 6745"/>
            <p:cNvPicPr>
              <a:picLocks noChangeAspect="1"/>
            </p:cNvPicPr>
            <p:nvPr/>
          </p:nvPicPr>
          <p:blipFill>
            <a:blip r:embed="rId5"/>
            <a:stretch>
              <a:fillRect/>
            </a:stretch>
          </p:blipFill>
          <p:spPr>
            <a:xfrm>
              <a:off x="8753249" y="2222997"/>
              <a:ext cx="2418981" cy="546262"/>
            </a:xfrm>
            <a:prstGeom prst="rect">
              <a:avLst/>
            </a:prstGeom>
            <a:noFill/>
            <a:ln>
              <a:noFill/>
            </a:ln>
          </p:spPr>
        </p:pic>
        <p:pic>
          <p:nvPicPr>
            <p:cNvPr id="6" name="Picture 6746"/>
            <p:cNvPicPr>
              <a:picLocks noChangeAspect="1"/>
            </p:cNvPicPr>
            <p:nvPr/>
          </p:nvPicPr>
          <p:blipFill>
            <a:blip r:embed="rId6"/>
            <a:stretch>
              <a:fillRect/>
            </a:stretch>
          </p:blipFill>
          <p:spPr>
            <a:xfrm>
              <a:off x="8753249" y="2674985"/>
              <a:ext cx="240478" cy="94274"/>
            </a:xfrm>
            <a:prstGeom prst="rect">
              <a:avLst/>
            </a:prstGeom>
            <a:noFill/>
            <a:ln>
              <a:noFill/>
            </a:ln>
          </p:spPr>
        </p:pic>
        <p:pic>
          <p:nvPicPr>
            <p:cNvPr id="7" name="Picture 59"/>
            <p:cNvPicPr>
              <a:picLocks noChangeAspect="1"/>
            </p:cNvPicPr>
            <p:nvPr/>
          </p:nvPicPr>
          <p:blipFill>
            <a:blip r:embed="rId7"/>
            <a:stretch>
              <a:fillRect/>
            </a:stretch>
          </p:blipFill>
          <p:spPr>
            <a:xfrm>
              <a:off x="8993343" y="2768309"/>
              <a:ext cx="48966" cy="4992"/>
            </a:xfrm>
            <a:prstGeom prst="rect">
              <a:avLst/>
            </a:prstGeom>
            <a:noFill/>
            <a:ln>
              <a:noFill/>
            </a:ln>
          </p:spPr>
        </p:pic>
        <p:pic>
          <p:nvPicPr>
            <p:cNvPr id="8" name="Picture 62"/>
            <p:cNvPicPr>
              <a:picLocks noChangeAspect="1"/>
            </p:cNvPicPr>
            <p:nvPr/>
          </p:nvPicPr>
          <p:blipFill>
            <a:blip r:embed="rId8"/>
            <a:stretch>
              <a:fillRect/>
            </a:stretch>
          </p:blipFill>
          <p:spPr>
            <a:xfrm>
              <a:off x="8994294" y="2769086"/>
              <a:ext cx="47557" cy="3767"/>
            </a:xfrm>
            <a:prstGeom prst="rect">
              <a:avLst/>
            </a:prstGeom>
            <a:noFill/>
            <a:ln>
              <a:noFill/>
            </a:ln>
          </p:spPr>
        </p:pic>
      </p:grpSp>
      <p:grpSp>
        <p:nvGrpSpPr>
          <p:cNvPr id="12" name="Group 4955"/>
          <p:cNvGrpSpPr/>
          <p:nvPr/>
        </p:nvGrpSpPr>
        <p:grpSpPr>
          <a:xfrm>
            <a:off x="5886463" y="5883284"/>
            <a:ext cx="1421594" cy="898919"/>
            <a:chOff x="7848615" y="5883277"/>
            <a:chExt cx="1895459" cy="898919"/>
          </a:xfrm>
        </p:grpSpPr>
        <p:pic>
          <p:nvPicPr>
            <p:cNvPr id="13" name="Picture 47"/>
            <p:cNvPicPr>
              <a:picLocks noChangeAspect="1"/>
            </p:cNvPicPr>
            <p:nvPr/>
          </p:nvPicPr>
          <p:blipFill>
            <a:blip r:embed="rId9"/>
            <a:stretch>
              <a:fillRect/>
            </a:stretch>
          </p:blipFill>
          <p:spPr>
            <a:xfrm>
              <a:off x="8665101" y="6058320"/>
              <a:ext cx="1078973" cy="550121"/>
            </a:xfrm>
            <a:prstGeom prst="rect">
              <a:avLst/>
            </a:prstGeom>
            <a:noFill/>
            <a:ln>
              <a:noFill/>
            </a:ln>
          </p:spPr>
        </p:pic>
        <p:pic>
          <p:nvPicPr>
            <p:cNvPr id="14" name="Picture 6747"/>
            <p:cNvPicPr>
              <a:picLocks noChangeAspect="1"/>
            </p:cNvPicPr>
            <p:nvPr/>
          </p:nvPicPr>
          <p:blipFill>
            <a:blip r:embed="rId10"/>
            <a:stretch>
              <a:fillRect/>
            </a:stretch>
          </p:blipFill>
          <p:spPr>
            <a:xfrm>
              <a:off x="7848615" y="5883277"/>
              <a:ext cx="685726" cy="898919"/>
            </a:xfrm>
            <a:prstGeom prst="rect">
              <a:avLst/>
            </a:prstGeom>
            <a:noFill/>
            <a:ln>
              <a:noFill/>
            </a:ln>
          </p:spPr>
        </p:pic>
      </p:grpSp>
      <p:grpSp>
        <p:nvGrpSpPr>
          <p:cNvPr id="15" name="Group 5003"/>
          <p:cNvGrpSpPr/>
          <p:nvPr/>
        </p:nvGrpSpPr>
        <p:grpSpPr>
          <a:xfrm>
            <a:off x="7428073" y="5883277"/>
            <a:ext cx="1588292" cy="940432"/>
            <a:chOff x="9904094" y="5883277"/>
            <a:chExt cx="2117723" cy="940432"/>
          </a:xfrm>
        </p:grpSpPr>
        <p:pic>
          <p:nvPicPr>
            <p:cNvPr id="16" name="Picture 25"/>
            <p:cNvPicPr>
              <a:picLocks noChangeAspect="1"/>
            </p:cNvPicPr>
            <p:nvPr/>
          </p:nvPicPr>
          <p:blipFill>
            <a:blip r:embed="rId11"/>
            <a:stretch>
              <a:fillRect/>
            </a:stretch>
          </p:blipFill>
          <p:spPr>
            <a:xfrm>
              <a:off x="9904094" y="5883277"/>
              <a:ext cx="1271034" cy="314370"/>
            </a:xfrm>
            <a:prstGeom prst="rect">
              <a:avLst/>
            </a:prstGeom>
            <a:noFill/>
            <a:ln>
              <a:noFill/>
            </a:ln>
          </p:spPr>
        </p:pic>
        <p:pic>
          <p:nvPicPr>
            <p:cNvPr id="17" name="Picture 27"/>
            <p:cNvPicPr>
              <a:picLocks noChangeAspect="1"/>
            </p:cNvPicPr>
            <p:nvPr/>
          </p:nvPicPr>
          <p:blipFill>
            <a:blip r:embed="rId12"/>
            <a:stretch>
              <a:fillRect/>
            </a:stretch>
          </p:blipFill>
          <p:spPr>
            <a:xfrm>
              <a:off x="11173794" y="5883277"/>
              <a:ext cx="848023" cy="314370"/>
            </a:xfrm>
            <a:prstGeom prst="rect">
              <a:avLst/>
            </a:prstGeom>
            <a:noFill/>
            <a:ln>
              <a:noFill/>
            </a:ln>
          </p:spPr>
        </p:pic>
        <p:pic>
          <p:nvPicPr>
            <p:cNvPr id="18" name="Picture 29"/>
            <p:cNvPicPr>
              <a:picLocks noChangeAspect="1"/>
            </p:cNvPicPr>
            <p:nvPr/>
          </p:nvPicPr>
          <p:blipFill>
            <a:blip r:embed="rId13"/>
            <a:stretch>
              <a:fillRect/>
            </a:stretch>
          </p:blipFill>
          <p:spPr>
            <a:xfrm>
              <a:off x="9904094" y="6196312"/>
              <a:ext cx="1271034" cy="314370"/>
            </a:xfrm>
            <a:prstGeom prst="rect">
              <a:avLst/>
            </a:prstGeom>
            <a:noFill/>
            <a:ln>
              <a:noFill/>
            </a:ln>
          </p:spPr>
        </p:pic>
        <p:pic>
          <p:nvPicPr>
            <p:cNvPr id="19" name="Picture 31"/>
            <p:cNvPicPr>
              <a:picLocks noChangeAspect="1"/>
            </p:cNvPicPr>
            <p:nvPr/>
          </p:nvPicPr>
          <p:blipFill>
            <a:blip r:embed="rId14"/>
            <a:stretch>
              <a:fillRect/>
            </a:stretch>
          </p:blipFill>
          <p:spPr>
            <a:xfrm>
              <a:off x="11173794" y="6196312"/>
              <a:ext cx="848023" cy="314370"/>
            </a:xfrm>
            <a:prstGeom prst="rect">
              <a:avLst/>
            </a:prstGeom>
            <a:noFill/>
            <a:ln>
              <a:noFill/>
            </a:ln>
          </p:spPr>
        </p:pic>
        <p:pic>
          <p:nvPicPr>
            <p:cNvPr id="20" name="Picture 33"/>
            <p:cNvPicPr>
              <a:picLocks noChangeAspect="1"/>
            </p:cNvPicPr>
            <p:nvPr/>
          </p:nvPicPr>
          <p:blipFill>
            <a:blip r:embed="rId15"/>
            <a:stretch>
              <a:fillRect/>
            </a:stretch>
          </p:blipFill>
          <p:spPr>
            <a:xfrm>
              <a:off x="9904094" y="6509339"/>
              <a:ext cx="1271034" cy="314370"/>
            </a:xfrm>
            <a:prstGeom prst="rect">
              <a:avLst/>
            </a:prstGeom>
            <a:noFill/>
            <a:ln>
              <a:noFill/>
            </a:ln>
          </p:spPr>
        </p:pic>
        <p:pic>
          <p:nvPicPr>
            <p:cNvPr id="21" name="Picture 35"/>
            <p:cNvPicPr>
              <a:picLocks noChangeAspect="1"/>
            </p:cNvPicPr>
            <p:nvPr/>
          </p:nvPicPr>
          <p:blipFill>
            <a:blip r:embed="rId16"/>
            <a:stretch>
              <a:fillRect/>
            </a:stretch>
          </p:blipFill>
          <p:spPr>
            <a:xfrm>
              <a:off x="11173794" y="6509339"/>
              <a:ext cx="848023" cy="314370"/>
            </a:xfrm>
            <a:prstGeom prst="rect">
              <a:avLst/>
            </a:prstGeom>
            <a:noFill/>
            <a:ln>
              <a:noFill/>
            </a:ln>
          </p:spPr>
        </p:pic>
      </p:grpSp>
      <p:sp>
        <p:nvSpPr>
          <p:cNvPr id="22" name="Shape 7459"/>
          <p:cNvSpPr/>
          <p:nvPr/>
        </p:nvSpPr>
        <p:spPr>
          <a:xfrm>
            <a:off x="6564940" y="2327513"/>
            <a:ext cx="2100263" cy="2397776"/>
          </a:xfrm>
          <a:custGeom>
            <a:avLst/>
            <a:gdLst>
              <a:gd name="f0" fmla="val w"/>
              <a:gd name="f1" fmla="val h"/>
              <a:gd name="f2" fmla="val 0"/>
              <a:gd name="f3" fmla="val 7559993"/>
              <a:gd name="f4" fmla="val 396303"/>
              <a:gd name="f5" fmla="*/ f0 1 7559993"/>
              <a:gd name="f6" fmla="*/ f1 1 396303"/>
              <a:gd name="f7" fmla="+- f4 0 f2"/>
              <a:gd name="f8" fmla="+- f3 0 f2"/>
              <a:gd name="f9" fmla="*/ f8 1 7559993"/>
              <a:gd name="f10" fmla="*/ f7 1 396303"/>
              <a:gd name="f11" fmla="*/ 0 1 f9"/>
              <a:gd name="f12" fmla="*/ 7559993 1 f9"/>
              <a:gd name="f13" fmla="*/ 0 1 f10"/>
              <a:gd name="f14" fmla="*/ 39630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7559993" h="396303">
                <a:moveTo>
                  <a:pt x="f2" y="f2"/>
                </a:moveTo>
                <a:lnTo>
                  <a:pt x="f3" y="f2"/>
                </a:lnTo>
                <a:lnTo>
                  <a:pt x="f3" y="f4"/>
                </a:lnTo>
                <a:lnTo>
                  <a:pt x="f2" y="f4"/>
                </a:lnTo>
                <a:lnTo>
                  <a:pt x="f2" y="f2"/>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fr-FR" sz="4000" b="1" kern="0" dirty="0" smtClean="0">
              <a:solidFill>
                <a:srgbClr val="62AF85"/>
              </a:solidFill>
              <a:ea typeface="Calibri" pitchFamily="34"/>
              <a:cs typeface="Calibri" pitchFamily="34"/>
            </a:endParaRPr>
          </a:p>
          <a:p>
            <a:pPr algn="ctr">
              <a:defRPr sz="1800" b="0" i="0" u="none" strike="noStrike" kern="0" cap="none" spc="0" baseline="0">
                <a:solidFill>
                  <a:srgbClr val="000000"/>
                </a:solidFill>
                <a:uFillTx/>
              </a:defRPr>
            </a:pPr>
            <a:r>
              <a:rPr lang="fr-FR" sz="3600" b="1" kern="0" dirty="0" smtClean="0">
                <a:solidFill>
                  <a:srgbClr val="62AF85"/>
                </a:solidFill>
                <a:ea typeface="Calibri" pitchFamily="34"/>
                <a:cs typeface="Calibri" pitchFamily="34"/>
              </a:rPr>
              <a:t>4</a:t>
            </a:r>
            <a:r>
              <a:rPr lang="fr-FR" sz="3600" b="1" kern="0" baseline="30000" dirty="0" smtClean="0">
                <a:solidFill>
                  <a:srgbClr val="62AF85"/>
                </a:solidFill>
                <a:ea typeface="Calibri" pitchFamily="34"/>
                <a:cs typeface="Calibri" pitchFamily="34"/>
              </a:rPr>
              <a:t>e</a:t>
            </a:r>
            <a:r>
              <a:rPr lang="fr-FR" sz="3600" b="1" kern="0" dirty="0" smtClean="0">
                <a:solidFill>
                  <a:srgbClr val="62AF85"/>
                </a:solidFill>
                <a:ea typeface="Calibri" pitchFamily="34"/>
                <a:cs typeface="Calibri" pitchFamily="34"/>
              </a:rPr>
              <a:t> forum mondial/ </a:t>
            </a:r>
          </a:p>
          <a:p>
            <a:pPr algn="ctr">
              <a:defRPr sz="1800" b="0" i="0" u="none" strike="noStrike" kern="0" cap="none" spc="0" baseline="0">
                <a:solidFill>
                  <a:srgbClr val="000000"/>
                </a:solidFill>
                <a:uFillTx/>
              </a:defRPr>
            </a:pPr>
            <a:r>
              <a:rPr lang="fr-FR" sz="3600" b="1" kern="0" dirty="0" smtClean="0">
                <a:solidFill>
                  <a:srgbClr val="62AF85"/>
                </a:solidFill>
                <a:ea typeface="Calibri" pitchFamily="34"/>
                <a:cs typeface="Calibri" pitchFamily="34"/>
              </a:rPr>
              <a:t>4th world forum</a:t>
            </a:r>
            <a:endParaRPr lang="fr-FR" sz="3600" b="1" dirty="0" smtClean="0">
              <a:solidFill>
                <a:srgbClr val="FFFFFF"/>
              </a:solidFill>
            </a:endParaRPr>
          </a:p>
        </p:txBody>
      </p:sp>
      <p:sp>
        <p:nvSpPr>
          <p:cNvPr id="23" name="Shape 7459"/>
          <p:cNvSpPr/>
          <p:nvPr/>
        </p:nvSpPr>
        <p:spPr>
          <a:xfrm>
            <a:off x="3314658" y="953310"/>
            <a:ext cx="2697035" cy="2223167"/>
          </a:xfrm>
          <a:custGeom>
            <a:avLst/>
            <a:gdLst>
              <a:gd name="f0" fmla="val w"/>
              <a:gd name="f1" fmla="val h"/>
              <a:gd name="f2" fmla="val 0"/>
              <a:gd name="f3" fmla="val 7559993"/>
              <a:gd name="f4" fmla="val 396303"/>
              <a:gd name="f5" fmla="*/ f0 1 7559993"/>
              <a:gd name="f6" fmla="*/ f1 1 396303"/>
              <a:gd name="f7" fmla="+- f4 0 f2"/>
              <a:gd name="f8" fmla="+- f3 0 f2"/>
              <a:gd name="f9" fmla="*/ f8 1 7559993"/>
              <a:gd name="f10" fmla="*/ f7 1 396303"/>
              <a:gd name="f11" fmla="*/ 0 1 f9"/>
              <a:gd name="f12" fmla="*/ 7559993 1 f9"/>
              <a:gd name="f13" fmla="*/ 0 1 f10"/>
              <a:gd name="f14" fmla="*/ 39630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7559993" h="396303">
                <a:moveTo>
                  <a:pt x="f2" y="f2"/>
                </a:moveTo>
                <a:lnTo>
                  <a:pt x="f3" y="f2"/>
                </a:lnTo>
                <a:lnTo>
                  <a:pt x="f3" y="f4"/>
                </a:lnTo>
                <a:lnTo>
                  <a:pt x="f2" y="f4"/>
                </a:lnTo>
                <a:lnTo>
                  <a:pt x="f2" y="f2"/>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fr-FR" sz="3200" b="1" kern="0" dirty="0" smtClean="0">
              <a:solidFill>
                <a:srgbClr val="62AF85"/>
              </a:solidFill>
              <a:ea typeface="Calibri" pitchFamily="34"/>
              <a:cs typeface="Calibri" pitchFamily="34"/>
            </a:endParaRPr>
          </a:p>
          <a:p>
            <a:pPr algn="ctr">
              <a:defRPr sz="1800" b="0" i="0" u="none" strike="noStrike" kern="0" cap="none" spc="0" baseline="0">
                <a:solidFill>
                  <a:srgbClr val="000000"/>
                </a:solidFill>
                <a:uFillTx/>
              </a:defRPr>
            </a:pPr>
            <a:r>
              <a:rPr lang="fr-FR" sz="3200" b="1" kern="0" dirty="0" smtClean="0">
                <a:solidFill>
                  <a:srgbClr val="62AF85"/>
                </a:solidFill>
                <a:ea typeface="Calibri" pitchFamily="34"/>
                <a:cs typeface="Calibri" pitchFamily="34"/>
              </a:rPr>
              <a:t>Thierry</a:t>
            </a:r>
          </a:p>
          <a:p>
            <a:pPr algn="ctr">
              <a:defRPr sz="1800" b="0" i="0" u="none" strike="noStrike" kern="0" cap="none" spc="0" baseline="0">
                <a:solidFill>
                  <a:srgbClr val="000000"/>
                </a:solidFill>
                <a:uFillTx/>
              </a:defRPr>
            </a:pPr>
            <a:r>
              <a:rPr lang="fr-FR" sz="3200" b="1" kern="0" dirty="0" smtClean="0">
                <a:solidFill>
                  <a:srgbClr val="62AF85"/>
                </a:solidFill>
              </a:rPr>
              <a:t>TROUSSIER</a:t>
            </a:r>
            <a:endParaRPr lang="fr-FR" sz="3200" b="1" dirty="0" smtClean="0">
              <a:solidFill>
                <a:srgbClr val="FFFFFF"/>
              </a:solidFill>
            </a:endParaRPr>
          </a:p>
        </p:txBody>
      </p:sp>
      <p:grpSp>
        <p:nvGrpSpPr>
          <p:cNvPr id="25" name="Group 4940"/>
          <p:cNvGrpSpPr/>
          <p:nvPr/>
        </p:nvGrpSpPr>
        <p:grpSpPr>
          <a:xfrm>
            <a:off x="0" y="6363310"/>
            <a:ext cx="5594338" cy="503175"/>
            <a:chOff x="229477" y="6298094"/>
            <a:chExt cx="7459117" cy="503175"/>
          </a:xfrm>
        </p:grpSpPr>
        <p:sp>
          <p:nvSpPr>
            <p:cNvPr id="26" name="Shape 7459"/>
            <p:cNvSpPr/>
            <p:nvPr/>
          </p:nvSpPr>
          <p:spPr>
            <a:xfrm>
              <a:off x="229477" y="6353845"/>
              <a:ext cx="7459117" cy="395798"/>
            </a:xfrm>
            <a:custGeom>
              <a:avLst/>
              <a:gdLst>
                <a:gd name="f0" fmla="val w"/>
                <a:gd name="f1" fmla="val h"/>
                <a:gd name="f2" fmla="val 0"/>
                <a:gd name="f3" fmla="val 7559993"/>
                <a:gd name="f4" fmla="val 396303"/>
                <a:gd name="f5" fmla="*/ f0 1 7559993"/>
                <a:gd name="f6" fmla="*/ f1 1 396303"/>
                <a:gd name="f7" fmla="+- f4 0 f2"/>
                <a:gd name="f8" fmla="+- f3 0 f2"/>
                <a:gd name="f9" fmla="*/ f8 1 7559993"/>
                <a:gd name="f10" fmla="*/ f7 1 396303"/>
                <a:gd name="f11" fmla="*/ 0 1 f9"/>
                <a:gd name="f12" fmla="*/ 7559993 1 f9"/>
                <a:gd name="f13" fmla="*/ 0 1 f10"/>
                <a:gd name="f14" fmla="*/ 39630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7559993" h="396303">
                  <a:moveTo>
                    <a:pt x="f2" y="f2"/>
                  </a:moveTo>
                  <a:lnTo>
                    <a:pt x="f3" y="f2"/>
                  </a:lnTo>
                  <a:lnTo>
                    <a:pt x="f3" y="f4"/>
                  </a:lnTo>
                  <a:lnTo>
                    <a:pt x="f2" y="f4"/>
                  </a:lnTo>
                  <a:lnTo>
                    <a:pt x="f2" y="f2"/>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fr-FR" smtClean="0">
                <a:solidFill>
                  <a:srgbClr val="000000"/>
                </a:solidFill>
              </a:endParaRPr>
            </a:p>
          </p:txBody>
        </p:sp>
        <p:sp>
          <p:nvSpPr>
            <p:cNvPr id="27" name="Rectangle 27"/>
            <p:cNvSpPr/>
            <p:nvPr/>
          </p:nvSpPr>
          <p:spPr>
            <a:xfrm>
              <a:off x="4758190" y="6420660"/>
              <a:ext cx="1068851" cy="171733"/>
            </a:xfrm>
            <a:prstGeom prst="rect">
              <a:avLst/>
            </a:prstGeom>
            <a:noFill/>
            <a:ln>
              <a:noFill/>
              <a:prstDash val="solid"/>
            </a:ln>
          </p:spPr>
          <p:txBody>
            <a:bodyPr vert="horz" wrap="square" lIns="0" tIns="0" rIns="0" bIns="0" anchor="t" anchorCtr="0" compatLnSpc="1"/>
            <a:lstStyle/>
            <a:p>
              <a:pPr>
                <a:lnSpc>
                  <a:spcPct val="107000"/>
                </a:lnSpc>
                <a:spcAft>
                  <a:spcPts val="800"/>
                </a:spcAft>
                <a:defRPr sz="1800" b="0" i="0" u="none" strike="noStrike" kern="0" cap="none" spc="0" baseline="0">
                  <a:solidFill>
                    <a:srgbClr val="000000"/>
                  </a:solidFill>
                  <a:uFillTx/>
                </a:defRPr>
              </a:pPr>
              <a:r>
                <a:rPr lang="fr-FR" sz="1000" smtClean="0">
                  <a:solidFill>
                    <a:srgbClr val="FEFEFE"/>
                  </a:solidFill>
                  <a:ea typeface="Calibri" pitchFamily="34"/>
                  <a:cs typeface="Calibri" pitchFamily="34"/>
                </a:rPr>
                <a:t>Paris</a:t>
              </a:r>
              <a:r>
                <a:rPr lang="fr-FR" sz="1000" spc="-35" smtClean="0">
                  <a:solidFill>
                    <a:srgbClr val="FEFEFE"/>
                  </a:solidFill>
                  <a:ea typeface="Calibri" pitchFamily="34"/>
                  <a:cs typeface="Calibri" pitchFamily="34"/>
                </a:rPr>
                <a:t> </a:t>
              </a:r>
              <a:r>
                <a:rPr lang="fr-FR" sz="1000" smtClean="0">
                  <a:solidFill>
                    <a:srgbClr val="FEFEFE"/>
                  </a:solidFill>
                  <a:ea typeface="Calibri" pitchFamily="34"/>
                  <a:cs typeface="Calibri" pitchFamily="34"/>
                </a:rPr>
                <a:t>UNESCO</a:t>
              </a:r>
              <a:endParaRPr lang="fr-FR" sz="1100" smtClean="0">
                <a:solidFill>
                  <a:srgbClr val="000000"/>
                </a:solidFill>
                <a:ea typeface="Calibri" pitchFamily="34"/>
                <a:cs typeface="Calibri" pitchFamily="34"/>
              </a:endParaRPr>
            </a:p>
          </p:txBody>
        </p:sp>
        <p:sp>
          <p:nvSpPr>
            <p:cNvPr id="28" name="Rectangle 28"/>
            <p:cNvSpPr/>
            <p:nvPr/>
          </p:nvSpPr>
          <p:spPr>
            <a:xfrm>
              <a:off x="4758190" y="6572862"/>
              <a:ext cx="484467" cy="171733"/>
            </a:xfrm>
            <a:prstGeom prst="rect">
              <a:avLst/>
            </a:prstGeom>
            <a:noFill/>
            <a:ln>
              <a:noFill/>
              <a:prstDash val="solid"/>
            </a:ln>
          </p:spPr>
          <p:txBody>
            <a:bodyPr vert="horz" wrap="square" lIns="0" tIns="0" rIns="0" bIns="0" anchor="t" anchorCtr="0" compatLnSpc="1"/>
            <a:lstStyle/>
            <a:p>
              <a:pPr>
                <a:lnSpc>
                  <a:spcPct val="107000"/>
                </a:lnSpc>
                <a:spcAft>
                  <a:spcPts val="800"/>
                </a:spcAft>
                <a:defRPr sz="1800" b="0" i="0" u="none" strike="noStrike" kern="0" cap="none" spc="0" baseline="0">
                  <a:solidFill>
                    <a:srgbClr val="000000"/>
                  </a:solidFill>
                  <a:uFillTx/>
                </a:defRPr>
              </a:pPr>
              <a:r>
                <a:rPr lang="fr-FR" sz="1000" smtClean="0">
                  <a:solidFill>
                    <a:srgbClr val="FEFEFE"/>
                  </a:solidFill>
                  <a:ea typeface="Calibri" pitchFamily="34"/>
                  <a:cs typeface="Calibri" pitchFamily="34"/>
                </a:rPr>
                <a:t>France</a:t>
              </a:r>
              <a:endParaRPr lang="fr-FR" sz="1100" smtClean="0">
                <a:solidFill>
                  <a:srgbClr val="000000"/>
                </a:solidFill>
                <a:ea typeface="Calibri" pitchFamily="34"/>
                <a:cs typeface="Calibri" pitchFamily="34"/>
              </a:endParaRPr>
            </a:p>
          </p:txBody>
        </p:sp>
        <p:sp>
          <p:nvSpPr>
            <p:cNvPr id="29" name="Rectangle 29"/>
            <p:cNvSpPr/>
            <p:nvPr/>
          </p:nvSpPr>
          <p:spPr>
            <a:xfrm>
              <a:off x="5744974" y="6416975"/>
              <a:ext cx="96661" cy="171733"/>
            </a:xfrm>
            <a:prstGeom prst="rect">
              <a:avLst/>
            </a:prstGeom>
            <a:noFill/>
            <a:ln>
              <a:noFill/>
              <a:prstDash val="solid"/>
            </a:ln>
          </p:spPr>
          <p:txBody>
            <a:bodyPr vert="horz" wrap="square" lIns="0" tIns="0" rIns="0" bIns="0" anchor="t" anchorCtr="0" compatLnSpc="1"/>
            <a:lstStyle/>
            <a:p>
              <a:pPr>
                <a:lnSpc>
                  <a:spcPct val="107000"/>
                </a:lnSpc>
                <a:spcAft>
                  <a:spcPts val="800"/>
                </a:spcAft>
                <a:defRPr sz="1800" b="0" i="0" u="none" strike="noStrike" kern="0" cap="none" spc="0" baseline="0">
                  <a:solidFill>
                    <a:srgbClr val="000000"/>
                  </a:solidFill>
                  <a:uFillTx/>
                </a:defRPr>
              </a:pPr>
              <a:r>
                <a:rPr lang="fr-FR" sz="1000" b="1" smtClean="0">
                  <a:solidFill>
                    <a:srgbClr val="FEFEFE"/>
                  </a:solidFill>
                  <a:ea typeface="Calibri" pitchFamily="34"/>
                  <a:cs typeface="Calibri" pitchFamily="34"/>
                </a:rPr>
                <a:t>5</a:t>
              </a:r>
              <a:endParaRPr lang="fr-FR" sz="1100" smtClean="0">
                <a:solidFill>
                  <a:srgbClr val="000000"/>
                </a:solidFill>
                <a:ea typeface="Calibri" pitchFamily="34"/>
                <a:cs typeface="Calibri" pitchFamily="34"/>
              </a:endParaRPr>
            </a:p>
          </p:txBody>
        </p:sp>
        <p:sp>
          <p:nvSpPr>
            <p:cNvPr id="30" name="Rectangle 30"/>
            <p:cNvSpPr/>
            <p:nvPr/>
          </p:nvSpPr>
          <p:spPr>
            <a:xfrm>
              <a:off x="5817650" y="6416975"/>
              <a:ext cx="861447" cy="171733"/>
            </a:xfrm>
            <a:prstGeom prst="rect">
              <a:avLst/>
            </a:prstGeom>
            <a:noFill/>
            <a:ln>
              <a:noFill/>
              <a:prstDash val="solid"/>
            </a:ln>
          </p:spPr>
          <p:txBody>
            <a:bodyPr vert="horz" wrap="square" lIns="0" tIns="0" rIns="0" bIns="0" anchor="t" anchorCtr="0" compatLnSpc="1"/>
            <a:lstStyle/>
            <a:p>
              <a:pPr>
                <a:lnSpc>
                  <a:spcPct val="107000"/>
                </a:lnSpc>
                <a:spcAft>
                  <a:spcPts val="800"/>
                </a:spcAft>
                <a:defRPr sz="1800" b="0" i="0" u="none" strike="noStrike" kern="0" cap="none" spc="0" baseline="0">
                  <a:solidFill>
                    <a:srgbClr val="000000"/>
                  </a:solidFill>
                  <a:uFillTx/>
                </a:defRPr>
              </a:pP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&amp;</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6</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février</a:t>
              </a:r>
              <a:r>
                <a:rPr lang="fr-FR" sz="1000" b="1" spc="-35" smtClean="0">
                  <a:solidFill>
                    <a:srgbClr val="FEFEFE"/>
                  </a:solidFill>
                  <a:ea typeface="Calibri" pitchFamily="34"/>
                  <a:cs typeface="Calibri" pitchFamily="34"/>
                </a:rPr>
                <a:t> </a:t>
              </a:r>
              <a:endParaRPr lang="fr-FR" sz="1100" smtClean="0">
                <a:solidFill>
                  <a:srgbClr val="000000"/>
                </a:solidFill>
                <a:ea typeface="Calibri" pitchFamily="34"/>
                <a:cs typeface="Calibri" pitchFamily="34"/>
              </a:endParaRPr>
            </a:p>
          </p:txBody>
        </p:sp>
        <p:sp>
          <p:nvSpPr>
            <p:cNvPr id="31" name="Rectangle 31"/>
            <p:cNvSpPr/>
            <p:nvPr/>
          </p:nvSpPr>
          <p:spPr>
            <a:xfrm>
              <a:off x="6465356" y="6416975"/>
              <a:ext cx="386644" cy="171733"/>
            </a:xfrm>
            <a:prstGeom prst="rect">
              <a:avLst/>
            </a:prstGeom>
            <a:noFill/>
            <a:ln>
              <a:noFill/>
              <a:prstDash val="solid"/>
            </a:ln>
          </p:spPr>
          <p:txBody>
            <a:bodyPr vert="horz" wrap="square" lIns="0" tIns="0" rIns="0" bIns="0" anchor="t" anchorCtr="0" compatLnSpc="1"/>
            <a:lstStyle/>
            <a:p>
              <a:pPr>
                <a:lnSpc>
                  <a:spcPct val="107000"/>
                </a:lnSpc>
                <a:spcAft>
                  <a:spcPts val="800"/>
                </a:spcAft>
                <a:defRPr sz="1800" b="0" i="0" u="none" strike="noStrike" kern="0" cap="none" spc="0" baseline="0">
                  <a:solidFill>
                    <a:srgbClr val="000000"/>
                  </a:solidFill>
                  <a:uFillTx/>
                </a:defRPr>
              </a:pPr>
              <a:r>
                <a:rPr lang="fr-FR" sz="1000" b="1" smtClean="0">
                  <a:solidFill>
                    <a:srgbClr val="FEFEFE"/>
                  </a:solidFill>
                  <a:ea typeface="Calibri" pitchFamily="34"/>
                  <a:cs typeface="Calibri" pitchFamily="34"/>
                </a:rPr>
                <a:t>2015</a:t>
              </a:r>
              <a:endParaRPr lang="fr-FR" sz="1100" smtClean="0">
                <a:solidFill>
                  <a:srgbClr val="000000"/>
                </a:solidFill>
                <a:ea typeface="Calibri" pitchFamily="34"/>
                <a:cs typeface="Calibri" pitchFamily="34"/>
              </a:endParaRPr>
            </a:p>
          </p:txBody>
        </p:sp>
        <p:sp>
          <p:nvSpPr>
            <p:cNvPr id="32" name="Rectangle 32"/>
            <p:cNvSpPr/>
            <p:nvPr/>
          </p:nvSpPr>
          <p:spPr>
            <a:xfrm>
              <a:off x="680633" y="6420660"/>
              <a:ext cx="4205983" cy="171733"/>
            </a:xfrm>
            <a:prstGeom prst="rect">
              <a:avLst/>
            </a:prstGeom>
            <a:noFill/>
            <a:ln>
              <a:noFill/>
              <a:prstDash val="solid"/>
            </a:ln>
          </p:spPr>
          <p:txBody>
            <a:bodyPr vert="horz" wrap="square" lIns="0" tIns="0" rIns="0" bIns="0" anchor="t" anchorCtr="0" compatLnSpc="1"/>
            <a:lstStyle/>
            <a:p>
              <a:pPr>
                <a:lnSpc>
                  <a:spcPct val="107000"/>
                </a:lnSpc>
                <a:spcAft>
                  <a:spcPts val="800"/>
                </a:spcAft>
                <a:defRPr sz="1800" b="0" i="0" u="none" strike="noStrike" kern="0" cap="none" spc="0" baseline="0">
                  <a:solidFill>
                    <a:srgbClr val="000000"/>
                  </a:solidFill>
                  <a:uFillTx/>
                </a:defRPr>
              </a:pPr>
              <a:r>
                <a:rPr lang="fr-FR" sz="1000" b="1" smtClean="0">
                  <a:solidFill>
                    <a:srgbClr val="FEFEFE"/>
                  </a:solidFill>
                  <a:ea typeface="Calibri" pitchFamily="34"/>
                  <a:cs typeface="Calibri" pitchFamily="34"/>
                </a:rPr>
                <a:t>Sous</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le</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patronage</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de</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la</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Commission</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nationale</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française</a:t>
              </a:r>
              <a:r>
                <a:rPr lang="fr-FR" sz="1000" b="1" spc="-35" smtClean="0">
                  <a:solidFill>
                    <a:srgbClr val="FEFEFE"/>
                  </a:solidFill>
                  <a:ea typeface="Calibri" pitchFamily="34"/>
                  <a:cs typeface="Calibri" pitchFamily="34"/>
                </a:rPr>
                <a:t> </a:t>
              </a:r>
              <a:endParaRPr lang="fr-FR" sz="1100" smtClean="0">
                <a:solidFill>
                  <a:srgbClr val="000000"/>
                </a:solidFill>
                <a:ea typeface="Calibri" pitchFamily="34"/>
                <a:cs typeface="Calibri" pitchFamily="34"/>
              </a:endParaRPr>
            </a:p>
          </p:txBody>
        </p:sp>
        <p:sp>
          <p:nvSpPr>
            <p:cNvPr id="33" name="Rectangle 33"/>
            <p:cNvSpPr/>
            <p:nvPr/>
          </p:nvSpPr>
          <p:spPr>
            <a:xfrm>
              <a:off x="680633" y="6572862"/>
              <a:ext cx="1528401" cy="171733"/>
            </a:xfrm>
            <a:prstGeom prst="rect">
              <a:avLst/>
            </a:prstGeom>
            <a:noFill/>
            <a:ln>
              <a:noFill/>
              <a:prstDash val="solid"/>
            </a:ln>
          </p:spPr>
          <p:txBody>
            <a:bodyPr vert="horz" wrap="square" lIns="0" tIns="0" rIns="0" bIns="0" anchor="t" anchorCtr="0" compatLnSpc="1"/>
            <a:lstStyle/>
            <a:p>
              <a:pPr>
                <a:lnSpc>
                  <a:spcPct val="107000"/>
                </a:lnSpc>
                <a:spcAft>
                  <a:spcPts val="800"/>
                </a:spcAft>
                <a:defRPr sz="1800" b="0" i="0" u="none" strike="noStrike" kern="0" cap="none" spc="0" baseline="0">
                  <a:solidFill>
                    <a:srgbClr val="000000"/>
                  </a:solidFill>
                  <a:uFillTx/>
                </a:defRPr>
              </a:pPr>
              <a:r>
                <a:rPr lang="fr-FR" sz="1000" b="1" smtClean="0">
                  <a:solidFill>
                    <a:srgbClr val="FEFEFE"/>
                  </a:solidFill>
                  <a:ea typeface="Calibri" pitchFamily="34"/>
                  <a:cs typeface="Calibri" pitchFamily="34"/>
                </a:rPr>
                <a:t>auprès</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de</a:t>
              </a:r>
              <a:r>
                <a:rPr lang="fr-FR" sz="1000" b="1" spc="-35" smtClean="0">
                  <a:solidFill>
                    <a:srgbClr val="FEFEFE"/>
                  </a:solidFill>
                  <a:ea typeface="Calibri" pitchFamily="34"/>
                  <a:cs typeface="Calibri" pitchFamily="34"/>
                </a:rPr>
                <a:t> </a:t>
              </a:r>
              <a:r>
                <a:rPr lang="fr-FR" sz="1000" b="1" smtClean="0">
                  <a:solidFill>
                    <a:srgbClr val="FEFEFE"/>
                  </a:solidFill>
                  <a:ea typeface="Calibri" pitchFamily="34"/>
                  <a:cs typeface="Calibri" pitchFamily="34"/>
                </a:rPr>
                <a:t>l’UNESCO</a:t>
              </a:r>
              <a:endParaRPr lang="fr-FR" sz="1100" smtClean="0">
                <a:solidFill>
                  <a:srgbClr val="000000"/>
                </a:solidFill>
                <a:ea typeface="Calibri" pitchFamily="34"/>
                <a:cs typeface="Calibri" pitchFamily="34"/>
              </a:endParaRPr>
            </a:p>
          </p:txBody>
        </p:sp>
        <p:sp>
          <p:nvSpPr>
            <p:cNvPr id="34" name="Shape 7499"/>
            <p:cNvSpPr/>
            <p:nvPr/>
          </p:nvSpPr>
          <p:spPr>
            <a:xfrm>
              <a:off x="4667655" y="6417012"/>
              <a:ext cx="12527" cy="270433"/>
            </a:xfrm>
            <a:custGeom>
              <a:avLst/>
              <a:gdLst>
                <a:gd name="f0" fmla="val w"/>
                <a:gd name="f1" fmla="val h"/>
                <a:gd name="f2" fmla="val 0"/>
                <a:gd name="f3" fmla="val 12700"/>
                <a:gd name="f4" fmla="val 270777"/>
                <a:gd name="f5" fmla="*/ f0 1 12700"/>
                <a:gd name="f6" fmla="*/ f1 1 270777"/>
                <a:gd name="f7" fmla="+- f4 0 f2"/>
                <a:gd name="f8" fmla="+- f3 0 f2"/>
                <a:gd name="f9" fmla="*/ f8 1 12700"/>
                <a:gd name="f10" fmla="*/ f7 1 270777"/>
                <a:gd name="f11" fmla="*/ 0 1 f9"/>
                <a:gd name="f12" fmla="*/ 12700 1 f9"/>
                <a:gd name="f13" fmla="*/ 0 1 f10"/>
                <a:gd name="f14" fmla="*/ 270777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2700" h="270777">
                  <a:moveTo>
                    <a:pt x="f2" y="f2"/>
                  </a:moveTo>
                  <a:lnTo>
                    <a:pt x="f3" y="f2"/>
                  </a:lnTo>
                  <a:lnTo>
                    <a:pt x="f3" y="f4"/>
                  </a:lnTo>
                  <a:lnTo>
                    <a:pt x="f2" y="f4"/>
                  </a:lnTo>
                  <a:lnTo>
                    <a:pt x="f2" y="f2"/>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fr-FR" smtClean="0">
                <a:solidFill>
                  <a:srgbClr val="000000"/>
                </a:solidFill>
              </a:endParaRPr>
            </a:p>
          </p:txBody>
        </p:sp>
        <p:sp>
          <p:nvSpPr>
            <p:cNvPr id="35" name="Shape 7500"/>
            <p:cNvSpPr/>
            <p:nvPr/>
          </p:nvSpPr>
          <p:spPr>
            <a:xfrm>
              <a:off x="5656176" y="6416994"/>
              <a:ext cx="12527" cy="270433"/>
            </a:xfrm>
            <a:custGeom>
              <a:avLst/>
              <a:gdLst>
                <a:gd name="f0" fmla="val w"/>
                <a:gd name="f1" fmla="val h"/>
                <a:gd name="f2" fmla="val 0"/>
                <a:gd name="f3" fmla="val 12700"/>
                <a:gd name="f4" fmla="val 270777"/>
                <a:gd name="f5" fmla="*/ f0 1 12700"/>
                <a:gd name="f6" fmla="*/ f1 1 270777"/>
                <a:gd name="f7" fmla="+- f4 0 f2"/>
                <a:gd name="f8" fmla="+- f3 0 f2"/>
                <a:gd name="f9" fmla="*/ f8 1 12700"/>
                <a:gd name="f10" fmla="*/ f7 1 270777"/>
                <a:gd name="f11" fmla="*/ 0 1 f9"/>
                <a:gd name="f12" fmla="*/ 12700 1 f9"/>
                <a:gd name="f13" fmla="*/ 0 1 f10"/>
                <a:gd name="f14" fmla="*/ 270777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2700" h="270777">
                  <a:moveTo>
                    <a:pt x="f2" y="f2"/>
                  </a:moveTo>
                  <a:lnTo>
                    <a:pt x="f3" y="f2"/>
                  </a:lnTo>
                  <a:lnTo>
                    <a:pt x="f3" y="f4"/>
                  </a:lnTo>
                  <a:lnTo>
                    <a:pt x="f2" y="f4"/>
                  </a:lnTo>
                  <a:lnTo>
                    <a:pt x="f2" y="f2"/>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fr-FR" smtClean="0">
                <a:solidFill>
                  <a:srgbClr val="000000"/>
                </a:solidFill>
              </a:endParaRPr>
            </a:p>
          </p:txBody>
        </p:sp>
        <p:sp>
          <p:nvSpPr>
            <p:cNvPr id="36" name="Shape 7501"/>
            <p:cNvSpPr/>
            <p:nvPr/>
          </p:nvSpPr>
          <p:spPr>
            <a:xfrm>
              <a:off x="229477" y="6298094"/>
              <a:ext cx="7459117" cy="9134"/>
            </a:xfrm>
            <a:custGeom>
              <a:avLst/>
              <a:gdLst>
                <a:gd name="f0" fmla="val w"/>
                <a:gd name="f1" fmla="val h"/>
                <a:gd name="f2" fmla="val 0"/>
                <a:gd name="f3" fmla="val 7559993"/>
                <a:gd name="f4" fmla="val 9144"/>
                <a:gd name="f5" fmla="*/ f0 1 7559993"/>
                <a:gd name="f6" fmla="*/ f1 1 9144"/>
                <a:gd name="f7" fmla="+- f4 0 f2"/>
                <a:gd name="f8" fmla="+- f3 0 f2"/>
                <a:gd name="f9" fmla="*/ f8 1 7559993"/>
                <a:gd name="f10" fmla="*/ f7 1 9144"/>
                <a:gd name="f11" fmla="*/ 0 1 f9"/>
                <a:gd name="f12" fmla="*/ 7559993 1 f9"/>
                <a:gd name="f13" fmla="*/ 0 1 f10"/>
                <a:gd name="f14" fmla="*/ 914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7559993" h="9144">
                  <a:moveTo>
                    <a:pt x="f2" y="f2"/>
                  </a:moveTo>
                  <a:lnTo>
                    <a:pt x="f3" y="f2"/>
                  </a:lnTo>
                  <a:lnTo>
                    <a:pt x="f3" y="f4"/>
                  </a:lnTo>
                  <a:lnTo>
                    <a:pt x="f2" y="f4"/>
                  </a:lnTo>
                  <a:lnTo>
                    <a:pt x="f2" y="f2"/>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fr-FR" smtClean="0">
                <a:solidFill>
                  <a:srgbClr val="000000"/>
                </a:solidFill>
              </a:endParaRPr>
            </a:p>
          </p:txBody>
        </p:sp>
        <p:sp>
          <p:nvSpPr>
            <p:cNvPr id="37" name="Shape 7502"/>
            <p:cNvSpPr/>
            <p:nvPr/>
          </p:nvSpPr>
          <p:spPr>
            <a:xfrm>
              <a:off x="229477" y="6792135"/>
              <a:ext cx="7459117" cy="9134"/>
            </a:xfrm>
            <a:custGeom>
              <a:avLst/>
              <a:gdLst>
                <a:gd name="f0" fmla="val w"/>
                <a:gd name="f1" fmla="val h"/>
                <a:gd name="f2" fmla="val 0"/>
                <a:gd name="f3" fmla="val 7559993"/>
                <a:gd name="f4" fmla="val 9144"/>
                <a:gd name="f5" fmla="*/ f0 1 7559993"/>
                <a:gd name="f6" fmla="*/ f1 1 9144"/>
                <a:gd name="f7" fmla="+- f4 0 f2"/>
                <a:gd name="f8" fmla="+- f3 0 f2"/>
                <a:gd name="f9" fmla="*/ f8 1 7559993"/>
                <a:gd name="f10" fmla="*/ f7 1 9144"/>
                <a:gd name="f11" fmla="*/ 0 1 f9"/>
                <a:gd name="f12" fmla="*/ 7559993 1 f9"/>
                <a:gd name="f13" fmla="*/ 0 1 f10"/>
                <a:gd name="f14" fmla="*/ 9144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7559993" h="9144">
                  <a:moveTo>
                    <a:pt x="f2" y="f2"/>
                  </a:moveTo>
                  <a:lnTo>
                    <a:pt x="f3" y="f2"/>
                  </a:lnTo>
                  <a:lnTo>
                    <a:pt x="f3" y="f4"/>
                  </a:lnTo>
                  <a:lnTo>
                    <a:pt x="f2" y="f4"/>
                  </a:lnTo>
                  <a:lnTo>
                    <a:pt x="f2" y="f2"/>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fr-FR" smtClean="0">
                <a:solidFill>
                  <a:srgbClr val="000000"/>
                </a:solidFill>
              </a:endParaRPr>
            </a:p>
          </p:txBody>
        </p:sp>
      </p:grpSp>
      <p:sp>
        <p:nvSpPr>
          <p:cNvPr id="38" name="Rectangle 42"/>
          <p:cNvSpPr/>
          <p:nvPr/>
        </p:nvSpPr>
        <p:spPr>
          <a:xfrm>
            <a:off x="283600" y="5882522"/>
            <a:ext cx="4114532" cy="762536"/>
          </a:xfrm>
          <a:prstGeom prst="rect">
            <a:avLst/>
          </a:prstGeom>
          <a:noFill/>
          <a:ln>
            <a:noFill/>
            <a:prstDash val="solid"/>
          </a:ln>
        </p:spPr>
        <p:txBody>
          <a:bodyPr vert="horz" wrap="square" lIns="0" tIns="0" rIns="0" bIns="0" anchor="t" anchorCtr="1" compatLnSpc="1"/>
          <a:lstStyle/>
          <a:p>
            <a:pPr>
              <a:lnSpc>
                <a:spcPct val="107000"/>
              </a:lnSpc>
              <a:spcAft>
                <a:spcPts val="800"/>
              </a:spcAft>
              <a:defRPr sz="1800" b="0" i="0" u="none" strike="noStrike" kern="0" cap="none" spc="0" baseline="0">
                <a:solidFill>
                  <a:srgbClr val="000000"/>
                </a:solidFill>
                <a:uFillTx/>
              </a:defRPr>
            </a:pPr>
            <a:r>
              <a:rPr lang="fr-FR" sz="2400" b="1" dirty="0" smtClean="0">
                <a:solidFill>
                  <a:srgbClr val="62AF85"/>
                </a:solidFill>
                <a:ea typeface="Calibri" pitchFamily="34"/>
                <a:cs typeface="Calibri" pitchFamily="34"/>
              </a:rPr>
              <a:t> </a:t>
            </a:r>
            <a:r>
              <a:rPr lang="fr-FR" sz="2400" b="1" kern="0" dirty="0" smtClean="0">
                <a:solidFill>
                  <a:srgbClr val="62AF85"/>
                </a:solidFill>
                <a:latin typeface="Webdings" pitchFamily="18"/>
                <a:ea typeface="Calibri" pitchFamily="34"/>
                <a:cs typeface="Calibri" pitchFamily="34"/>
              </a:rPr>
              <a:t></a:t>
            </a:r>
            <a:r>
              <a:rPr lang="fr-FR" sz="2400" b="1" kern="0" dirty="0" smtClean="0">
                <a:solidFill>
                  <a:srgbClr val="62AF85"/>
                </a:solidFill>
                <a:ea typeface="Calibri" pitchFamily="34"/>
                <a:cs typeface="Calibri" pitchFamily="34"/>
              </a:rPr>
              <a:t> </a:t>
            </a:r>
            <a:r>
              <a:rPr lang="fr-FR" sz="2400" b="1" kern="0" dirty="0" err="1" smtClean="0">
                <a:solidFill>
                  <a:srgbClr val="62AF85"/>
                </a:solidFill>
                <a:ea typeface="Calibri" pitchFamily="34"/>
                <a:cs typeface="Calibri" pitchFamily="34"/>
              </a:rPr>
              <a:t>fr</a:t>
            </a:r>
            <a:r>
              <a:rPr lang="fr-FR" sz="2400" b="1" kern="0" dirty="0" smtClean="0">
                <a:solidFill>
                  <a:srgbClr val="62AF85"/>
                </a:solidFill>
                <a:ea typeface="Calibri" pitchFamily="34"/>
                <a:cs typeface="Calibri" pitchFamily="34"/>
              </a:rPr>
              <a:t> : </a:t>
            </a:r>
            <a:r>
              <a:rPr lang="fr-FR" sz="2400" b="1" kern="0" dirty="0" smtClean="0">
                <a:solidFill>
                  <a:srgbClr val="62AF85"/>
                </a:solidFill>
                <a:ea typeface="Calibri" pitchFamily="34"/>
                <a:cs typeface="Calibri" pitchFamily="34"/>
              </a:rPr>
              <a:t>3  </a:t>
            </a:r>
            <a:r>
              <a:rPr lang="fr-FR" sz="2400" b="1" kern="0" dirty="0" smtClean="0">
                <a:solidFill>
                  <a:srgbClr val="62AF85"/>
                </a:solidFill>
                <a:ea typeface="Calibri" pitchFamily="34"/>
                <a:cs typeface="Calibri" pitchFamily="34"/>
              </a:rPr>
              <a:t>/ en : </a:t>
            </a:r>
            <a:r>
              <a:rPr lang="fr-FR" sz="2400" b="1" kern="0" dirty="0" smtClean="0">
                <a:solidFill>
                  <a:srgbClr val="62AF85"/>
                </a:solidFill>
                <a:ea typeface="Calibri" pitchFamily="34"/>
                <a:cs typeface="Calibri" pitchFamily="34"/>
              </a:rPr>
              <a:t>1 </a:t>
            </a:r>
            <a:endParaRPr lang="fr-FR" sz="2400" b="1" dirty="0" smtClean="0">
              <a:solidFill>
                <a:srgbClr val="62AF85"/>
              </a:solidFill>
              <a:ea typeface="Calibri" pitchFamily="34"/>
              <a:cs typeface="Calibri" pitchFamily="34"/>
            </a:endParaRPr>
          </a:p>
          <a:p>
            <a:pPr>
              <a:lnSpc>
                <a:spcPct val="107000"/>
              </a:lnSpc>
              <a:spcAft>
                <a:spcPts val="800"/>
              </a:spcAft>
              <a:defRPr sz="1800" b="0" i="0" u="none" strike="noStrike" kern="0" cap="none" spc="0" baseline="0">
                <a:solidFill>
                  <a:srgbClr val="000000"/>
                </a:solidFill>
                <a:uFillTx/>
              </a:defRPr>
            </a:pPr>
            <a:endParaRPr lang="fr-FR" sz="2400" b="1" kern="0" dirty="0" smtClean="0">
              <a:solidFill>
                <a:srgbClr val="62AF85"/>
              </a:solidFill>
              <a:ea typeface="Calibri" pitchFamily="34"/>
              <a:cs typeface="Calibri" pitchFamily="34"/>
            </a:endParaRPr>
          </a:p>
        </p:txBody>
      </p:sp>
      <p:sp>
        <p:nvSpPr>
          <p:cNvPr id="41" name="Shape 7459"/>
          <p:cNvSpPr/>
          <p:nvPr/>
        </p:nvSpPr>
        <p:spPr>
          <a:xfrm>
            <a:off x="175239" y="2875408"/>
            <a:ext cx="5039540" cy="2109731"/>
          </a:xfrm>
          <a:custGeom>
            <a:avLst/>
            <a:gdLst>
              <a:gd name="f0" fmla="val w"/>
              <a:gd name="f1" fmla="val h"/>
              <a:gd name="f2" fmla="val 0"/>
              <a:gd name="f3" fmla="val 7559993"/>
              <a:gd name="f4" fmla="val 396303"/>
              <a:gd name="f5" fmla="*/ f0 1 7559993"/>
              <a:gd name="f6" fmla="*/ f1 1 396303"/>
              <a:gd name="f7" fmla="+- f4 0 f2"/>
              <a:gd name="f8" fmla="+- f3 0 f2"/>
              <a:gd name="f9" fmla="*/ f8 1 7559993"/>
              <a:gd name="f10" fmla="*/ f7 1 396303"/>
              <a:gd name="f11" fmla="*/ 0 1 f9"/>
              <a:gd name="f12" fmla="*/ 7559993 1 f9"/>
              <a:gd name="f13" fmla="*/ 0 1 f10"/>
              <a:gd name="f14" fmla="*/ 39630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7559993" h="396303">
                <a:moveTo>
                  <a:pt x="f2" y="f2"/>
                </a:moveTo>
                <a:lnTo>
                  <a:pt x="f3" y="f2"/>
                </a:lnTo>
                <a:lnTo>
                  <a:pt x="f3" y="f4"/>
                </a:lnTo>
                <a:lnTo>
                  <a:pt x="f2" y="f4"/>
                </a:lnTo>
                <a:lnTo>
                  <a:pt x="f2" y="f2"/>
                </a:lnTo>
              </a:path>
            </a:pathLst>
          </a:custGeom>
          <a:noFill/>
          <a:ln>
            <a:noFill/>
            <a:prstDash val="solid"/>
          </a:ln>
        </p:spPr>
        <p:txBody>
          <a:bodyPr vert="horz" wrap="square" lIns="91440" tIns="45720" rIns="91440" bIns="45720" anchor="t" anchorCtr="1" compatLnSpc="1"/>
          <a:lstStyle/>
          <a:p>
            <a:pPr>
              <a:defRPr sz="1800" b="0" i="0" u="none" strike="noStrike" kern="0" cap="none" spc="0" baseline="0">
                <a:solidFill>
                  <a:srgbClr val="000000"/>
                </a:solidFill>
                <a:uFillTx/>
              </a:defRPr>
            </a:pPr>
            <a:r>
              <a:rPr lang="fr-FR" sz="2800" b="1" kern="0" dirty="0" smtClean="0">
                <a:solidFill>
                  <a:schemeClr val="bg1"/>
                </a:solidFill>
                <a:ea typeface="Calibri" pitchFamily="34"/>
                <a:cs typeface="Calibri" pitchFamily="34"/>
              </a:rPr>
              <a:t>Responsable de la chaire UNESCO Santé Sexuelle et Droits Humains</a:t>
            </a:r>
          </a:p>
          <a:p>
            <a:pPr>
              <a:defRPr sz="1800" b="0" i="0" u="none" strike="noStrike" kern="0" cap="none" spc="0" baseline="0">
                <a:solidFill>
                  <a:srgbClr val="000000"/>
                </a:solidFill>
                <a:uFillTx/>
              </a:defRPr>
            </a:pPr>
            <a:endParaRPr lang="fr-FR" sz="2800" b="1" kern="0" dirty="0" smtClean="0">
              <a:solidFill>
                <a:schemeClr val="bg1"/>
              </a:solidFill>
              <a:ea typeface="Calibri" pitchFamily="34"/>
              <a:cs typeface="Calibri" pitchFamily="34"/>
            </a:endParaRPr>
          </a:p>
          <a:p>
            <a:pPr>
              <a:defRPr sz="1800" b="0" i="0" u="none" strike="noStrike" kern="0" cap="none" spc="0" baseline="0">
                <a:solidFill>
                  <a:srgbClr val="000000"/>
                </a:solidFill>
                <a:uFillTx/>
              </a:defRPr>
            </a:pPr>
            <a:r>
              <a:rPr lang="fr-FR" sz="2800" b="1" kern="0" dirty="0" smtClean="0">
                <a:solidFill>
                  <a:schemeClr val="bg1"/>
                </a:solidFill>
              </a:rPr>
              <a:t>Head of the UNESCO chair : </a:t>
            </a:r>
            <a:r>
              <a:rPr lang="fr-FR" sz="2800" b="1" kern="0" dirty="0" err="1" smtClean="0">
                <a:solidFill>
                  <a:schemeClr val="bg1"/>
                </a:solidFill>
              </a:rPr>
              <a:t>Sexual</a:t>
            </a:r>
            <a:r>
              <a:rPr lang="fr-FR" sz="2800" b="1" kern="0" dirty="0" smtClean="0">
                <a:solidFill>
                  <a:schemeClr val="bg1"/>
                </a:solidFill>
              </a:rPr>
              <a:t> </a:t>
            </a:r>
            <a:r>
              <a:rPr lang="fr-FR" sz="2800" b="1" kern="0" dirty="0" err="1" smtClean="0">
                <a:solidFill>
                  <a:schemeClr val="bg1"/>
                </a:solidFill>
              </a:rPr>
              <a:t>Health</a:t>
            </a:r>
            <a:r>
              <a:rPr lang="fr-FR" sz="2800" b="1" kern="0" dirty="0" smtClean="0">
                <a:solidFill>
                  <a:schemeClr val="bg1"/>
                </a:solidFill>
              </a:rPr>
              <a:t> and </a:t>
            </a:r>
            <a:r>
              <a:rPr lang="fr-FR" sz="2800" b="1" kern="0" dirty="0" err="1" smtClean="0">
                <a:solidFill>
                  <a:schemeClr val="bg1"/>
                </a:solidFill>
              </a:rPr>
              <a:t>Human</a:t>
            </a:r>
            <a:r>
              <a:rPr lang="fr-FR" sz="2800" b="1" kern="0" dirty="0" smtClean="0">
                <a:solidFill>
                  <a:schemeClr val="bg1"/>
                </a:solidFill>
              </a:rPr>
              <a:t> </a:t>
            </a:r>
            <a:r>
              <a:rPr lang="fr-FR" sz="2800" b="1" kern="0" dirty="0" err="1" smtClean="0">
                <a:solidFill>
                  <a:schemeClr val="bg1"/>
                </a:solidFill>
              </a:rPr>
              <a:t>Rights</a:t>
            </a:r>
            <a:endParaRPr lang="fr-FR" sz="2800" b="1" kern="0" dirty="0" smtClean="0">
              <a:solidFill>
                <a:schemeClr val="bg1"/>
              </a:solidFill>
            </a:endParaRPr>
          </a:p>
          <a:p>
            <a:pPr>
              <a:defRPr sz="1800" b="0" i="0" u="none" strike="noStrike" kern="0" cap="none" spc="0" baseline="0">
                <a:solidFill>
                  <a:srgbClr val="000000"/>
                </a:solidFill>
                <a:uFillTx/>
              </a:defRPr>
            </a:pPr>
            <a:endParaRPr lang="fr-FR" sz="2800" b="1" dirty="0" smtClean="0">
              <a:solidFill>
                <a:schemeClr val="bg1"/>
              </a:solidFill>
            </a:endParaRPr>
          </a:p>
        </p:txBody>
      </p:sp>
      <p:pic>
        <p:nvPicPr>
          <p:cNvPr id="39" name="Picture 44" descr="C:\Users\Kin\Desktop\Photos retouchées\Troussier.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3625" y="751408"/>
            <a:ext cx="1800000" cy="2124000"/>
          </a:xfrm>
          <a:prstGeom prst="rect">
            <a:avLst/>
          </a:prstGeom>
          <a:noFill/>
          <a:ln>
            <a:noFill/>
          </a:ln>
        </p:spPr>
      </p:pic>
      <p:sp>
        <p:nvSpPr>
          <p:cNvPr id="40" name="ZoneTexte 39"/>
          <p:cNvSpPr txBox="1"/>
          <p:nvPr/>
        </p:nvSpPr>
        <p:spPr>
          <a:xfrm>
            <a:off x="2959486" y="148106"/>
            <a:ext cx="3184124" cy="892552"/>
          </a:xfrm>
          <a:prstGeom prst="rect">
            <a:avLst/>
          </a:prstGeom>
          <a:solidFill>
            <a:schemeClr val="accent6">
              <a:lumMod val="20000"/>
              <a:lumOff val="80000"/>
            </a:schemeClr>
          </a:solidFill>
          <a:ln>
            <a:solidFill>
              <a:schemeClr val="tx1">
                <a:alpha val="36000"/>
              </a:schemeClr>
            </a:solidFill>
          </a:ln>
        </p:spPr>
        <p:txBody>
          <a:bodyPr wrap="square" rtlCol="0">
            <a:spAutoFit/>
          </a:bodyPr>
          <a:lstStyle/>
          <a:p>
            <a:pPr lvl="0" algn="ctr">
              <a:defRPr sz="1800" b="0" i="0" u="none" strike="noStrike" kern="0" cap="none" spc="0" baseline="0">
                <a:solidFill>
                  <a:srgbClr val="000000"/>
                </a:solidFill>
                <a:uFillTx/>
              </a:defRPr>
            </a:pPr>
            <a:r>
              <a:rPr lang="fr-FR" sz="2600" b="1" kern="0" dirty="0">
                <a:solidFill>
                  <a:srgbClr val="62AF85"/>
                </a:solidFill>
                <a:ea typeface="Calibri" pitchFamily="34"/>
                <a:cs typeface="Calibri" pitchFamily="34"/>
              </a:rPr>
              <a:t>Session internationale </a:t>
            </a:r>
            <a:r>
              <a:rPr lang="fr-FR" sz="2600" b="1" kern="0" dirty="0" smtClean="0">
                <a:solidFill>
                  <a:srgbClr val="62AF85"/>
                </a:solidFill>
                <a:ea typeface="Calibri" pitchFamily="34"/>
                <a:cs typeface="Calibri" pitchFamily="34"/>
              </a:rPr>
              <a:t>N°2 </a:t>
            </a:r>
            <a:endParaRPr lang="fr-FR" sz="2600" b="1" kern="0" dirty="0">
              <a:solidFill>
                <a:srgbClr val="62AF85"/>
              </a:solidFill>
              <a:ea typeface="Calibri" pitchFamily="34"/>
              <a:cs typeface="Calibri" pitchFamily="34"/>
            </a:endParaRPr>
          </a:p>
        </p:txBody>
      </p:sp>
    </p:spTree>
    <p:extLst>
      <p:ext uri="{BB962C8B-B14F-4D97-AF65-F5344CB8AC3E}">
        <p14:creationId xmlns:p14="http://schemas.microsoft.com/office/powerpoint/2010/main" val="247224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42962"/>
          </a:xfrm>
        </p:spPr>
        <p:txBody>
          <a:bodyPr/>
          <a:lstStyle/>
          <a:p>
            <a:r>
              <a:rPr lang="fr-FR" sz="3200" dirty="0" smtClean="0"/>
              <a:t>Cadre de l’éducation à la santé sexuelle</a:t>
            </a:r>
            <a:endParaRPr lang="fr-FR" sz="3200" dirty="0"/>
          </a:p>
        </p:txBody>
      </p:sp>
      <p:sp>
        <p:nvSpPr>
          <p:cNvPr id="3" name="Espace réservé du contenu 2"/>
          <p:cNvSpPr>
            <a:spLocks noGrp="1"/>
          </p:cNvSpPr>
          <p:nvPr>
            <p:ph idx="1"/>
          </p:nvPr>
        </p:nvSpPr>
        <p:spPr>
          <a:xfrm>
            <a:off x="432933" y="1082221"/>
            <a:ext cx="8464323" cy="4157436"/>
          </a:xfrm>
        </p:spPr>
        <p:txBody>
          <a:bodyPr/>
          <a:lstStyle/>
          <a:p>
            <a:r>
              <a:rPr lang="fr-FR" sz="2400" dirty="0" smtClean="0"/>
              <a:t>Elle est fondée sur une approche constructive et globale des relations humaines, des comportements sexuels et de la reproduction, dans le respect des Droits Humains.</a:t>
            </a:r>
          </a:p>
          <a:p>
            <a:r>
              <a:rPr lang="fr-FR" sz="2400" dirty="0" smtClean="0"/>
              <a:t>C’est un service de santé universelle qui bénéficie aux personnes à tous les âges de la vie et aux professionnels . </a:t>
            </a:r>
          </a:p>
          <a:p>
            <a:r>
              <a:rPr lang="fr-FR" sz="2400" dirty="0" smtClean="0"/>
              <a:t>Elle s’adapte à la diversité des contextes</a:t>
            </a:r>
          </a:p>
          <a:p>
            <a:r>
              <a:rPr lang="fr-FR" sz="2400" dirty="0" smtClean="0"/>
              <a:t>Elle doit intégrer les freins et utiliser les leviers pour permettre le développement d’une éducation à la Santé Sexuelle et Droits Humains, accessible au plus grand nombre. </a:t>
            </a:r>
          </a:p>
          <a:p>
            <a:pPr algn="just">
              <a:buNone/>
            </a:pPr>
            <a:endParaRPr lang="fr-FR" sz="2400" dirty="0" smtClean="0"/>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220663" y="0"/>
            <a:ext cx="8923337" cy="762000"/>
          </a:xfrm>
        </p:spPr>
        <p:txBody>
          <a:bodyPr/>
          <a:lstStyle/>
          <a:p>
            <a:r>
              <a:rPr lang="fr-FR" sz="3200" dirty="0">
                <a:latin typeface="Arial" charset="0"/>
                <a:ea typeface="ＭＳ Ｐゴシック" charset="0"/>
                <a:cs typeface="ＭＳ Ｐゴシック" charset="0"/>
              </a:rPr>
              <a:t>Santé sexuelle : définition de travail </a:t>
            </a:r>
            <a:r>
              <a:rPr lang="fr-FR" dirty="0">
                <a:latin typeface="Arial" charset="0"/>
                <a:ea typeface="ＭＳ Ｐゴシック" charset="0"/>
                <a:cs typeface="ＭＳ Ｐゴシック" charset="0"/>
              </a:rPr>
              <a:t>OMS 2006</a:t>
            </a:r>
          </a:p>
        </p:txBody>
      </p:sp>
      <p:sp>
        <p:nvSpPr>
          <p:cNvPr id="15363" name="Espace réservé du contenu 2"/>
          <p:cNvSpPr>
            <a:spLocks noGrp="1"/>
          </p:cNvSpPr>
          <p:nvPr>
            <p:ph idx="1"/>
          </p:nvPr>
        </p:nvSpPr>
        <p:spPr>
          <a:xfrm>
            <a:off x="338138" y="1227138"/>
            <a:ext cx="8382000" cy="4648200"/>
          </a:xfrm>
        </p:spPr>
        <p:txBody>
          <a:bodyPr/>
          <a:lstStyle/>
          <a:p>
            <a:r>
              <a:rPr lang="fr-FR" sz="2400" dirty="0">
                <a:latin typeface="Arial" charset="0"/>
                <a:ea typeface="ＭＳ Ｐゴシック" charset="0"/>
              </a:rPr>
              <a:t>La santé sexuelle est un état de bien-être physique, émotionnel, mental et social dans le domaine de la sexualité. Ce n'est pas seulement l'absence de maladie, de dysfonctionnement ou d'infirmité.  La santé sexuelle requiert une approche positive et respectueuse de la sexualité et des relations sexuelles, ainsi que la possibilité d</a:t>
            </a:r>
            <a:r>
              <a:rPr lang="ja-JP" altLang="fr-FR" sz="2400" dirty="0">
                <a:latin typeface="Arial" charset="0"/>
                <a:ea typeface="ＭＳ Ｐゴシック" charset="0"/>
              </a:rPr>
              <a:t>’</a:t>
            </a:r>
            <a:r>
              <a:rPr lang="fr-FR" sz="2400" dirty="0">
                <a:latin typeface="Arial" charset="0"/>
                <a:ea typeface="ＭＳ Ｐゴシック" charset="0"/>
              </a:rPr>
              <a:t>avoir des expériences sexuelles qui soient sources de plaisir et sans risque, libres de toute coercition, discrimination ou violence.  Pour atteindre et maintenir la santé sexuelle, les droits sexuels de toutes les personnes doivent être respectés, protégés et réalisés.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a:xfrm>
            <a:off x="220663" y="0"/>
            <a:ext cx="8923337" cy="762000"/>
          </a:xfrm>
        </p:spPr>
        <p:txBody>
          <a:bodyPr/>
          <a:lstStyle/>
          <a:p>
            <a:r>
              <a:rPr lang="fr-FR" sz="3200" smtClean="0"/>
              <a:t>Santé reproductive : définition ICPD 1994</a:t>
            </a:r>
            <a:endParaRPr lang="fr-FR" smtClean="0"/>
          </a:p>
        </p:txBody>
      </p:sp>
      <p:sp>
        <p:nvSpPr>
          <p:cNvPr id="35842" name="Espace réservé du contenu 2"/>
          <p:cNvSpPr>
            <a:spLocks noGrp="1"/>
          </p:cNvSpPr>
          <p:nvPr>
            <p:ph idx="1"/>
          </p:nvPr>
        </p:nvSpPr>
        <p:spPr>
          <a:xfrm>
            <a:off x="338138" y="1227138"/>
            <a:ext cx="8382000" cy="4648200"/>
          </a:xfrm>
        </p:spPr>
        <p:txBody>
          <a:bodyPr/>
          <a:lstStyle/>
          <a:p>
            <a:r>
              <a:rPr lang="fr-FR" sz="2800" dirty="0" smtClean="0"/>
              <a:t>La santé reproductive est un état de complet bien être physique , mental et social, le bien-être et non pas simplement l'absence de maladie ou d'infirmité , dans toutes les questions relatives au système de reproduction et de ses fonctions et processus . La santé reproductive implique donc que les gens .... ont la capacité de se reproduire et la liberté de décider si , quand et comment souvent de le faire ».</a:t>
            </a:r>
            <a:r>
              <a:rPr lang="fr-FR" altLang="ja-JP" sz="2800" dirty="0" smtClean="0"/>
              <a:t> </a:t>
            </a:r>
            <a:endParaRPr lang="fr-FR"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43000"/>
          </a:xfrm>
        </p:spPr>
        <p:txBody>
          <a:bodyPr/>
          <a:lstStyle/>
          <a:p>
            <a:r>
              <a:rPr lang="fr-FR" sz="3200" dirty="0" smtClean="0">
                <a:latin typeface="Arial" charset="0"/>
                <a:ea typeface="ＭＳ Ｐゴシック" charset="0"/>
                <a:cs typeface="ＭＳ Ｐゴシック" charset="0"/>
              </a:rPr>
              <a:t>Les Droits sexuels </a:t>
            </a:r>
            <a:r>
              <a:rPr lang="fr-FR" sz="3200" dirty="0" smtClean="0">
                <a:latin typeface="Arial" charset="0"/>
                <a:ea typeface="ＭＳ Ｐゴシック" charset="0"/>
                <a:cs typeface="Times" charset="0"/>
              </a:rPr>
              <a:t>(PAHO, OMS, WAS, 2000) </a:t>
            </a:r>
            <a:endParaRPr lang="fr-FR" sz="3200" dirty="0">
              <a:latin typeface="Arial" charset="0"/>
              <a:ea typeface="ＭＳ Ｐゴシック" charset="0"/>
              <a:cs typeface="ＭＳ Ｐゴシック" charset="0"/>
            </a:endParaRPr>
          </a:p>
        </p:txBody>
      </p:sp>
      <p:sp>
        <p:nvSpPr>
          <p:cNvPr id="16387" name="Rectangle 3"/>
          <p:cNvSpPr>
            <a:spLocks noGrp="1" noChangeArrowheads="1"/>
          </p:cNvSpPr>
          <p:nvPr>
            <p:ph type="body" idx="1"/>
          </p:nvPr>
        </p:nvSpPr>
        <p:spPr>
          <a:xfrm>
            <a:off x="439057" y="1161143"/>
            <a:ext cx="7772400" cy="4800600"/>
          </a:xfrm>
        </p:spPr>
        <p:txBody>
          <a:bodyPr/>
          <a:lstStyle/>
          <a:p>
            <a:pPr marL="88900" indent="0" algn="just">
              <a:lnSpc>
                <a:spcPct val="90000"/>
              </a:lnSpc>
              <a:spcBef>
                <a:spcPts val="600"/>
              </a:spcBef>
              <a:spcAft>
                <a:spcPts val="600"/>
              </a:spcAft>
              <a:buFontTx/>
              <a:buNone/>
            </a:pPr>
            <a:r>
              <a:rPr lang="fr-FR" sz="2400" b="1" dirty="0">
                <a:latin typeface="Arial" charset="0"/>
                <a:ea typeface="ＭＳ Ｐゴシック" charset="0"/>
                <a:cs typeface="Times" charset="0"/>
              </a:rPr>
              <a:t>"Les droits de l'homme sont propres à tout être humain. Cependant, leur reconnaissance ne crée pas des droits en soi. Les droits de l'Homme sont au delà des valeurs culturelles. Si une culture particulière a des pratiques qui vont à l'encontre des droits de l'Homme, elle doit être modifiée, comme dans le cas des mutilations génitales des femmes (…)  L'approche en termes de droits de l'Homme a déjà été développée à propos de la promotion de la santé reproductive. La protection de la santé étant un droit de l'Homme fondamental, il en découle que la santé sexuelle repose sur des</a:t>
            </a:r>
            <a:r>
              <a:rPr lang="fr-FR" sz="2400" dirty="0">
                <a:latin typeface="Arial" charset="0"/>
                <a:ea typeface="ＭＳ Ｐゴシック" charset="0"/>
                <a:cs typeface="Times" charset="0"/>
              </a:rPr>
              <a:t> </a:t>
            </a:r>
            <a:r>
              <a:rPr lang="fr-FR" sz="2400" b="1" dirty="0">
                <a:latin typeface="Arial" charset="0"/>
                <a:ea typeface="ＭＳ Ｐゴシック" charset="0"/>
                <a:cs typeface="Times" charset="0"/>
              </a:rPr>
              <a:t>droits sexuels</a:t>
            </a:r>
            <a:r>
              <a:rPr lang="fr-FR" sz="2400" b="1" dirty="0" smtClean="0">
                <a:latin typeface="Arial" charset="0"/>
                <a:ea typeface="ＭＳ Ｐゴシック" charset="0"/>
                <a:cs typeface="Times" charset="0"/>
              </a:rPr>
              <a:t>."</a:t>
            </a:r>
            <a:endParaRPr lang="fr-FR" b="1" dirty="0">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272463" cy="1066800"/>
          </a:xfrm>
        </p:spPr>
        <p:txBody>
          <a:bodyPr/>
          <a:lstStyle/>
          <a:p>
            <a:r>
              <a:rPr lang="fr-FR" sz="3200">
                <a:latin typeface="Arial" charset="0"/>
                <a:ea typeface="ＭＳ Ｐゴシック" charset="0"/>
                <a:cs typeface="ＭＳ Ｐゴシック" charset="0"/>
              </a:rPr>
              <a:t>Comportement sexuel responsable</a:t>
            </a:r>
          </a:p>
        </p:txBody>
      </p:sp>
      <p:sp>
        <p:nvSpPr>
          <p:cNvPr id="17411" name="Rectangle 3"/>
          <p:cNvSpPr>
            <a:spLocks noGrp="1" noChangeArrowheads="1"/>
          </p:cNvSpPr>
          <p:nvPr>
            <p:ph type="body" idx="1"/>
          </p:nvPr>
        </p:nvSpPr>
        <p:spPr>
          <a:xfrm>
            <a:off x="265113" y="1008063"/>
            <a:ext cx="8305800" cy="4841875"/>
          </a:xfrm>
        </p:spPr>
        <p:txBody>
          <a:bodyPr/>
          <a:lstStyle/>
          <a:p>
            <a:pPr marL="200025" indent="-3175" algn="just">
              <a:lnSpc>
                <a:spcPct val="90000"/>
              </a:lnSpc>
              <a:spcBef>
                <a:spcPts val="600"/>
              </a:spcBef>
              <a:spcAft>
                <a:spcPts val="600"/>
              </a:spcAft>
              <a:buFontTx/>
              <a:buNone/>
            </a:pPr>
            <a:r>
              <a:rPr lang="fr-FR" sz="2400" b="1">
                <a:latin typeface="Arial" charset="0"/>
                <a:ea typeface="ＭＳ Ｐゴシック" charset="0"/>
                <a:cs typeface="Times" charset="0"/>
              </a:rPr>
              <a:t>"Le comportement sexuel responsable est exprimé aux niveaux individuel, interpersonnel et communautaire. Il comprend l'autonomie, la réciprocité, l'honnêteté, le respect, le consentement, la protection et la poursuite du plaisir et du bien-être. Une personne qui revendique un comportement sexuel responsable ne cherche pas à nuire et s'abstient d'exploiter, de harceler, de manipuler et d'exprimer de la discrimination envers les autres. Une communauté favorise des comportements sexuels responsables en fournissant  les connaissances, les ressources et en défendant les droits dont les individus ont besoin pour avoir une telle conduite." (PAHO/OMS, WAS, 2000)</a:t>
            </a:r>
            <a:endParaRPr lang="fr-FR" b="1">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19088" y="1828800"/>
            <a:ext cx="80708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fr-FR" sz="2800">
                <a:solidFill>
                  <a:schemeClr val="accent2"/>
                </a:solidFill>
              </a:rPr>
              <a:t>Les comportements sexuels</a:t>
            </a:r>
          </a:p>
          <a:p>
            <a:pPr>
              <a:buFont typeface="Arial" charset="0"/>
              <a:buChar char="•"/>
            </a:pPr>
            <a:endParaRPr lang="fr-FR" sz="2800">
              <a:solidFill>
                <a:schemeClr val="accent2"/>
              </a:solidFill>
            </a:endParaRPr>
          </a:p>
          <a:p>
            <a:pPr>
              <a:buFont typeface="Arial" charset="0"/>
              <a:buChar char="•"/>
            </a:pPr>
            <a:r>
              <a:rPr lang="fr-FR" sz="2800">
                <a:solidFill>
                  <a:schemeClr val="accent2"/>
                </a:solidFill>
              </a:rPr>
              <a:t>L</a:t>
            </a:r>
            <a:r>
              <a:rPr lang="ja-JP" altLang="fr-FR" sz="2800">
                <a:solidFill>
                  <a:schemeClr val="accent2"/>
                </a:solidFill>
              </a:rPr>
              <a:t>’</a:t>
            </a:r>
            <a:r>
              <a:rPr lang="fr-FR" sz="2800">
                <a:solidFill>
                  <a:schemeClr val="accent2"/>
                </a:solidFill>
              </a:rPr>
              <a:t>environnement des relations sexuelles</a:t>
            </a:r>
          </a:p>
          <a:p>
            <a:pPr>
              <a:buFont typeface="Arial" charset="0"/>
              <a:buChar char="•"/>
            </a:pPr>
            <a:endParaRPr lang="fr-FR" sz="2800">
              <a:solidFill>
                <a:schemeClr val="accent2"/>
              </a:solidFill>
            </a:endParaRPr>
          </a:p>
          <a:p>
            <a:pPr>
              <a:buFont typeface="Arial" charset="0"/>
              <a:buChar char="•"/>
            </a:pPr>
            <a:r>
              <a:rPr lang="fr-FR" sz="2800">
                <a:solidFill>
                  <a:schemeClr val="accent2"/>
                </a:solidFill>
              </a:rPr>
              <a:t>Les inter actions des relations sexuelles : le physique, la reproduction, les émotions, le mental</a:t>
            </a:r>
          </a:p>
        </p:txBody>
      </p:sp>
      <p:sp>
        <p:nvSpPr>
          <p:cNvPr id="20483" name="Rectangle 2"/>
          <p:cNvSpPr>
            <a:spLocks noChangeArrowheads="1"/>
          </p:cNvSpPr>
          <p:nvPr/>
        </p:nvSpPr>
        <p:spPr bwMode="auto">
          <a:xfrm>
            <a:off x="0" y="222250"/>
            <a:ext cx="9375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3200" b="1" dirty="0">
                <a:solidFill>
                  <a:schemeClr val="accent2"/>
                </a:solidFill>
              </a:rPr>
              <a:t>Quels sont les points communs dans ces domaines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50825" y="638175"/>
            <a:ext cx="4105275" cy="1998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a:solidFill>
                  <a:schemeClr val="accent2"/>
                </a:solidFill>
                <a:latin typeface="Arial" charset="0"/>
                <a:ea typeface="ＭＳ Ｐゴシック" charset="0"/>
                <a:cs typeface="ＭＳ Ｐゴシック" charset="0"/>
              </a:rPr>
              <a:t>Sexualité basé sur </a:t>
            </a:r>
            <a:r>
              <a:rPr lang="fr-FR" sz="2000">
                <a:solidFill>
                  <a:schemeClr val="accent2"/>
                </a:solidFill>
                <a:latin typeface="Arial" charset="0"/>
                <a:ea typeface="ＭＳ Ｐゴシック" charset="0"/>
                <a:cs typeface="ＭＳ Ｐゴシック" charset="0"/>
              </a:rPr>
              <a:t>l</a:t>
            </a:r>
            <a:r>
              <a:rPr lang="ja-JP" altLang="fr-FR" sz="2000">
                <a:solidFill>
                  <a:schemeClr val="accent2"/>
                </a:solidFill>
                <a:latin typeface="Arial" charset="0"/>
                <a:ea typeface="ＭＳ Ｐゴシック" charset="0"/>
                <a:cs typeface="ＭＳ Ｐゴシック" charset="0"/>
              </a:rPr>
              <a:t>’</a:t>
            </a:r>
            <a:r>
              <a:rPr lang="fr-FR" sz="2000">
                <a:solidFill>
                  <a:schemeClr val="accent2"/>
                </a:solidFill>
                <a:latin typeface="Arial" charset="0"/>
                <a:ea typeface="ＭＳ Ｐゴシック" charset="0"/>
                <a:cs typeface="ＭＳ Ｐゴシック" charset="0"/>
              </a:rPr>
              <a:t>autonomie, le bien être et la réalisation, la promotion et protection des Droits Humains</a:t>
            </a:r>
            <a:br>
              <a:rPr lang="fr-FR" sz="2000">
                <a:solidFill>
                  <a:schemeClr val="accent2"/>
                </a:solidFill>
                <a:latin typeface="Arial" charset="0"/>
                <a:ea typeface="ＭＳ Ｐゴシック" charset="0"/>
                <a:cs typeface="ＭＳ Ｐゴシック" charset="0"/>
              </a:rPr>
            </a:br>
            <a:endParaRPr lang="fr-FR" sz="2000">
              <a:solidFill>
                <a:schemeClr val="accent2"/>
              </a:solidFill>
              <a:latin typeface="Arial" charset="0"/>
              <a:ea typeface="ＭＳ Ｐゴシック" charset="0"/>
              <a:cs typeface="ＭＳ Ｐゴシック" charset="0"/>
            </a:endParaRPr>
          </a:p>
        </p:txBody>
      </p:sp>
      <p:sp>
        <p:nvSpPr>
          <p:cNvPr id="5" name="Ellipse 4"/>
          <p:cNvSpPr/>
          <p:nvPr/>
        </p:nvSpPr>
        <p:spPr>
          <a:xfrm>
            <a:off x="755650" y="2816225"/>
            <a:ext cx="6624638" cy="3781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latin typeface="Arial" charset="0"/>
              <a:ea typeface="ＭＳ Ｐゴシック" charset="0"/>
              <a:cs typeface="ＭＳ Ｐゴシック" charset="0"/>
            </a:endParaRPr>
          </a:p>
          <a:p>
            <a:pPr algn="ctr"/>
            <a:endParaRPr lang="fr-FR">
              <a:solidFill>
                <a:srgbClr val="FFFFFF"/>
              </a:solidFill>
              <a:latin typeface="Arial" charset="0"/>
              <a:ea typeface="ＭＳ Ｐゴシック" charset="0"/>
              <a:cs typeface="ＭＳ Ｐゴシック" charset="0"/>
            </a:endParaRPr>
          </a:p>
          <a:p>
            <a:pPr algn="ctr"/>
            <a:endParaRPr lang="fr-FR">
              <a:solidFill>
                <a:srgbClr val="FFFFFF"/>
              </a:solidFill>
              <a:latin typeface="Arial" charset="0"/>
              <a:ea typeface="ＭＳ Ｐゴシック" charset="0"/>
              <a:cs typeface="ＭＳ Ｐゴシック" charset="0"/>
            </a:endParaRPr>
          </a:p>
          <a:p>
            <a:pPr algn="ctr"/>
            <a:endParaRPr lang="fr-FR">
              <a:solidFill>
                <a:srgbClr val="FFFFFF"/>
              </a:solidFill>
              <a:latin typeface="Arial" charset="0"/>
              <a:ea typeface="ＭＳ Ｐゴシック" charset="0"/>
              <a:cs typeface="ＭＳ Ｐゴシック" charset="0"/>
            </a:endParaRPr>
          </a:p>
          <a:p>
            <a:pPr algn="ctr"/>
            <a:endParaRPr lang="fr-FR">
              <a:solidFill>
                <a:srgbClr val="FFFFFF"/>
              </a:solidFill>
              <a:latin typeface="Arial" charset="0"/>
              <a:ea typeface="ＭＳ Ｐゴシック" charset="0"/>
              <a:cs typeface="ＭＳ Ｐゴシック" charset="0"/>
            </a:endParaRPr>
          </a:p>
          <a:p>
            <a:pPr algn="ctr"/>
            <a:endParaRPr lang="fr-FR">
              <a:solidFill>
                <a:srgbClr val="FFFFFF"/>
              </a:solidFill>
              <a:latin typeface="Arial" charset="0"/>
              <a:ea typeface="ＭＳ Ｐゴシック" charset="0"/>
              <a:cs typeface="ＭＳ Ｐゴシック" charset="0"/>
            </a:endParaRPr>
          </a:p>
          <a:p>
            <a:pPr algn="ctr"/>
            <a:endParaRPr lang="fr-FR">
              <a:solidFill>
                <a:srgbClr val="FFFFFF"/>
              </a:solidFill>
              <a:latin typeface="Arial" charset="0"/>
              <a:ea typeface="ＭＳ Ｐゴシック" charset="0"/>
              <a:cs typeface="ＭＳ Ｐゴシック" charset="0"/>
            </a:endParaRPr>
          </a:p>
          <a:p>
            <a:pPr algn="ctr"/>
            <a:r>
              <a:rPr lang="fr-FR" sz="2000">
                <a:solidFill>
                  <a:schemeClr val="accent2"/>
                </a:solidFill>
                <a:latin typeface="Arial" charset="0"/>
                <a:ea typeface="ＭＳ Ｐゴシック" charset="0"/>
                <a:cs typeface="ＭＳ Ｐゴシック" charset="0"/>
              </a:rPr>
              <a:t>Niveau MACRO : législation et son application dans la société, la pauvreté, les inégalités de genre de sexe, les exclusions et discrimination, la migration et la mobilité ;</a:t>
            </a:r>
          </a:p>
          <a:p>
            <a:pPr algn="ctr"/>
            <a:endParaRPr lang="fr-FR">
              <a:solidFill>
                <a:srgbClr val="FFFFFF"/>
              </a:solidFill>
              <a:latin typeface="Arial" charset="0"/>
              <a:ea typeface="ＭＳ Ｐゴシック" charset="0"/>
              <a:cs typeface="ＭＳ Ｐゴシック" charset="0"/>
            </a:endParaRPr>
          </a:p>
        </p:txBody>
      </p:sp>
      <p:sp>
        <p:nvSpPr>
          <p:cNvPr id="6" name="Ellipse 5"/>
          <p:cNvSpPr/>
          <p:nvPr/>
        </p:nvSpPr>
        <p:spPr>
          <a:xfrm>
            <a:off x="1417638" y="2757488"/>
            <a:ext cx="5329237" cy="2308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sz="1400">
              <a:solidFill>
                <a:srgbClr val="FFFFFF"/>
              </a:solidFill>
              <a:latin typeface="Arial" charset="0"/>
              <a:ea typeface="ＭＳ Ｐゴシック" charset="0"/>
              <a:cs typeface="ＭＳ Ｐゴシック" charset="0"/>
            </a:endParaRPr>
          </a:p>
          <a:p>
            <a:pPr algn="ctr"/>
            <a:endParaRPr lang="fr-FR" sz="1400">
              <a:solidFill>
                <a:srgbClr val="FFFFFF"/>
              </a:solidFill>
              <a:latin typeface="Arial" charset="0"/>
              <a:ea typeface="ＭＳ Ｐゴシック" charset="0"/>
              <a:cs typeface="ＭＳ Ｐゴシック" charset="0"/>
            </a:endParaRPr>
          </a:p>
          <a:p>
            <a:pPr algn="ctr"/>
            <a:endParaRPr lang="fr-FR" sz="1400">
              <a:solidFill>
                <a:srgbClr val="FFFFFF"/>
              </a:solidFill>
              <a:latin typeface="Arial" charset="0"/>
              <a:ea typeface="ＭＳ Ｐゴシック" charset="0"/>
              <a:cs typeface="ＭＳ Ｐゴシック" charset="0"/>
            </a:endParaRPr>
          </a:p>
          <a:p>
            <a:pPr algn="ctr"/>
            <a:endParaRPr lang="fr-FR" sz="1400">
              <a:solidFill>
                <a:srgbClr val="FFFFFF"/>
              </a:solidFill>
              <a:latin typeface="Arial" charset="0"/>
              <a:ea typeface="ＭＳ Ｐゴシック" charset="0"/>
              <a:cs typeface="ＭＳ Ｐゴシック" charset="0"/>
            </a:endParaRPr>
          </a:p>
          <a:p>
            <a:pPr algn="ctr"/>
            <a:endParaRPr lang="fr-FR" sz="1400">
              <a:solidFill>
                <a:srgbClr val="FFFFFF"/>
              </a:solidFill>
              <a:latin typeface="Arial" charset="0"/>
              <a:ea typeface="ＭＳ Ｐゴシック" charset="0"/>
              <a:cs typeface="ＭＳ Ｐゴシック" charset="0"/>
            </a:endParaRPr>
          </a:p>
          <a:p>
            <a:pPr algn="ctr"/>
            <a:endParaRPr lang="fr-FR" sz="1400">
              <a:solidFill>
                <a:srgbClr val="FFFFFF"/>
              </a:solidFill>
              <a:latin typeface="Arial" charset="0"/>
              <a:ea typeface="ＭＳ Ｐゴシック" charset="0"/>
              <a:cs typeface="ＭＳ Ｐゴシック" charset="0"/>
            </a:endParaRPr>
          </a:p>
          <a:p>
            <a:pPr algn="ctr"/>
            <a:endParaRPr lang="fr-FR" sz="1400">
              <a:solidFill>
                <a:srgbClr val="FFFFFF"/>
              </a:solidFill>
              <a:latin typeface="Arial" charset="0"/>
              <a:ea typeface="ＭＳ Ｐゴシック" charset="0"/>
              <a:cs typeface="ＭＳ Ｐゴシック" charset="0"/>
            </a:endParaRPr>
          </a:p>
          <a:p>
            <a:pPr algn="ctr"/>
            <a:r>
              <a:rPr lang="fr-FR" sz="1400">
                <a:solidFill>
                  <a:schemeClr val="accent2"/>
                </a:solidFill>
                <a:latin typeface="Arial" charset="0"/>
                <a:ea typeface="ＭＳ Ｐゴシック" charset="0"/>
                <a:cs typeface="ＭＳ Ｐゴシック" charset="0"/>
              </a:rPr>
              <a:t>Niveau INTERMEDIAIRE : les environnements locaux, les communautés sociales, les cultures (normes et valeurs), les facteurs économiques et politiques </a:t>
            </a:r>
          </a:p>
          <a:p>
            <a:pPr algn="ctr"/>
            <a:endParaRPr lang="fr-FR">
              <a:solidFill>
                <a:srgbClr val="FFFFFF"/>
              </a:solidFill>
              <a:latin typeface="Arial" charset="0"/>
              <a:ea typeface="ＭＳ Ｐゴシック" charset="0"/>
              <a:cs typeface="ＭＳ Ｐゴシック" charset="0"/>
            </a:endParaRPr>
          </a:p>
        </p:txBody>
      </p:sp>
      <p:sp>
        <p:nvSpPr>
          <p:cNvPr id="7" name="Ellipse 6"/>
          <p:cNvSpPr/>
          <p:nvPr/>
        </p:nvSpPr>
        <p:spPr>
          <a:xfrm>
            <a:off x="1908175" y="2887663"/>
            <a:ext cx="4319588" cy="1176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100">
                <a:solidFill>
                  <a:schemeClr val="accent2"/>
                </a:solidFill>
                <a:latin typeface="Arial" charset="0"/>
                <a:ea typeface="ＭＳ Ｐゴシック" charset="0"/>
                <a:cs typeface="ＭＳ Ｐゴシック" charset="0"/>
              </a:rPr>
              <a:t>Niveau MICRO : les facteurs biologiques, le sexe , la santé physique et mentale , l'orientation sexuelle , la race, âge, le genre, les réseaux sociaux et leur expérience personnelle, la perception de son efficacité, de son autonomie de son statut de malade</a:t>
            </a:r>
          </a:p>
          <a:p>
            <a:pPr algn="ctr"/>
            <a:r>
              <a:rPr lang="fr-FR" sz="1100">
                <a:solidFill>
                  <a:srgbClr val="FFFFFF"/>
                </a:solidFill>
                <a:latin typeface="Arial" charset="0"/>
                <a:ea typeface="ＭＳ Ｐゴシック" charset="0"/>
                <a:cs typeface="ＭＳ Ｐゴシック" charset="0"/>
              </a:rPr>
              <a:t> </a:t>
            </a:r>
            <a:endParaRPr lang="fr-FR" sz="1200">
              <a:solidFill>
                <a:srgbClr val="FFFFFF"/>
              </a:solidFill>
              <a:latin typeface="Arial" charset="0"/>
              <a:ea typeface="ＭＳ Ｐゴシック" charset="0"/>
              <a:cs typeface="ＭＳ Ｐゴシック" charset="0"/>
            </a:endParaRPr>
          </a:p>
        </p:txBody>
      </p:sp>
      <p:sp>
        <p:nvSpPr>
          <p:cNvPr id="8" name="Ellipse 7"/>
          <p:cNvSpPr/>
          <p:nvPr/>
        </p:nvSpPr>
        <p:spPr>
          <a:xfrm>
            <a:off x="5094288" y="1052513"/>
            <a:ext cx="3870325" cy="18716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2000">
                <a:solidFill>
                  <a:schemeClr val="accent2"/>
                </a:solidFill>
                <a:latin typeface="Arial" charset="0"/>
                <a:ea typeface="ＭＳ Ｐゴシック" charset="0"/>
                <a:cs typeface="ＭＳ Ｐゴシック" charset="0"/>
              </a:rPr>
              <a:t>Résultats en santé sexuelle</a:t>
            </a:r>
          </a:p>
          <a:p>
            <a:pPr algn="ctr"/>
            <a:r>
              <a:rPr lang="fr-FR" sz="2000">
                <a:solidFill>
                  <a:schemeClr val="accent2"/>
                </a:solidFill>
                <a:latin typeface="Arial" charset="0"/>
                <a:ea typeface="ＭＳ Ｐゴシック" charset="0"/>
                <a:cs typeface="ＭＳ Ｐゴシック" charset="0"/>
              </a:rPr>
              <a:t>Résultats en santé reproductive</a:t>
            </a:r>
          </a:p>
          <a:p>
            <a:pPr algn="ctr"/>
            <a:r>
              <a:rPr lang="fr-FR" sz="2000">
                <a:solidFill>
                  <a:schemeClr val="accent2"/>
                </a:solidFill>
                <a:latin typeface="Arial" charset="0"/>
                <a:ea typeface="ＭＳ Ｐゴシック" charset="0"/>
                <a:cs typeface="ＭＳ Ｐゴシック" charset="0"/>
              </a:rPr>
              <a:t>Résultats commun</a:t>
            </a:r>
          </a:p>
        </p:txBody>
      </p:sp>
      <p:sp>
        <p:nvSpPr>
          <p:cNvPr id="9" name="Flèche droite 8"/>
          <p:cNvSpPr/>
          <p:nvPr/>
        </p:nvSpPr>
        <p:spPr>
          <a:xfrm>
            <a:off x="4194175" y="1341438"/>
            <a:ext cx="1757363"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Flèche droite 9"/>
          <p:cNvSpPr/>
          <p:nvPr/>
        </p:nvSpPr>
        <p:spPr>
          <a:xfrm rot="19656480">
            <a:off x="5043488" y="2195513"/>
            <a:ext cx="10382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lèche droite 10"/>
          <p:cNvSpPr/>
          <p:nvPr/>
        </p:nvSpPr>
        <p:spPr>
          <a:xfrm rot="14773310">
            <a:off x="1562894" y="2515394"/>
            <a:ext cx="944562"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658" name="Rectangle 12"/>
          <p:cNvSpPr>
            <a:spLocks noChangeArrowheads="1"/>
          </p:cNvSpPr>
          <p:nvPr/>
        </p:nvSpPr>
        <p:spPr bwMode="auto">
          <a:xfrm>
            <a:off x="0" y="0"/>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3200" b="1" dirty="0">
                <a:solidFill>
                  <a:schemeClr val="accent2"/>
                </a:solidFill>
              </a:rPr>
              <a:t>Facteurs agissant sur la </a:t>
            </a:r>
            <a:r>
              <a:rPr lang="fr-FR" sz="3200" b="1" dirty="0" smtClean="0">
                <a:solidFill>
                  <a:schemeClr val="accent2"/>
                </a:solidFill>
              </a:rPr>
              <a:t>SSR</a:t>
            </a:r>
            <a:endParaRPr lang="fr-FR" sz="3200"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ＭＳ Ｐゴシック"/>
        <a:cs typeface="ＭＳ Ｐゴシック"/>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Modèle par défaut">
      <a:majorFont>
        <a:latin typeface="Arial"/>
        <a:ea typeface="ＭＳ Ｐゴシック"/>
        <a:cs typeface="ＭＳ Ｐゴシック"/>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5810</TotalTime>
  <Words>1154</Words>
  <Application>Microsoft Office PowerPoint</Application>
  <PresentationFormat>Affichage à l'écran (4:3)</PresentationFormat>
  <Paragraphs>135</Paragraphs>
  <Slides>18</Slides>
  <Notes>2</Notes>
  <HiddenSlides>0</HiddenSlides>
  <MMClips>0</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Modèle par défaut</vt:lpstr>
      <vt:lpstr>1_Modèle par défaut</vt:lpstr>
      <vt:lpstr>Présentation PowerPoint</vt:lpstr>
      <vt:lpstr>Présentation PowerPoint</vt:lpstr>
      <vt:lpstr>Cadre de l’éducation à la santé sexuelle</vt:lpstr>
      <vt:lpstr>Santé sexuelle : définition de travail OMS 2006</vt:lpstr>
      <vt:lpstr>Santé reproductive : définition ICPD 1994</vt:lpstr>
      <vt:lpstr>Les Droits sexuels (PAHO, OMS, WAS, 2000) </vt:lpstr>
      <vt:lpstr>Comportement sexuel responsable</vt:lpstr>
      <vt:lpstr>Présentation PowerPoint</vt:lpstr>
      <vt:lpstr>Présentation PowerPoint</vt:lpstr>
      <vt:lpstr>Les principes directeurs et les composants de l’éducation à la santé sexuelle – réf. UNESCO </vt:lpstr>
      <vt:lpstr>Les principes directeurs et les composants de l’éducation à la santé sexuelle – réf. OMS </vt:lpstr>
      <vt:lpstr>Recommandations de la CIPD (14 février 2014 )</vt:lpstr>
      <vt:lpstr>Les leviers</vt:lpstr>
      <vt:lpstr>Les freins et les résistances</vt:lpstr>
      <vt:lpstr>Les principes universels</vt:lpstr>
      <vt:lpstr>Les Droits sexuels sont fondés sur (WAS - 2014)</vt:lpstr>
      <vt:lpstr>Questions et perspectives</vt:lpstr>
      <vt:lpstr>   Contact :  Chaire UNESCO  Santé Sexuelle &amp; Droits Humains  17, rue Daval F-75011 Paris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Yowa</dc:creator>
  <cp:lastModifiedBy>Yann</cp:lastModifiedBy>
  <cp:revision>257</cp:revision>
  <cp:lastPrinted>2011-07-05T17:28:16Z</cp:lastPrinted>
  <dcterms:created xsi:type="dcterms:W3CDTF">2011-06-25T08:19:45Z</dcterms:created>
  <dcterms:modified xsi:type="dcterms:W3CDTF">2015-02-05T07:52:13Z</dcterms:modified>
</cp:coreProperties>
</file>