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2" r:id="rId3"/>
    <p:sldId id="270" r:id="rId4"/>
    <p:sldId id="260" r:id="rId5"/>
    <p:sldId id="261" r:id="rId6"/>
    <p:sldId id="262" r:id="rId7"/>
    <p:sldId id="263" r:id="rId8"/>
    <p:sldId id="264" r:id="rId9"/>
    <p:sldId id="265" r:id="rId10"/>
    <p:sldId id="257" r:id="rId11"/>
    <p:sldId id="266" r:id="rId12"/>
    <p:sldId id="267" r:id="rId13"/>
    <p:sldId id="268" r:id="rId14"/>
    <p:sldId id="269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C96D-7B61-9C44-AB81-9C568F4D0708}" type="datetimeFigureOut">
              <a:rPr lang="en-US" smtClean="0"/>
              <a:pPr/>
              <a:t>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25C43-CAAF-FF41-A010-20212BB073CE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426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C96D-7B61-9C44-AB81-9C568F4D0708}" type="datetimeFigureOut">
              <a:rPr lang="en-US" smtClean="0"/>
              <a:pPr/>
              <a:t>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25C43-CAAF-FF41-A010-20212BB073CE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122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C96D-7B61-9C44-AB81-9C568F4D0708}" type="datetimeFigureOut">
              <a:rPr lang="en-US" smtClean="0"/>
              <a:pPr/>
              <a:t>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25C43-CAAF-FF41-A010-20212BB073CE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65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C96D-7B61-9C44-AB81-9C568F4D0708}" type="datetimeFigureOut">
              <a:rPr lang="en-US" smtClean="0"/>
              <a:pPr/>
              <a:t>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25C43-CAAF-FF41-A010-20212BB073CE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221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C96D-7B61-9C44-AB81-9C568F4D0708}" type="datetimeFigureOut">
              <a:rPr lang="en-US" smtClean="0"/>
              <a:pPr/>
              <a:t>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25C43-CAAF-FF41-A010-20212BB073CE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26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C96D-7B61-9C44-AB81-9C568F4D0708}" type="datetimeFigureOut">
              <a:rPr lang="en-US" smtClean="0"/>
              <a:pPr/>
              <a:t>2/5/2015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25C43-CAAF-FF41-A010-20212BB073CE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362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C96D-7B61-9C44-AB81-9C568F4D0708}" type="datetimeFigureOut">
              <a:rPr lang="en-US" smtClean="0"/>
              <a:pPr/>
              <a:t>2/5/2015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25C43-CAAF-FF41-A010-20212BB073CE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042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C96D-7B61-9C44-AB81-9C568F4D0708}" type="datetimeFigureOut">
              <a:rPr lang="en-US" smtClean="0"/>
              <a:pPr/>
              <a:t>2/5/2015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25C43-CAAF-FF41-A010-20212BB073CE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095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C96D-7B61-9C44-AB81-9C568F4D0708}" type="datetimeFigureOut">
              <a:rPr lang="en-US" smtClean="0"/>
              <a:pPr/>
              <a:t>2/5/2015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25C43-CAAF-FF41-A010-20212BB073CE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662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C96D-7B61-9C44-AB81-9C568F4D0708}" type="datetimeFigureOut">
              <a:rPr lang="en-US" smtClean="0"/>
              <a:pPr/>
              <a:t>2/5/2015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25C43-CAAF-FF41-A010-20212BB073CE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467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C96D-7B61-9C44-AB81-9C568F4D0708}" type="datetimeFigureOut">
              <a:rPr lang="en-US" smtClean="0"/>
              <a:pPr/>
              <a:t>2/5/2015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25C43-CAAF-FF41-A010-20212BB073CE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97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8C96D-7B61-9C44-AB81-9C568F4D0708}" type="datetimeFigureOut">
              <a:rPr lang="en-US" smtClean="0"/>
              <a:pPr/>
              <a:t>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25C43-CAAF-FF41-A010-20212BB073CE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335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8977" y="3806456"/>
            <a:ext cx="8139223" cy="2296632"/>
          </a:xfrm>
        </p:spPr>
        <p:txBody>
          <a:bodyPr>
            <a:noAutofit/>
          </a:bodyPr>
          <a:lstStyle/>
          <a:p>
            <a:pPr algn="l"/>
            <a:r>
              <a:rPr lang="en-US" b="1" dirty="0" smtClean="0">
                <a:solidFill>
                  <a:srgbClr val="00B050"/>
                </a:solidFill>
              </a:rPr>
              <a:t>Fred Dervin,</a:t>
            </a:r>
          </a:p>
          <a:p>
            <a:pPr algn="l"/>
            <a:r>
              <a:rPr lang="en-US" sz="2800" b="1" dirty="0" err="1" smtClean="0">
                <a:solidFill>
                  <a:srgbClr val="00B050"/>
                </a:solidFill>
              </a:rPr>
              <a:t>Professeur</a:t>
            </a:r>
            <a:r>
              <a:rPr lang="en-US" sz="2800" b="1" dirty="0" smtClean="0">
                <a:solidFill>
                  <a:srgbClr val="00B050"/>
                </a:solidFill>
              </a:rPr>
              <a:t> des </a:t>
            </a:r>
            <a:r>
              <a:rPr lang="en-US" sz="2800" b="1" dirty="0" err="1" smtClean="0">
                <a:solidFill>
                  <a:srgbClr val="00B050"/>
                </a:solidFill>
              </a:rPr>
              <a:t>Universités</a:t>
            </a:r>
            <a:r>
              <a:rPr lang="en-US" sz="2800" b="1" dirty="0" smtClean="0">
                <a:solidFill>
                  <a:srgbClr val="00B050"/>
                </a:solidFill>
              </a:rPr>
              <a:t>, </a:t>
            </a:r>
          </a:p>
          <a:p>
            <a:pPr algn="l"/>
            <a:r>
              <a:rPr lang="en-US" sz="2800" b="1" dirty="0" err="1" smtClean="0">
                <a:solidFill>
                  <a:srgbClr val="00B050"/>
                </a:solidFill>
              </a:rPr>
              <a:t>Université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d’Helsinki</a:t>
            </a:r>
            <a:r>
              <a:rPr lang="en-US" sz="2800" b="1" dirty="0" smtClean="0">
                <a:solidFill>
                  <a:srgbClr val="00B050"/>
                </a:solidFill>
              </a:rPr>
              <a:t>, </a:t>
            </a:r>
            <a:r>
              <a:rPr lang="en-US" sz="2800" b="1" dirty="0" err="1" smtClean="0">
                <a:solidFill>
                  <a:srgbClr val="00B050"/>
                </a:solidFill>
              </a:rPr>
              <a:t>Finlande</a:t>
            </a:r>
            <a:endParaRPr lang="en-US" sz="2800" b="1" dirty="0">
              <a:solidFill>
                <a:srgbClr val="00B05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78796" y="425301"/>
            <a:ext cx="2977116" cy="2735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425301"/>
            <a:ext cx="2248786" cy="2450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Imag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13687" y="5635200"/>
            <a:ext cx="842225" cy="9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196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Mythes</a:t>
            </a:r>
            <a:r>
              <a:rPr lang="en-US" b="1" dirty="0" smtClean="0"/>
              <a:t> </a:t>
            </a:r>
            <a:r>
              <a:rPr lang="en-US" b="1" dirty="0" err="1" smtClean="0"/>
              <a:t>sur</a:t>
            </a:r>
            <a:r>
              <a:rPr lang="en-US" b="1" dirty="0" smtClean="0"/>
              <a:t> les </a:t>
            </a:r>
            <a:r>
              <a:rPr lang="en-US" b="1" dirty="0" err="1" smtClean="0"/>
              <a:t>compétences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b="1" u="sng" dirty="0" smtClean="0"/>
              <a:t>Qui? </a:t>
            </a:r>
          </a:p>
          <a:p>
            <a:pPr lvl="1"/>
            <a:r>
              <a:rPr lang="en-CA" dirty="0" smtClean="0"/>
              <a:t>“In </a:t>
            </a:r>
            <a:r>
              <a:rPr lang="en-CA" dirty="0"/>
              <a:t>both schools teachers and students </a:t>
            </a:r>
            <a:r>
              <a:rPr lang="en-CA" b="1" dirty="0"/>
              <a:t>are diverse in terms of ethnicities, languages and religions </a:t>
            </a:r>
            <a:r>
              <a:rPr lang="en-CA" dirty="0"/>
              <a:t>and students with </a:t>
            </a:r>
            <a:r>
              <a:rPr lang="en-CA" b="1" dirty="0"/>
              <a:t>various disabilities also attend the </a:t>
            </a:r>
            <a:r>
              <a:rPr lang="en-CA" b="1" dirty="0" smtClean="0"/>
              <a:t>schools</a:t>
            </a:r>
            <a:r>
              <a:rPr lang="en-CA" dirty="0" smtClean="0"/>
              <a:t>”. </a:t>
            </a:r>
          </a:p>
          <a:p>
            <a:r>
              <a:rPr lang="en-CA" b="1" u="sng" dirty="0" smtClean="0"/>
              <a:t>Quoi? </a:t>
            </a:r>
          </a:p>
          <a:p>
            <a:pPr lvl="1"/>
            <a:r>
              <a:rPr lang="en-CA" dirty="0" smtClean="0"/>
              <a:t>“</a:t>
            </a:r>
            <a:r>
              <a:rPr lang="en-CA" b="1" dirty="0" smtClean="0"/>
              <a:t>respect</a:t>
            </a:r>
            <a:r>
              <a:rPr lang="en-CA" b="1" dirty="0"/>
              <a:t>, open-mindedness </a:t>
            </a:r>
            <a:r>
              <a:rPr lang="en-CA" dirty="0"/>
              <a:t>and </a:t>
            </a:r>
            <a:r>
              <a:rPr lang="en-CA" b="1" dirty="0"/>
              <a:t>honesty </a:t>
            </a:r>
            <a:r>
              <a:rPr lang="en-CA" dirty="0"/>
              <a:t>and the </a:t>
            </a:r>
            <a:r>
              <a:rPr lang="en-CA" b="1" dirty="0"/>
              <a:t>will to learn from </a:t>
            </a:r>
            <a:r>
              <a:rPr lang="en-CA" b="1" dirty="0" smtClean="0"/>
              <a:t>others</a:t>
            </a:r>
            <a:r>
              <a:rPr lang="en-CA" dirty="0" smtClean="0"/>
              <a:t>”. </a:t>
            </a:r>
            <a:endParaRPr lang="en-US" dirty="0" smtClean="0">
              <a:effectLst/>
            </a:endParaRPr>
          </a:p>
          <a:p>
            <a:pPr lvl="1"/>
            <a:r>
              <a:rPr lang="en-CA" dirty="0" smtClean="0"/>
              <a:t>“</a:t>
            </a:r>
            <a:r>
              <a:rPr lang="en-CA" b="1" dirty="0" smtClean="0"/>
              <a:t>patience </a:t>
            </a:r>
            <a:r>
              <a:rPr lang="en-CA" dirty="0"/>
              <a:t>and </a:t>
            </a:r>
            <a:r>
              <a:rPr lang="en-CA" b="1" dirty="0"/>
              <a:t>tolerance</a:t>
            </a:r>
            <a:r>
              <a:rPr lang="en-CA" dirty="0"/>
              <a:t> characterize the school </a:t>
            </a:r>
            <a:r>
              <a:rPr lang="en-CA" dirty="0" smtClean="0"/>
              <a:t>staff”.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32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Au-</a:t>
            </a:r>
            <a:r>
              <a:rPr lang="en-US" b="1" dirty="0" err="1" smtClean="0"/>
              <a:t>delà</a:t>
            </a:r>
            <a:r>
              <a:rPr lang="en-US" b="1" dirty="0" smtClean="0"/>
              <a:t>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</a:t>
            </a:r>
            <a:r>
              <a:rPr lang="fi-FI" dirty="0" err="1" smtClean="0"/>
              <a:t>nthropomorphisme</a:t>
            </a:r>
            <a:r>
              <a:rPr lang="fi-FI" dirty="0" smtClean="0"/>
              <a:t> </a:t>
            </a:r>
            <a:r>
              <a:rPr lang="fi-FI" dirty="0" err="1" smtClean="0"/>
              <a:t>conceptuel</a:t>
            </a:r>
            <a:r>
              <a:rPr lang="fi-FI" dirty="0" smtClean="0"/>
              <a:t>;</a:t>
            </a:r>
          </a:p>
          <a:p>
            <a:r>
              <a:rPr lang="fi-FI" dirty="0" err="1" smtClean="0"/>
              <a:t>Culturalisme</a:t>
            </a:r>
            <a:r>
              <a:rPr lang="fi-FI" dirty="0"/>
              <a:t>;</a:t>
            </a:r>
            <a:endParaRPr lang="fr-FR" dirty="0" smtClean="0"/>
          </a:p>
          <a:p>
            <a:r>
              <a:rPr lang="fr-FR" dirty="0" err="1" smtClean="0"/>
              <a:t>différentialisme</a:t>
            </a:r>
            <a:r>
              <a:rPr lang="fr-FR" dirty="0" smtClean="0"/>
              <a:t> à outrance; </a:t>
            </a:r>
          </a:p>
          <a:p>
            <a:r>
              <a:rPr lang="fr-FR" dirty="0" smtClean="0"/>
              <a:t>du </a:t>
            </a:r>
            <a:r>
              <a:rPr lang="fr-FR" dirty="0" err="1" smtClean="0"/>
              <a:t>comparitivisme</a:t>
            </a:r>
            <a:r>
              <a:rPr lang="fr-FR" dirty="0" smtClean="0"/>
              <a:t> (dangers) ;</a:t>
            </a:r>
          </a:p>
          <a:p>
            <a:r>
              <a:rPr lang="en-US" dirty="0" err="1" smtClean="0"/>
              <a:t>L’approche</a:t>
            </a:r>
            <a:r>
              <a:rPr lang="en-US" dirty="0" smtClean="0"/>
              <a:t> p</a:t>
            </a:r>
            <a:r>
              <a:rPr lang="fr-FR" dirty="0" err="1" smtClean="0"/>
              <a:t>athologique</a:t>
            </a:r>
            <a:r>
              <a:rPr lang="fr-FR" dirty="0" smtClean="0"/>
              <a:t> (seulement l’autre);</a:t>
            </a:r>
          </a:p>
          <a:p>
            <a:r>
              <a:rPr lang="fr-FR" dirty="0" smtClean="0"/>
              <a:t>l’individualisme méthodologique  </a:t>
            </a:r>
          </a:p>
          <a:p>
            <a:pPr lvl="1"/>
            <a:r>
              <a:rPr lang="fr-FR" dirty="0" smtClean="0"/>
              <a:t>compétences &gt; dynamiques interculturelles ; </a:t>
            </a:r>
          </a:p>
          <a:p>
            <a:r>
              <a:rPr lang="fr-FR" dirty="0" smtClean="0"/>
              <a:t>du simple témoignage (dans ma culture on</a:t>
            </a:r>
            <a:r>
              <a:rPr lang="en-US" dirty="0" smtClean="0"/>
              <a:t>…)</a:t>
            </a:r>
            <a:endParaRPr lang="fr-FR" dirty="0" smtClean="0"/>
          </a:p>
          <a:p>
            <a:r>
              <a:rPr lang="fr-FR" dirty="0" smtClean="0"/>
              <a:t>des problèmes ;</a:t>
            </a:r>
          </a:p>
          <a:p>
            <a:r>
              <a:rPr lang="fr-FR" dirty="0" smtClean="0"/>
              <a:t>de la peur de l’échec</a:t>
            </a:r>
            <a:r>
              <a:rPr lang="en-US" dirty="0" smtClean="0"/>
              <a:t>…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40651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Objectifs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/>
              <a:t>Intérêt </a:t>
            </a:r>
            <a:r>
              <a:rPr lang="fr-FR" dirty="0" smtClean="0"/>
              <a:t>pour les </a:t>
            </a:r>
            <a:r>
              <a:rPr lang="fr-FR" dirty="0"/>
              <a:t>instabilités, processus, </a:t>
            </a:r>
            <a:r>
              <a:rPr lang="fr-FR" dirty="0" err="1"/>
              <a:t>co</a:t>
            </a:r>
            <a:r>
              <a:rPr lang="fr-FR" dirty="0"/>
              <a:t>-constructions plutôt que pour la “simple” </a:t>
            </a:r>
            <a:r>
              <a:rPr lang="fr-FR" dirty="0" smtClean="0"/>
              <a:t>culture ;</a:t>
            </a:r>
          </a:p>
          <a:p>
            <a:pPr lvl="1"/>
            <a:r>
              <a:rPr lang="en-US" dirty="0" smtClean="0"/>
              <a:t>C</a:t>
            </a:r>
            <a:r>
              <a:rPr lang="fr-FR" dirty="0" err="1" smtClean="0"/>
              <a:t>ontexte</a:t>
            </a:r>
            <a:r>
              <a:rPr lang="fr-FR" dirty="0" smtClean="0"/>
              <a:t>, pouvoir, hiérarchie</a:t>
            </a:r>
          </a:p>
          <a:p>
            <a:r>
              <a:rPr lang="fr-FR" dirty="0"/>
              <a:t>Importance de l’intersection des </a:t>
            </a:r>
            <a:r>
              <a:rPr lang="fr-FR" dirty="0" smtClean="0"/>
              <a:t>identités ;</a:t>
            </a:r>
            <a:endParaRPr lang="fr-FR" dirty="0"/>
          </a:p>
          <a:p>
            <a:r>
              <a:rPr lang="fr-FR" dirty="0"/>
              <a:t>Réflexivité et </a:t>
            </a:r>
            <a:r>
              <a:rPr lang="fr-FR" dirty="0" err="1"/>
              <a:t>criticalité</a:t>
            </a:r>
            <a:r>
              <a:rPr lang="fr-FR" dirty="0"/>
              <a:t> (“justice”</a:t>
            </a:r>
            <a:r>
              <a:rPr lang="fr-FR" dirty="0" smtClean="0"/>
              <a:t>) </a:t>
            </a:r>
          </a:p>
          <a:p>
            <a:pPr lvl="1"/>
            <a:r>
              <a:rPr lang="en-US" dirty="0" smtClean="0"/>
              <a:t>S</a:t>
            </a:r>
            <a:r>
              <a:rPr lang="fr-FR" dirty="0" smtClean="0"/>
              <a:t>’écouter</a:t>
            </a:r>
          </a:p>
          <a:p>
            <a:pPr lvl="1"/>
            <a:r>
              <a:rPr lang="en-US" dirty="0" smtClean="0"/>
              <a:t>A</a:t>
            </a:r>
            <a:r>
              <a:rPr lang="fr-FR" dirty="0" err="1" smtClean="0"/>
              <a:t>nalyser</a:t>
            </a:r>
            <a:r>
              <a:rPr lang="fr-FR" dirty="0" smtClean="0"/>
              <a:t> ses propres idéologies ;</a:t>
            </a:r>
          </a:p>
          <a:p>
            <a:r>
              <a:rPr lang="fr-FR" dirty="0" smtClean="0"/>
              <a:t>Décrypter les idéologies de l’interculturel ;</a:t>
            </a:r>
            <a:endParaRPr lang="fr-FR" dirty="0"/>
          </a:p>
          <a:p>
            <a:r>
              <a:rPr lang="fr-FR" dirty="0"/>
              <a:t>S’interroger sur frontières </a:t>
            </a:r>
            <a:r>
              <a:rPr lang="fr-FR" dirty="0" smtClean="0"/>
              <a:t>intra-/inter- ;</a:t>
            </a:r>
            <a:endParaRPr lang="fr-FR" dirty="0"/>
          </a:p>
          <a:p>
            <a:r>
              <a:rPr lang="fr-FR" dirty="0"/>
              <a:t>Tout ne peut être </a:t>
            </a:r>
            <a:r>
              <a:rPr lang="fr-FR" dirty="0" smtClean="0"/>
              <a:t>expliqué </a:t>
            </a:r>
            <a:r>
              <a:rPr lang="en-US" dirty="0" smtClean="0"/>
              <a:t>–</a:t>
            </a:r>
            <a:r>
              <a:rPr lang="fr-FR" dirty="0" smtClean="0"/>
              <a:t> rêve, besoin de s’évader, imaginaires, etc.</a:t>
            </a:r>
            <a:endParaRPr lang="fr-FR" dirty="0"/>
          </a:p>
          <a:p>
            <a:endParaRPr lang="fr-F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98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Simplicité</a:t>
            </a:r>
            <a:r>
              <a:rPr lang="en-US" b="1" dirty="0"/>
              <a:t> &lt;</a:t>
            </a:r>
            <a:r>
              <a:rPr lang="en-US" b="1" dirty="0" smtClean="0"/>
              <a:t>&gt; </a:t>
            </a:r>
            <a:r>
              <a:rPr lang="en-US" b="1" dirty="0" err="1" smtClean="0"/>
              <a:t>complexité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strike="sngStrike" dirty="0"/>
          </a:p>
          <a:p>
            <a:r>
              <a:rPr lang="en-US" dirty="0" smtClean="0"/>
              <a:t>“</a:t>
            </a:r>
            <a:r>
              <a:rPr lang="en-US" dirty="0" err="1" smtClean="0"/>
              <a:t>oser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théorie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d</a:t>
            </a:r>
            <a:r>
              <a:rPr lang="en-US" dirty="0" smtClean="0"/>
              <a:t>e la </a:t>
            </a:r>
            <a:r>
              <a:rPr lang="en-US" dirty="0" err="1" smtClean="0"/>
              <a:t>simplexité</a:t>
            </a:r>
            <a:r>
              <a:rPr lang="en-US" dirty="0" smtClean="0"/>
              <a:t>”</a:t>
            </a:r>
          </a:p>
          <a:p>
            <a:pPr marL="0" indent="0">
              <a:buNone/>
            </a:pPr>
            <a:r>
              <a:rPr lang="en-US" dirty="0" err="1" smtClean="0"/>
              <a:t>Berthoz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6" y="1628800"/>
            <a:ext cx="3384004" cy="45652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2636912"/>
            <a:ext cx="21463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44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Proposition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“Intercultural competences should/could give </a:t>
            </a:r>
            <a:r>
              <a:rPr lang="en-US" dirty="0"/>
              <a:t>the power to become aware of, recognize, push through and present/defend one’s multiple </a:t>
            </a:r>
            <a:r>
              <a:rPr lang="en-US" dirty="0" smtClean="0"/>
              <a:t>identities and diversities, </a:t>
            </a:r>
            <a:r>
              <a:rPr lang="en-US" dirty="0"/>
              <a:t>and to negotiate them in a </a:t>
            </a:r>
            <a:r>
              <a:rPr lang="en-US" dirty="0" smtClean="0"/>
              <a:t>‘satisfactory’ </a:t>
            </a:r>
            <a:r>
              <a:rPr lang="en-US" dirty="0"/>
              <a:t>manner with </a:t>
            </a:r>
            <a:r>
              <a:rPr lang="en-US" dirty="0" smtClean="0"/>
              <a:t>and for our interlocutors in certain specific contexts” </a:t>
            </a:r>
            <a:r>
              <a:rPr lang="en-US" dirty="0"/>
              <a:t>(Dervin, 2013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pPr marL="3657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63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2353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Les </a:t>
            </a:r>
            <a:r>
              <a:rPr lang="en-US" b="1" dirty="0" err="1" smtClean="0"/>
              <a:t>compétences</a:t>
            </a:r>
            <a:r>
              <a:rPr lang="en-US" b="1" dirty="0" smtClean="0"/>
              <a:t> </a:t>
            </a:r>
            <a:r>
              <a:rPr lang="en-US" b="1" dirty="0" err="1" smtClean="0"/>
              <a:t>interculturelles</a:t>
            </a:r>
            <a:r>
              <a:rPr lang="en-US" b="1" dirty="0" smtClean="0"/>
              <a:t>:</a:t>
            </a:r>
            <a:br>
              <a:rPr lang="en-US" b="1" dirty="0" smtClean="0"/>
            </a:br>
            <a:r>
              <a:rPr lang="en-US" b="1" dirty="0" smtClean="0"/>
              <a:t>Un concept </a:t>
            </a:r>
            <a:r>
              <a:rPr lang="en-US" b="1" dirty="0" err="1" smtClean="0"/>
              <a:t>à</a:t>
            </a:r>
            <a:r>
              <a:rPr lang="en-US" b="1" dirty="0" smtClean="0"/>
              <a:t> </a:t>
            </a:r>
            <a:r>
              <a:rPr lang="en-US" b="1" dirty="0" err="1" smtClean="0"/>
              <a:t>dé</a:t>
            </a:r>
            <a:r>
              <a:rPr lang="en-US" b="1" dirty="0" smtClean="0"/>
              <a:t>-re-</a:t>
            </a:r>
            <a:r>
              <a:rPr lang="en-US" b="1" dirty="0" err="1" smtClean="0"/>
              <a:t>construire</a:t>
            </a:r>
            <a:r>
              <a:rPr lang="en-US" b="1" dirty="0" smtClean="0"/>
              <a:t> encore et encore… </a:t>
            </a:r>
            <a:r>
              <a:rPr lang="en-US" b="1" dirty="0" err="1" smtClean="0"/>
              <a:t>d’urgence</a:t>
            </a:r>
            <a:r>
              <a:rPr lang="en-US" b="1" dirty="0" smtClean="0"/>
              <a:t>!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161284"/>
            <a:ext cx="3736201" cy="1752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Fred Dervin,</a:t>
            </a:r>
          </a:p>
          <a:p>
            <a:r>
              <a:rPr lang="en-US" dirty="0" err="1" smtClean="0"/>
              <a:t>Professeur</a:t>
            </a:r>
            <a:r>
              <a:rPr lang="en-US" dirty="0" smtClean="0"/>
              <a:t> des </a:t>
            </a:r>
            <a:r>
              <a:rPr lang="en-US" dirty="0" err="1" smtClean="0"/>
              <a:t>Universités</a:t>
            </a:r>
            <a:r>
              <a:rPr lang="en-US" dirty="0" smtClean="0"/>
              <a:t>,</a:t>
            </a:r>
          </a:p>
          <a:p>
            <a:r>
              <a:rPr lang="en-US" dirty="0" err="1" smtClean="0"/>
              <a:t>Université</a:t>
            </a:r>
            <a:r>
              <a:rPr lang="en-US" dirty="0" smtClean="0"/>
              <a:t> </a:t>
            </a:r>
            <a:r>
              <a:rPr lang="en-US" dirty="0" err="1" smtClean="0"/>
              <a:t>d’Helsinki</a:t>
            </a:r>
            <a:endParaRPr lang="en-US" dirty="0" smtClean="0"/>
          </a:p>
          <a:p>
            <a:r>
              <a:rPr lang="en-US" dirty="0" err="1" smtClean="0"/>
              <a:t>Finlande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3864" y="2577146"/>
            <a:ext cx="3024336" cy="408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101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409433" y="947466"/>
            <a:ext cx="69330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Les </a:t>
            </a:r>
            <a:r>
              <a:rPr lang="en-US" sz="2800" b="1" dirty="0" err="1"/>
              <a:t>compétences</a:t>
            </a:r>
            <a:r>
              <a:rPr lang="en-US" sz="2800" b="1" dirty="0"/>
              <a:t> </a:t>
            </a:r>
            <a:r>
              <a:rPr lang="en-US" sz="2800" b="1" dirty="0" err="1"/>
              <a:t>interculturelles</a:t>
            </a:r>
            <a:r>
              <a:rPr lang="en-US" sz="2800" b="1" dirty="0"/>
              <a:t>:</a:t>
            </a:r>
            <a:br>
              <a:rPr lang="en-US" sz="2800" b="1" dirty="0"/>
            </a:br>
            <a:r>
              <a:rPr lang="en-US" sz="2800" b="1" dirty="0"/>
              <a:t>Un concept à </a:t>
            </a:r>
            <a:r>
              <a:rPr lang="en-US" sz="2800" b="1" i="1" dirty="0" err="1"/>
              <a:t>dé</a:t>
            </a:r>
            <a:r>
              <a:rPr lang="en-US" sz="2800" b="1" i="1" dirty="0"/>
              <a:t>-re-</a:t>
            </a:r>
            <a:r>
              <a:rPr lang="en-US" sz="2800" b="1" i="1" dirty="0" err="1"/>
              <a:t>construire</a:t>
            </a:r>
            <a:r>
              <a:rPr lang="en-US" sz="2800" b="1" dirty="0"/>
              <a:t> 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encore </a:t>
            </a:r>
            <a:r>
              <a:rPr lang="en-US" sz="2800" b="1" dirty="0"/>
              <a:t>et encore… </a:t>
            </a:r>
            <a:r>
              <a:rPr lang="en-US" sz="2800" b="1" dirty="0" err="1"/>
              <a:t>d’urgence</a:t>
            </a:r>
            <a:r>
              <a:rPr lang="en-US" sz="2800" b="1" dirty="0"/>
              <a:t>!</a:t>
            </a:r>
            <a:endParaRPr lang="fr-FR" sz="2800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2781" y="2549030"/>
            <a:ext cx="3024336" cy="4080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L’interculturel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Polysémique</a:t>
            </a:r>
            <a:endParaRPr lang="en-US" dirty="0" smtClean="0"/>
          </a:p>
          <a:p>
            <a:r>
              <a:rPr lang="en-US" dirty="0" smtClean="0"/>
              <a:t>Objet “</a:t>
            </a:r>
            <a:r>
              <a:rPr lang="en-US" dirty="0" err="1" smtClean="0"/>
              <a:t>poubelle</a:t>
            </a:r>
            <a:r>
              <a:rPr lang="en-US" dirty="0" smtClean="0"/>
              <a:t>” – vide et (t)(d)</a:t>
            </a:r>
            <a:r>
              <a:rPr lang="en-US" dirty="0" err="1" smtClean="0"/>
              <a:t>oxique</a:t>
            </a:r>
            <a:endParaRPr lang="en-US" dirty="0" smtClean="0"/>
          </a:p>
          <a:p>
            <a:r>
              <a:rPr lang="en-US" dirty="0" err="1" smtClean="0"/>
              <a:t>Peut</a:t>
            </a:r>
            <a:r>
              <a:rPr lang="en-US" dirty="0" smtClean="0"/>
              <a:t> faire encore plus de mal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7900" y="3961486"/>
            <a:ext cx="2984500" cy="27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429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34000"/>
          </a:blip>
          <a:stretch>
            <a:fillRect/>
          </a:stretch>
        </p:blipFill>
        <p:spPr>
          <a:xfrm>
            <a:off x="-1013391" y="2416003"/>
            <a:ext cx="12696364" cy="48872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01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“Intercultural Communication Education”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677048"/>
            <a:ext cx="8229600" cy="4525963"/>
          </a:xfrm>
        </p:spPr>
        <p:txBody>
          <a:bodyPr/>
          <a:lstStyle/>
          <a:p>
            <a:r>
              <a:rPr lang="en-US" dirty="0" err="1" smtClean="0"/>
              <a:t>Éducation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la communication </a:t>
            </a:r>
            <a:r>
              <a:rPr lang="en-US" dirty="0" err="1" smtClean="0"/>
              <a:t>interculturelle</a:t>
            </a:r>
            <a:endParaRPr lang="en-US" dirty="0" smtClean="0"/>
          </a:p>
          <a:p>
            <a:pPr lvl="1"/>
            <a:r>
              <a:rPr lang="en-US" dirty="0" err="1" smtClean="0"/>
              <a:t>Linguistique</a:t>
            </a:r>
            <a:r>
              <a:rPr lang="en-US" dirty="0" smtClean="0"/>
              <a:t> </a:t>
            </a:r>
            <a:r>
              <a:rPr lang="en-US" dirty="0" err="1" smtClean="0"/>
              <a:t>appliquée</a:t>
            </a:r>
            <a:endParaRPr lang="en-US" dirty="0" smtClean="0"/>
          </a:p>
          <a:p>
            <a:pPr lvl="1"/>
            <a:r>
              <a:rPr lang="en-US" dirty="0" err="1" smtClean="0"/>
              <a:t>Didactique</a:t>
            </a:r>
            <a:r>
              <a:rPr lang="en-US" dirty="0" smtClean="0"/>
              <a:t> des </a:t>
            </a:r>
            <a:r>
              <a:rPr lang="en-US" dirty="0" err="1" smtClean="0"/>
              <a:t>langues</a:t>
            </a:r>
            <a:r>
              <a:rPr lang="en-US" dirty="0" smtClean="0"/>
              <a:t>-cultures</a:t>
            </a:r>
          </a:p>
          <a:p>
            <a:pPr lvl="1"/>
            <a:r>
              <a:rPr lang="en-US" dirty="0" smtClean="0"/>
              <a:t>Communication </a:t>
            </a:r>
          </a:p>
          <a:p>
            <a:pPr lvl="1"/>
            <a:r>
              <a:rPr lang="en-US" dirty="0" smtClean="0"/>
              <a:t>Sciences de </a:t>
            </a:r>
            <a:r>
              <a:rPr lang="en-US" dirty="0" err="1" smtClean="0"/>
              <a:t>l’éducation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58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“</a:t>
            </a:r>
            <a:r>
              <a:rPr lang="en-US" b="1" dirty="0" err="1" smtClean="0"/>
              <a:t>L’interculturel</a:t>
            </a:r>
            <a:r>
              <a:rPr lang="en-US" b="1" dirty="0" smtClean="0"/>
              <a:t> </a:t>
            </a:r>
            <a:r>
              <a:rPr lang="en-US" b="1" dirty="0" err="1" smtClean="0"/>
              <a:t>renouvelé</a:t>
            </a:r>
            <a:r>
              <a:rPr lang="en-US" b="1" dirty="0" smtClean="0"/>
              <a:t>”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Shi</a:t>
            </a:r>
            <a:r>
              <a:rPr lang="en-US" dirty="0"/>
              <a:t>-</a:t>
            </a:r>
            <a:r>
              <a:rPr lang="en-US" dirty="0" err="1"/>
              <a:t>xu</a:t>
            </a:r>
            <a:endParaRPr lang="en-US" dirty="0"/>
          </a:p>
          <a:p>
            <a:r>
              <a:rPr lang="en-US" dirty="0"/>
              <a:t>Zhu </a:t>
            </a:r>
            <a:r>
              <a:rPr lang="en-US" dirty="0" err="1"/>
              <a:t>Hua</a:t>
            </a:r>
            <a:endParaRPr lang="en-US" dirty="0"/>
          </a:p>
          <a:p>
            <a:r>
              <a:rPr lang="en-US" dirty="0" smtClean="0"/>
              <a:t>Adrian Holliday</a:t>
            </a:r>
          </a:p>
          <a:p>
            <a:r>
              <a:rPr lang="en-US" dirty="0" err="1"/>
              <a:t>Prue</a:t>
            </a:r>
            <a:r>
              <a:rPr lang="en-US" dirty="0"/>
              <a:t> Holmes</a:t>
            </a:r>
          </a:p>
          <a:p>
            <a:r>
              <a:rPr lang="en-US" dirty="0" smtClean="0"/>
              <a:t>Regis </a:t>
            </a:r>
            <a:r>
              <a:rPr lang="en-US" dirty="0"/>
              <a:t>Machart</a:t>
            </a:r>
          </a:p>
          <a:p>
            <a:r>
              <a:rPr lang="en-US" dirty="0" smtClean="0"/>
              <a:t>Ingrid </a:t>
            </a:r>
            <a:r>
              <a:rPr lang="en-US" dirty="0" err="1" smtClean="0"/>
              <a:t>Piller</a:t>
            </a:r>
            <a:endParaRPr lang="en-US" dirty="0" smtClean="0"/>
          </a:p>
          <a:p>
            <a:r>
              <a:rPr lang="en-US" dirty="0" smtClean="0"/>
              <a:t>Karen </a:t>
            </a:r>
            <a:r>
              <a:rPr lang="en-US" dirty="0" err="1" smtClean="0"/>
              <a:t>Risager</a:t>
            </a:r>
            <a:endParaRPr lang="en-US" dirty="0" smtClean="0"/>
          </a:p>
          <a:p>
            <a:r>
              <a:rPr lang="en-US" dirty="0" smtClean="0"/>
              <a:t>…</a:t>
            </a:r>
          </a:p>
          <a:p>
            <a:endParaRPr lang="en-US" dirty="0"/>
          </a:p>
          <a:p>
            <a:r>
              <a:rPr lang="en-US" dirty="0" smtClean="0"/>
              <a:t>(</a:t>
            </a:r>
            <a:r>
              <a:rPr lang="en-US" dirty="0" err="1" smtClean="0"/>
              <a:t>Australie</a:t>
            </a:r>
            <a:r>
              <a:rPr lang="en-US" dirty="0" smtClean="0"/>
              <a:t>, Chine, </a:t>
            </a:r>
            <a:r>
              <a:rPr lang="en-US" dirty="0" err="1" smtClean="0"/>
              <a:t>Danemark</a:t>
            </a:r>
            <a:r>
              <a:rPr lang="en-US" dirty="0" smtClean="0"/>
              <a:t>, GB, </a:t>
            </a:r>
            <a:r>
              <a:rPr lang="en-US" dirty="0" err="1" smtClean="0"/>
              <a:t>Malaisie</a:t>
            </a:r>
            <a:r>
              <a:rPr lang="en-US" dirty="0" smtClean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8554" y="1600200"/>
            <a:ext cx="4738246" cy="316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073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1196752"/>
            <a:ext cx="3276600" cy="4914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404664"/>
            <a:ext cx="3365500" cy="505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736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04664"/>
            <a:ext cx="4000500" cy="594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476672"/>
            <a:ext cx="3708400" cy="595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679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0" y="876300"/>
            <a:ext cx="3543300" cy="509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778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30" y="2214302"/>
            <a:ext cx="2362862" cy="32731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731" y="3503352"/>
            <a:ext cx="2005089" cy="32181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4953" y="8759"/>
            <a:ext cx="2301655" cy="32223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6659" y="3396775"/>
            <a:ext cx="2307764" cy="33247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0992" y="211473"/>
            <a:ext cx="2451100" cy="3810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68" y="0"/>
            <a:ext cx="1889492" cy="300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69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1033</TotalTime>
  <Words>339</Words>
  <Application>Microsoft Office PowerPoint</Application>
  <PresentationFormat>Affichage à l'écran (4:3)</PresentationFormat>
  <Paragraphs>69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Présentation PowerPoint</vt:lpstr>
      <vt:lpstr>Présentation PowerPoint</vt:lpstr>
      <vt:lpstr>L’interculturel</vt:lpstr>
      <vt:lpstr>“Intercultural Communication Education” </vt:lpstr>
      <vt:lpstr>“L’interculturel renouvelé”</vt:lpstr>
      <vt:lpstr>Présentation PowerPoint</vt:lpstr>
      <vt:lpstr>Présentation PowerPoint</vt:lpstr>
      <vt:lpstr>Présentation PowerPoint</vt:lpstr>
      <vt:lpstr>Présentation PowerPoint</vt:lpstr>
      <vt:lpstr>Mythes sur les compétences</vt:lpstr>
      <vt:lpstr>Au-delà…</vt:lpstr>
      <vt:lpstr>Objectifs</vt:lpstr>
      <vt:lpstr>Simplicité &lt;&gt; complexité </vt:lpstr>
      <vt:lpstr>Proposition</vt:lpstr>
      <vt:lpstr>Les compétences interculturelles: Un concept à dé-re-construire encore et encore… d’urgence!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fred dervin</dc:creator>
  <cp:lastModifiedBy>aurelie</cp:lastModifiedBy>
  <cp:revision>16</cp:revision>
  <dcterms:created xsi:type="dcterms:W3CDTF">2015-02-02T18:39:02Z</dcterms:created>
  <dcterms:modified xsi:type="dcterms:W3CDTF">2015-02-05T17:58:24Z</dcterms:modified>
</cp:coreProperties>
</file>