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338" r:id="rId2"/>
    <p:sldId id="256" r:id="rId3"/>
    <p:sldId id="331" r:id="rId4"/>
    <p:sldId id="333" r:id="rId5"/>
    <p:sldId id="332" r:id="rId6"/>
    <p:sldId id="334" r:id="rId7"/>
    <p:sldId id="335" r:id="rId8"/>
    <p:sldId id="337" r:id="rId9"/>
    <p:sldId id="299" r:id="rId10"/>
    <p:sldId id="300" r:id="rId11"/>
    <p:sldId id="330" r:id="rId12"/>
  </p:sldIdLst>
  <p:sldSz cx="9144000" cy="6858000" type="screen4x3"/>
  <p:notesSz cx="6858000" cy="99456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C050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67" autoAdjust="0"/>
    <p:restoredTop sz="86475" autoAdjust="0"/>
  </p:normalViewPr>
  <p:slideViewPr>
    <p:cSldViewPr>
      <p:cViewPr>
        <p:scale>
          <a:sx n="73" d="100"/>
          <a:sy n="73" d="100"/>
        </p:scale>
        <p:origin x="-768" y="360"/>
      </p:cViewPr>
      <p:guideLst>
        <p:guide orient="horz" pos="2160"/>
        <p:guide pos="2880"/>
      </p:guideLst>
    </p:cSldViewPr>
  </p:slideViewPr>
  <p:outlineViewPr>
    <p:cViewPr>
      <p:scale>
        <a:sx n="33" d="100"/>
        <a:sy n="33" d="100"/>
      </p:scale>
      <p:origin x="0" y="552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378" y="-114"/>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pPr>
            <a:r>
              <a:rPr lang="fr-FR" dirty="0" smtClean="0"/>
              <a:t>Vers la Convergence Interculturelle ou la divergence</a:t>
            </a:r>
            <a:endParaRPr lang="fr-FR" dirty="0"/>
          </a:p>
        </c:rich>
      </c:tx>
      <c:layout/>
    </c:title>
    <c:plotArea>
      <c:layout/>
      <c:radarChart>
        <c:radarStyle val="marker"/>
        <c:ser>
          <c:idx val="0"/>
          <c:order val="0"/>
          <c:tx>
            <c:strRef>
              <c:f>Feuil1!$B$1</c:f>
              <c:strCache>
                <c:ptCount val="1"/>
                <c:pt idx="0">
                  <c:v>Intégration harmonique</c:v>
                </c:pt>
              </c:strCache>
            </c:strRef>
          </c:tx>
          <c:dPt>
            <c:idx val="0"/>
            <c:marker>
              <c:spPr>
                <a:solidFill>
                  <a:schemeClr val="tx2">
                    <a:lumMod val="60000"/>
                    <a:lumOff val="40000"/>
                  </a:schemeClr>
                </a:solidFill>
              </c:spPr>
            </c:marker>
          </c:dPt>
          <c:cat>
            <c:strRef>
              <c:f>Feuil1!$A$2:$A$5</c:f>
              <c:strCache>
                <c:ptCount val="4"/>
                <c:pt idx="0">
                  <c:v>Compétences linguistico culturales</c:v>
                </c:pt>
                <c:pt idx="1">
                  <c:v>Compétences politico-stratégiques</c:v>
                </c:pt>
                <c:pt idx="2">
                  <c:v>Compétences Psychologiques comportementales</c:v>
                </c:pt>
                <c:pt idx="3">
                  <c:v>Compétences Socio-Professionnelles</c:v>
                </c:pt>
              </c:strCache>
            </c:strRef>
          </c:cat>
          <c:val>
            <c:numRef>
              <c:f>Feuil1!$B$2:$B$5</c:f>
              <c:numCache>
                <c:formatCode>General</c:formatCode>
                <c:ptCount val="4"/>
                <c:pt idx="0">
                  <c:v>4</c:v>
                </c:pt>
                <c:pt idx="1">
                  <c:v>4</c:v>
                </c:pt>
                <c:pt idx="2">
                  <c:v>4</c:v>
                </c:pt>
                <c:pt idx="3">
                  <c:v>4</c:v>
                </c:pt>
              </c:numCache>
            </c:numRef>
          </c:val>
        </c:ser>
        <c:ser>
          <c:idx val="1"/>
          <c:order val="1"/>
          <c:tx>
            <c:strRef>
              <c:f>Feuil1!$C$1</c:f>
              <c:strCache>
                <c:ptCount val="1"/>
                <c:pt idx="0">
                  <c:v>Intégration à succès</c:v>
                </c:pt>
              </c:strCache>
            </c:strRef>
          </c:tx>
          <c:cat>
            <c:strRef>
              <c:f>Feuil1!$A$2:$A$5</c:f>
              <c:strCache>
                <c:ptCount val="4"/>
                <c:pt idx="0">
                  <c:v>Compétences linguistico culturales</c:v>
                </c:pt>
                <c:pt idx="1">
                  <c:v>Compétences politico-stratégiques</c:v>
                </c:pt>
                <c:pt idx="2">
                  <c:v>Compétences Psychologiques comportementales</c:v>
                </c:pt>
                <c:pt idx="3">
                  <c:v>Compétences Socio-Professionnelles</c:v>
                </c:pt>
              </c:strCache>
            </c:strRef>
          </c:cat>
          <c:val>
            <c:numRef>
              <c:f>Feuil1!$C$2:$C$5</c:f>
              <c:numCache>
                <c:formatCode>General</c:formatCode>
                <c:ptCount val="4"/>
                <c:pt idx="0">
                  <c:v>3</c:v>
                </c:pt>
                <c:pt idx="1">
                  <c:v>4</c:v>
                </c:pt>
                <c:pt idx="2">
                  <c:v>4</c:v>
                </c:pt>
                <c:pt idx="3">
                  <c:v>3</c:v>
                </c:pt>
              </c:numCache>
            </c:numRef>
          </c:val>
        </c:ser>
        <c:ser>
          <c:idx val="2"/>
          <c:order val="2"/>
          <c:tx>
            <c:strRef>
              <c:f>Feuil1!$D$1</c:f>
              <c:strCache>
                <c:ptCount val="1"/>
                <c:pt idx="0">
                  <c:v>Intégration par le travail</c:v>
                </c:pt>
              </c:strCache>
            </c:strRef>
          </c:tx>
          <c:cat>
            <c:strRef>
              <c:f>Feuil1!$A$2:$A$5</c:f>
              <c:strCache>
                <c:ptCount val="4"/>
                <c:pt idx="0">
                  <c:v>Compétences linguistico culturales</c:v>
                </c:pt>
                <c:pt idx="1">
                  <c:v>Compétences politico-stratégiques</c:v>
                </c:pt>
                <c:pt idx="2">
                  <c:v>Compétences Psychologiques comportementales</c:v>
                </c:pt>
                <c:pt idx="3">
                  <c:v>Compétences Socio-Professionnelles</c:v>
                </c:pt>
              </c:strCache>
            </c:strRef>
          </c:cat>
          <c:val>
            <c:numRef>
              <c:f>Feuil1!$D$2:$D$5</c:f>
              <c:numCache>
                <c:formatCode>General</c:formatCode>
                <c:ptCount val="4"/>
                <c:pt idx="0">
                  <c:v>2</c:v>
                </c:pt>
                <c:pt idx="1">
                  <c:v>1</c:v>
                </c:pt>
                <c:pt idx="2">
                  <c:v>2</c:v>
                </c:pt>
                <c:pt idx="3">
                  <c:v>3</c:v>
                </c:pt>
              </c:numCache>
            </c:numRef>
          </c:val>
        </c:ser>
        <c:ser>
          <c:idx val="3"/>
          <c:order val="3"/>
          <c:tx>
            <c:strRef>
              <c:f>Feuil1!$E$1</c:f>
              <c:strCache>
                <c:ptCount val="1"/>
                <c:pt idx="0">
                  <c:v>Echec d'intégration: danger</c:v>
                </c:pt>
              </c:strCache>
            </c:strRef>
          </c:tx>
          <c:cat>
            <c:strRef>
              <c:f>Feuil1!$A$2:$A$5</c:f>
              <c:strCache>
                <c:ptCount val="4"/>
                <c:pt idx="0">
                  <c:v>Compétences linguistico culturales</c:v>
                </c:pt>
                <c:pt idx="1">
                  <c:v>Compétences politico-stratégiques</c:v>
                </c:pt>
                <c:pt idx="2">
                  <c:v>Compétences Psychologiques comportementales</c:v>
                </c:pt>
                <c:pt idx="3">
                  <c:v>Compétences Socio-Professionnelles</c:v>
                </c:pt>
              </c:strCache>
            </c:strRef>
          </c:cat>
          <c:val>
            <c:numRef>
              <c:f>Feuil1!$E$2:$E$5</c:f>
              <c:numCache>
                <c:formatCode>General</c:formatCode>
                <c:ptCount val="4"/>
                <c:pt idx="0">
                  <c:v>2</c:v>
                </c:pt>
                <c:pt idx="1">
                  <c:v>3</c:v>
                </c:pt>
                <c:pt idx="2">
                  <c:v>4</c:v>
                </c:pt>
                <c:pt idx="3">
                  <c:v>1</c:v>
                </c:pt>
              </c:numCache>
            </c:numRef>
          </c:val>
        </c:ser>
        <c:axId val="62866560"/>
        <c:axId val="62868480"/>
      </c:radarChart>
      <c:catAx>
        <c:axId val="62866560"/>
        <c:scaling>
          <c:orientation val="minMax"/>
        </c:scaling>
        <c:axPos val="b"/>
        <c:majorGridlines/>
        <c:numFmt formatCode="dd/mm/yyyy" sourceLinked="1"/>
        <c:majorTickMark val="none"/>
        <c:tickLblPos val="nextTo"/>
        <c:spPr>
          <a:ln w="9525">
            <a:noFill/>
          </a:ln>
        </c:spPr>
        <c:crossAx val="62868480"/>
        <c:crosses val="autoZero"/>
        <c:auto val="1"/>
        <c:lblAlgn val="ctr"/>
        <c:lblOffset val="100"/>
      </c:catAx>
      <c:valAx>
        <c:axId val="62868480"/>
        <c:scaling>
          <c:orientation val="minMax"/>
        </c:scaling>
        <c:delete val="1"/>
        <c:axPos val="l"/>
        <c:majorGridlines/>
        <c:numFmt formatCode="General" sourceLinked="1"/>
        <c:majorTickMark val="none"/>
        <c:tickLblPos val="nextTo"/>
        <c:crossAx val="62866560"/>
        <c:crosses val="autoZero"/>
        <c:crossBetween val="between"/>
      </c:valAx>
    </c:plotArea>
    <c:legend>
      <c:legendPos val="r"/>
      <c:layout/>
    </c:legend>
    <c:plotVisOnly val="1"/>
    <c:dispBlanksAs val="gap"/>
  </c:chart>
  <c:txPr>
    <a:bodyPr/>
    <a:lstStyle/>
    <a:p>
      <a:pPr>
        <a:defRPr sz="1800"/>
      </a:pPr>
      <a:endParaRPr lang="fr-F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0.17896</cdr:x>
      <cdr:y>0.28784</cdr:y>
    </cdr:from>
    <cdr:to>
      <cdr:x>0.28053</cdr:x>
      <cdr:y>0.46063</cdr:y>
    </cdr:to>
    <cdr:cxnSp macro="">
      <cdr:nvCxnSpPr>
        <cdr:cNvPr id="3" name="Connecteur droit avec flèche 2"/>
        <cdr:cNvCxnSpPr/>
      </cdr:nvCxnSpPr>
      <cdr:spPr>
        <a:xfrm xmlns:a="http://schemas.openxmlformats.org/drawingml/2006/main" flipH="1">
          <a:off x="1522512" y="1439366"/>
          <a:ext cx="864096" cy="8640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0.18743</cdr:x>
      <cdr:y>0.30224</cdr:y>
    </cdr:from>
    <cdr:to>
      <cdr:x>0.28053</cdr:x>
      <cdr:y>0.46063</cdr:y>
    </cdr:to>
    <cdr:cxnSp macro="">
      <cdr:nvCxnSpPr>
        <cdr:cNvPr id="5" name="Connecteur droit avec flèche 4"/>
        <cdr:cNvCxnSpPr/>
      </cdr:nvCxnSpPr>
      <cdr:spPr>
        <a:xfrm xmlns:a="http://schemas.openxmlformats.org/drawingml/2006/main" flipH="1">
          <a:off x="1594520" y="1511374"/>
          <a:ext cx="792088" cy="7920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0.3821</cdr:x>
      <cdr:y>0.27344</cdr:y>
    </cdr:from>
    <cdr:to>
      <cdr:x>0.5006</cdr:x>
      <cdr:y>0.47503</cdr:y>
    </cdr:to>
    <cdr:cxnSp macro="">
      <cdr:nvCxnSpPr>
        <cdr:cNvPr id="7" name="Connecteur droit avec flèche 6"/>
        <cdr:cNvCxnSpPr/>
      </cdr:nvCxnSpPr>
      <cdr:spPr>
        <a:xfrm xmlns:a="http://schemas.openxmlformats.org/drawingml/2006/main">
          <a:off x="3250704" y="1367358"/>
          <a:ext cx="1008112" cy="100811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0.39057</cdr:x>
      <cdr:y>0.27344</cdr:y>
    </cdr:from>
    <cdr:to>
      <cdr:x>0.50906</cdr:x>
      <cdr:y>0.47503</cdr:y>
    </cdr:to>
    <cdr:cxnSp macro="">
      <cdr:nvCxnSpPr>
        <cdr:cNvPr id="9" name="Connecteur droit avec flèche 8"/>
        <cdr:cNvCxnSpPr/>
      </cdr:nvCxnSpPr>
      <cdr:spPr>
        <a:xfrm xmlns:a="http://schemas.openxmlformats.org/drawingml/2006/main">
          <a:off x="3322712" y="1367358"/>
          <a:ext cx="1008112" cy="100811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0.16203</cdr:x>
      <cdr:y>0.60463</cdr:y>
    </cdr:from>
    <cdr:to>
      <cdr:x>0.2636</cdr:x>
      <cdr:y>0.79183</cdr:y>
    </cdr:to>
    <cdr:cxnSp macro="">
      <cdr:nvCxnSpPr>
        <cdr:cNvPr id="11" name="Connecteur droit avec flèche 10"/>
        <cdr:cNvCxnSpPr/>
      </cdr:nvCxnSpPr>
      <cdr:spPr>
        <a:xfrm xmlns:a="http://schemas.openxmlformats.org/drawingml/2006/main" flipH="1" flipV="1">
          <a:off x="1378496" y="3023542"/>
          <a:ext cx="864096" cy="93610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0.1705</cdr:x>
      <cdr:y>0.60463</cdr:y>
    </cdr:from>
    <cdr:to>
      <cdr:x>0.2636</cdr:x>
      <cdr:y>0.77743</cdr:y>
    </cdr:to>
    <cdr:cxnSp macro="">
      <cdr:nvCxnSpPr>
        <cdr:cNvPr id="13" name="Connecteur droit avec flèche 12"/>
        <cdr:cNvCxnSpPr/>
      </cdr:nvCxnSpPr>
      <cdr:spPr>
        <a:xfrm xmlns:a="http://schemas.openxmlformats.org/drawingml/2006/main" flipH="1" flipV="1">
          <a:off x="1450504" y="3023542"/>
          <a:ext cx="792088" cy="86409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0.39903</cdr:x>
      <cdr:y>0.61903</cdr:y>
    </cdr:from>
    <cdr:to>
      <cdr:x>0.50906</cdr:x>
      <cdr:y>0.80623</cdr:y>
    </cdr:to>
    <cdr:cxnSp macro="">
      <cdr:nvCxnSpPr>
        <cdr:cNvPr id="15" name="Connecteur droit avec flèche 14"/>
        <cdr:cNvCxnSpPr/>
      </cdr:nvCxnSpPr>
      <cdr:spPr>
        <a:xfrm xmlns:a="http://schemas.openxmlformats.org/drawingml/2006/main" flipV="1">
          <a:off x="3394720" y="3095550"/>
          <a:ext cx="936104" cy="93610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0.39903</cdr:x>
      <cdr:y>0.61903</cdr:y>
    </cdr:from>
    <cdr:to>
      <cdr:x>0.50906</cdr:x>
      <cdr:y>0.80623</cdr:y>
    </cdr:to>
    <cdr:cxnSp macro="">
      <cdr:nvCxnSpPr>
        <cdr:cNvPr id="17" name="Connecteur droit avec flèche 16"/>
        <cdr:cNvCxnSpPr/>
      </cdr:nvCxnSpPr>
      <cdr:spPr>
        <a:xfrm xmlns:a="http://schemas.openxmlformats.org/drawingml/2006/main" flipV="1">
          <a:off x="3394720" y="3095550"/>
          <a:ext cx="936104" cy="93610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0.44135</cdr:x>
      <cdr:y>0.79183</cdr:y>
    </cdr:from>
    <cdr:to>
      <cdr:x>0.98306</cdr:x>
      <cdr:y>0.96463</cdr:y>
    </cdr:to>
    <cdr:sp macro="" textlink="">
      <cdr:nvSpPr>
        <cdr:cNvPr id="24" name="ZoneTexte 23"/>
        <cdr:cNvSpPr txBox="1"/>
      </cdr:nvSpPr>
      <cdr:spPr>
        <a:xfrm xmlns:a="http://schemas.openxmlformats.org/drawingml/2006/main">
          <a:off x="3754760" y="3959646"/>
          <a:ext cx="4608512"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fr-FR" sz="1100" dirty="0" smtClean="0"/>
            <a:t>Les compétences socio-professionnelles et politico-stratégiques se nourrissent des compétences linguistico-culturelles et psychologiques, , autrement dit la capacité de transférer l’implicite vers l’explicite, va déterminer le développement social.  L’approche interculturel sera la clé</a:t>
          </a:r>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6888"/>
          </a:xfrm>
          <a:prstGeom prst="rect">
            <a:avLst/>
          </a:prstGeom>
        </p:spPr>
        <p:txBody>
          <a:bodyPr vert="horz" lIns="91434" tIns="45717" rIns="91434" bIns="45717" rtlCol="0"/>
          <a:lstStyle>
            <a:lvl1pPr algn="l" fontAlgn="auto">
              <a:spcBef>
                <a:spcPts val="0"/>
              </a:spcBef>
              <a:spcAft>
                <a:spcPts val="0"/>
              </a:spcAft>
              <a:defRPr sz="1200">
                <a:latin typeface="+mn-lt"/>
                <a:cs typeface="+mn-cs"/>
              </a:defRPr>
            </a:lvl1pPr>
          </a:lstStyle>
          <a:p>
            <a:pPr>
              <a:defRPr/>
            </a:pPr>
            <a:endParaRPr lang="fr-FR" dirty="0"/>
          </a:p>
        </p:txBody>
      </p:sp>
      <p:sp>
        <p:nvSpPr>
          <p:cNvPr id="3" name="Espace réservé de la date 2"/>
          <p:cNvSpPr>
            <a:spLocks noGrp="1"/>
          </p:cNvSpPr>
          <p:nvPr>
            <p:ph type="dt" idx="1"/>
          </p:nvPr>
        </p:nvSpPr>
        <p:spPr>
          <a:xfrm>
            <a:off x="3884613" y="1"/>
            <a:ext cx="2971800" cy="496888"/>
          </a:xfrm>
          <a:prstGeom prst="rect">
            <a:avLst/>
          </a:prstGeom>
        </p:spPr>
        <p:txBody>
          <a:bodyPr vert="horz" lIns="91434" tIns="45717" rIns="91434" bIns="45717" rtlCol="0"/>
          <a:lstStyle>
            <a:lvl1pPr algn="r" fontAlgn="auto">
              <a:spcBef>
                <a:spcPts val="0"/>
              </a:spcBef>
              <a:spcAft>
                <a:spcPts val="0"/>
              </a:spcAft>
              <a:defRPr sz="1200">
                <a:latin typeface="+mn-lt"/>
                <a:cs typeface="+mn-cs"/>
              </a:defRPr>
            </a:lvl1pPr>
          </a:lstStyle>
          <a:p>
            <a:pPr>
              <a:defRPr/>
            </a:pPr>
            <a:fld id="{D27114FB-70DE-4FBB-8258-D48867CC4193}" type="datetimeFigureOut">
              <a:rPr lang="fr-FR"/>
              <a:pPr>
                <a:defRPr/>
              </a:pPr>
              <a:t>05/02/2015</a:t>
            </a:fld>
            <a:endParaRPr lang="fr-FR" dirty="0"/>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34" tIns="45717" rIns="91434" bIns="45717" rtlCol="0" anchor="ctr"/>
          <a:lstStyle/>
          <a:p>
            <a:pPr lvl="0"/>
            <a:endParaRPr lang="fr-FR" noProof="0" dirty="0"/>
          </a:p>
        </p:txBody>
      </p:sp>
      <p:sp>
        <p:nvSpPr>
          <p:cNvPr id="5" name="Espace réservé des commentaires 4"/>
          <p:cNvSpPr>
            <a:spLocks noGrp="1"/>
          </p:cNvSpPr>
          <p:nvPr>
            <p:ph type="body" sz="quarter" idx="3"/>
          </p:nvPr>
        </p:nvSpPr>
        <p:spPr>
          <a:xfrm>
            <a:off x="685800" y="4724401"/>
            <a:ext cx="5486400" cy="4475163"/>
          </a:xfrm>
          <a:prstGeom prst="rect">
            <a:avLst/>
          </a:prstGeom>
        </p:spPr>
        <p:txBody>
          <a:bodyPr vert="horz" lIns="91434" tIns="45717" rIns="91434" bIns="45717"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7214"/>
            <a:ext cx="2971800" cy="496887"/>
          </a:xfrm>
          <a:prstGeom prst="rect">
            <a:avLst/>
          </a:prstGeom>
        </p:spPr>
        <p:txBody>
          <a:bodyPr vert="horz" lIns="91434" tIns="45717" rIns="91434" bIns="45717" rtlCol="0" anchor="b"/>
          <a:lstStyle>
            <a:lvl1pPr algn="l" fontAlgn="auto">
              <a:spcBef>
                <a:spcPts val="0"/>
              </a:spcBef>
              <a:spcAft>
                <a:spcPts val="0"/>
              </a:spcAft>
              <a:defRPr sz="12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9447214"/>
            <a:ext cx="2971800" cy="496887"/>
          </a:xfrm>
          <a:prstGeom prst="rect">
            <a:avLst/>
          </a:prstGeom>
        </p:spPr>
        <p:txBody>
          <a:bodyPr vert="horz" lIns="91434" tIns="45717" rIns="91434" bIns="45717" rtlCol="0" anchor="b"/>
          <a:lstStyle>
            <a:lvl1pPr algn="r" fontAlgn="auto">
              <a:spcBef>
                <a:spcPts val="0"/>
              </a:spcBef>
              <a:spcAft>
                <a:spcPts val="0"/>
              </a:spcAft>
              <a:defRPr sz="1200">
                <a:latin typeface="+mn-lt"/>
                <a:cs typeface="+mn-cs"/>
              </a:defRPr>
            </a:lvl1pPr>
          </a:lstStyle>
          <a:p>
            <a:pPr>
              <a:defRPr/>
            </a:pPr>
            <a:fld id="{F9EE9C85-7B56-4F09-96E7-4A9DBA68DDEB}" type="slidenum">
              <a:rPr lang="fr-FR"/>
              <a:pPr>
                <a:defRPr/>
              </a:pPr>
              <a:t>‹N°›</a:t>
            </a:fld>
            <a:endParaRPr lang="fr-FR" dirty="0"/>
          </a:p>
        </p:txBody>
      </p:sp>
    </p:spTree>
    <p:extLst>
      <p:ext uri="{BB962C8B-B14F-4D97-AF65-F5344CB8AC3E}">
        <p14:creationId xmlns="" xmlns:p14="http://schemas.microsoft.com/office/powerpoint/2010/main" val="170818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9EE9C85-7B56-4F09-96E7-4A9DBA68DDEB}" type="slidenum">
              <a:rPr lang="fr-FR" smtClean="0"/>
              <a:pPr>
                <a:defRPr/>
              </a:pPr>
              <a:t>2</a:t>
            </a:fld>
            <a:endParaRPr lang="fr-FR" dirty="0"/>
          </a:p>
        </p:txBody>
      </p:sp>
    </p:spTree>
    <p:extLst>
      <p:ext uri="{BB962C8B-B14F-4D97-AF65-F5344CB8AC3E}">
        <p14:creationId xmlns="" xmlns:p14="http://schemas.microsoft.com/office/powerpoint/2010/main" val="30443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9EE9C85-7B56-4F09-96E7-4A9DBA68DDEB}" type="slidenum">
              <a:rPr lang="fr-FR" smtClean="0"/>
              <a:pPr>
                <a:defRPr/>
              </a:pPr>
              <a:t>10</a:t>
            </a:fld>
            <a:endParaRPr lang="fr-FR" dirty="0"/>
          </a:p>
        </p:txBody>
      </p:sp>
    </p:spTree>
    <p:extLst>
      <p:ext uri="{BB962C8B-B14F-4D97-AF65-F5344CB8AC3E}">
        <p14:creationId xmlns="" xmlns:p14="http://schemas.microsoft.com/office/powerpoint/2010/main" val="264014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F9EE9C85-7B56-4F09-96E7-4A9DBA68DDEB}" type="slidenum">
              <a:rPr lang="fr-FR" smtClean="0"/>
              <a:pPr>
                <a:defRPr/>
              </a:pPr>
              <a:t>11</a:t>
            </a:fld>
            <a:endParaRPr lang="fr-FR" dirty="0"/>
          </a:p>
        </p:txBody>
      </p:sp>
    </p:spTree>
    <p:extLst>
      <p:ext uri="{BB962C8B-B14F-4D97-AF65-F5344CB8AC3E}">
        <p14:creationId xmlns="" xmlns:p14="http://schemas.microsoft.com/office/powerpoint/2010/main" val="210212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590DEB6D-1747-4BC7-8590-7FA527D76339}" type="datetime1">
              <a:rPr lang="fr-FR" smtClean="0"/>
              <a:pPr>
                <a:defRPr/>
              </a:pPr>
              <a:t>05/02/2015</a:t>
            </a:fld>
            <a:endParaRPr lang="fr-BE" dirty="0"/>
          </a:p>
        </p:txBody>
      </p:sp>
      <p:sp>
        <p:nvSpPr>
          <p:cNvPr id="5"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7E75540E-EDB1-4272-92B9-576A4CF11B5F}" type="slidenum">
              <a:rPr lang="fr-BE"/>
              <a:pPr>
                <a:defRPr/>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74F455E7-2619-4F8E-B0A2-38D05A4D3205}" type="datetime1">
              <a:rPr lang="fr-FR" smtClean="0"/>
              <a:pPr>
                <a:defRPr/>
              </a:pPr>
              <a:t>05/02/2015</a:t>
            </a:fld>
            <a:endParaRPr lang="fr-BE" dirty="0"/>
          </a:p>
        </p:txBody>
      </p:sp>
      <p:sp>
        <p:nvSpPr>
          <p:cNvPr id="5"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8041B5EA-131B-43C5-BBFC-D2390CE20140}" type="slidenum">
              <a:rPr lang="fr-BE"/>
              <a:pPr>
                <a:defRPr/>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9E62A452-8251-4458-A714-390E39D0B952}" type="datetime1">
              <a:rPr lang="fr-FR" smtClean="0"/>
              <a:pPr>
                <a:defRPr/>
              </a:pPr>
              <a:t>05/02/2015</a:t>
            </a:fld>
            <a:endParaRPr lang="fr-BE" dirty="0"/>
          </a:p>
        </p:txBody>
      </p:sp>
      <p:sp>
        <p:nvSpPr>
          <p:cNvPr id="5"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6BC5DC9E-2492-4D9F-A693-0610BC43BDE7}" type="slidenum">
              <a:rPr lang="fr-BE"/>
              <a:pPr>
                <a:defRPr/>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C03DF3CF-B90E-428C-8409-B8A6B96FDA73}" type="datetime1">
              <a:rPr lang="fr-FR" smtClean="0"/>
              <a:pPr>
                <a:defRPr/>
              </a:pPr>
              <a:t>05/02/2015</a:t>
            </a:fld>
            <a:endParaRPr lang="fr-BE" dirty="0"/>
          </a:p>
        </p:txBody>
      </p:sp>
      <p:sp>
        <p:nvSpPr>
          <p:cNvPr id="5"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r>
              <a:rPr lang="fr-BE" dirty="0" smtClean="0"/>
              <a:t>1</a:t>
            </a:r>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C6772E0-A95F-4567-B2D9-95DB77264875}" type="datetime1">
              <a:rPr lang="fr-FR" smtClean="0"/>
              <a:pPr>
                <a:defRPr/>
              </a:pPr>
              <a:t>05/02/2015</a:t>
            </a:fld>
            <a:endParaRPr lang="fr-BE" dirty="0"/>
          </a:p>
        </p:txBody>
      </p:sp>
      <p:sp>
        <p:nvSpPr>
          <p:cNvPr id="5"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12"/>
          </p:nvPr>
        </p:nvSpPr>
        <p:spPr/>
        <p:txBody>
          <a:bodyPr/>
          <a:lstStyle>
            <a:lvl1pPr>
              <a:defRPr/>
            </a:lvl1pPr>
          </a:lstStyle>
          <a:p>
            <a:pPr>
              <a:defRPr/>
            </a:pPr>
            <a:fld id="{C84296CC-EDDE-4F65-9544-AAC9659D4F61}" type="slidenum">
              <a:rPr lang="fr-BE"/>
              <a:pPr>
                <a:defRPr/>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98D05D14-8B8C-4D87-94FF-EFFAB29F8501}" type="datetime1">
              <a:rPr lang="fr-FR" smtClean="0"/>
              <a:pPr>
                <a:defRPr/>
              </a:pPr>
              <a:t>05/02/2015</a:t>
            </a:fld>
            <a:endParaRPr lang="fr-BE" dirty="0"/>
          </a:p>
        </p:txBody>
      </p:sp>
      <p:sp>
        <p:nvSpPr>
          <p:cNvPr id="6"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895375C5-68AE-4D3F-A1F6-5E38881AD4FE}" type="slidenum">
              <a:rPr lang="fr-BE"/>
              <a:pPr>
                <a:defRPr/>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7DA7FF12-B03D-4ED0-9913-C58330AE8F0C}" type="datetime1">
              <a:rPr lang="fr-FR" smtClean="0"/>
              <a:pPr>
                <a:defRPr/>
              </a:pPr>
              <a:t>05/02/2015</a:t>
            </a:fld>
            <a:endParaRPr lang="fr-BE" dirty="0"/>
          </a:p>
        </p:txBody>
      </p:sp>
      <p:sp>
        <p:nvSpPr>
          <p:cNvPr id="8"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9" name="Espace réservé du numéro de diapositive 5"/>
          <p:cNvSpPr>
            <a:spLocks noGrp="1"/>
          </p:cNvSpPr>
          <p:nvPr>
            <p:ph type="sldNum" sz="quarter" idx="12"/>
          </p:nvPr>
        </p:nvSpPr>
        <p:spPr/>
        <p:txBody>
          <a:bodyPr/>
          <a:lstStyle>
            <a:lvl1pPr>
              <a:defRPr/>
            </a:lvl1pPr>
          </a:lstStyle>
          <a:p>
            <a:pPr>
              <a:defRPr/>
            </a:pPr>
            <a:fld id="{724D9ABD-B83A-44C5-8019-340E5763E119}" type="slidenum">
              <a:rPr lang="fr-BE"/>
              <a:pPr>
                <a:defRPr/>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9E24B6CB-DD30-4F80-BC96-A37C556A2D47}" type="datetime1">
              <a:rPr lang="fr-FR" smtClean="0"/>
              <a:pPr>
                <a:defRPr/>
              </a:pPr>
              <a:t>05/02/2015</a:t>
            </a:fld>
            <a:endParaRPr lang="fr-BE" dirty="0"/>
          </a:p>
        </p:txBody>
      </p:sp>
      <p:sp>
        <p:nvSpPr>
          <p:cNvPr id="4"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5" name="Espace réservé du numéro de diapositive 5"/>
          <p:cNvSpPr>
            <a:spLocks noGrp="1"/>
          </p:cNvSpPr>
          <p:nvPr>
            <p:ph type="sldNum" sz="quarter" idx="12"/>
          </p:nvPr>
        </p:nvSpPr>
        <p:spPr/>
        <p:txBody>
          <a:bodyPr/>
          <a:lstStyle>
            <a:lvl1pPr>
              <a:defRPr/>
            </a:lvl1pPr>
          </a:lstStyle>
          <a:p>
            <a:pPr>
              <a:defRPr/>
            </a:pPr>
            <a:fld id="{71BF2464-1D66-4A9F-8869-1039C035B602}" type="slidenum">
              <a:rPr lang="fr-BE"/>
              <a:pPr>
                <a:defRPr/>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0608713-7275-4704-81CE-59727DCF3D0A}" type="datetime1">
              <a:rPr lang="fr-FR" smtClean="0"/>
              <a:pPr>
                <a:defRPr/>
              </a:pPr>
              <a:t>05/02/2015</a:t>
            </a:fld>
            <a:endParaRPr lang="fr-BE" dirty="0"/>
          </a:p>
        </p:txBody>
      </p:sp>
      <p:sp>
        <p:nvSpPr>
          <p:cNvPr id="3"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4" name="Espace réservé du numéro de diapositive 5"/>
          <p:cNvSpPr>
            <a:spLocks noGrp="1"/>
          </p:cNvSpPr>
          <p:nvPr>
            <p:ph type="sldNum" sz="quarter" idx="12"/>
          </p:nvPr>
        </p:nvSpPr>
        <p:spPr/>
        <p:txBody>
          <a:bodyPr/>
          <a:lstStyle>
            <a:lvl1pPr>
              <a:defRPr/>
            </a:lvl1pPr>
          </a:lstStyle>
          <a:p>
            <a:pPr>
              <a:defRPr/>
            </a:pPr>
            <a:fld id="{4D7FF261-5109-4C4A-A8AE-294CF507CDB1}" type="slidenum">
              <a:rPr lang="fr-BE"/>
              <a:pPr>
                <a:defRPr/>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1790606-A3D9-41A5-BC43-95383E448DED}" type="datetime1">
              <a:rPr lang="fr-FR" smtClean="0"/>
              <a:pPr>
                <a:defRPr/>
              </a:pPr>
              <a:t>05/02/2015</a:t>
            </a:fld>
            <a:endParaRPr lang="fr-BE" dirty="0"/>
          </a:p>
        </p:txBody>
      </p:sp>
      <p:sp>
        <p:nvSpPr>
          <p:cNvPr id="6"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4563B30A-DEDC-443F-BA06-503F29BB906C}" type="slidenum">
              <a:rPr lang="fr-BE"/>
              <a:pPr>
                <a:defRPr/>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F63751C-BFA3-40D8-85D8-683F1E93523B}" type="datetime1">
              <a:rPr lang="fr-FR" smtClean="0"/>
              <a:pPr>
                <a:defRPr/>
              </a:pPr>
              <a:t>05/02/2015</a:t>
            </a:fld>
            <a:endParaRPr lang="fr-BE" dirty="0"/>
          </a:p>
        </p:txBody>
      </p:sp>
      <p:sp>
        <p:nvSpPr>
          <p:cNvPr id="6" name="Espace réservé du pied de page 4"/>
          <p:cNvSpPr>
            <a:spLocks noGrp="1"/>
          </p:cNvSpPr>
          <p:nvPr>
            <p:ph type="ftr" sz="quarter" idx="11"/>
          </p:nvPr>
        </p:nvSpPr>
        <p:spPr/>
        <p:txBody>
          <a:bodyPr/>
          <a:lstStyle>
            <a:lvl1pPr>
              <a:defRPr/>
            </a:lvl1pPr>
          </a:lstStyle>
          <a:p>
            <a:r>
              <a:rPr lang="fr-BE" dirty="0" smtClean="0"/>
              <a:t>CONFIDENTIEL – CCLAM  -  ULYSSE SAS - SOLUTION ALPHA TEST</a:t>
            </a:r>
            <a:endParaRPr lang="fr-BE" dirty="0"/>
          </a:p>
        </p:txBody>
      </p:sp>
      <p:sp>
        <p:nvSpPr>
          <p:cNvPr id="7" name="Espace réservé du numéro de diapositive 5"/>
          <p:cNvSpPr>
            <a:spLocks noGrp="1"/>
          </p:cNvSpPr>
          <p:nvPr>
            <p:ph type="sldNum" sz="quarter" idx="12"/>
          </p:nvPr>
        </p:nvSpPr>
        <p:spPr/>
        <p:txBody>
          <a:bodyPr/>
          <a:lstStyle>
            <a:lvl1pPr>
              <a:defRPr/>
            </a:lvl1pPr>
          </a:lstStyle>
          <a:p>
            <a:pPr>
              <a:defRPr/>
            </a:pPr>
            <a:fld id="{FFC8C827-C32D-4348-A359-91A1CC5C7C86}" type="slidenum">
              <a:rPr lang="fr-BE"/>
              <a:pPr>
                <a:defRPr/>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9718E19-B022-4564-95A0-D93BD4A9AF91}" type="datetime1">
              <a:rPr lang="fr-FR" smtClean="0"/>
              <a:pPr>
                <a:defRPr/>
              </a:pPr>
              <a:t>05/02/2015</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fr-BE" dirty="0" smtClean="0"/>
              <a:t>CONFIDENTIEL – CCLAM  -  ULYSSE SAS - SOLUTION ALPHA TEST</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66C04B8-3269-4F59-9835-B450BD70F08F}"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BE"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smtClean="0"/>
              <a:t>1</a:t>
            </a:r>
            <a:endParaRPr lang="fr-BE" dirty="0"/>
          </a:p>
        </p:txBody>
      </p:sp>
      <p:sp>
        <p:nvSpPr>
          <p:cNvPr id="6" name="Rectangle 5"/>
          <p:cNvSpPr/>
          <p:nvPr/>
        </p:nvSpPr>
        <p:spPr>
          <a:xfrm>
            <a:off x="642910" y="3786190"/>
            <a:ext cx="6143652" cy="954107"/>
          </a:xfrm>
          <a:prstGeom prst="rect">
            <a:avLst/>
          </a:prstGeom>
        </p:spPr>
        <p:txBody>
          <a:bodyPr wrap="square">
            <a:spAutoFit/>
          </a:bodyPr>
          <a:lstStyle/>
          <a:p>
            <a:r>
              <a:rPr lang="pt-BR" sz="2000" b="1" dirty="0" smtClean="0"/>
              <a:t>J. Francisco R. QUEIRUGA (Espagne) </a:t>
            </a:r>
          </a:p>
          <a:p>
            <a:r>
              <a:rPr lang="fr-FR" b="1" dirty="0" smtClean="0"/>
              <a:t>Economiste &amp; Président </a:t>
            </a:r>
          </a:p>
          <a:p>
            <a:r>
              <a:rPr lang="fr-FR" b="1" dirty="0" smtClean="0"/>
              <a:t>Chambre de Commerce Latino-Américaine 	</a:t>
            </a:r>
          </a:p>
        </p:txBody>
      </p:sp>
      <p:pic>
        <p:nvPicPr>
          <p:cNvPr id="7" name="Image 2"/>
          <p:cNvPicPr>
            <a:picLocks noChangeAspect="1" noChangeArrowheads="1"/>
          </p:cNvPicPr>
          <p:nvPr/>
        </p:nvPicPr>
        <p:blipFill>
          <a:blip r:embed="rId2"/>
          <a:srcRect/>
          <a:stretch>
            <a:fillRect/>
          </a:stretch>
        </p:blipFill>
        <p:spPr bwMode="auto">
          <a:xfrm>
            <a:off x="8001024" y="5143512"/>
            <a:ext cx="544513" cy="638175"/>
          </a:xfrm>
          <a:prstGeom prst="rect">
            <a:avLst/>
          </a:prstGeom>
          <a:noFill/>
          <a:ln w="9525">
            <a:noFill/>
            <a:miter lim="800000"/>
            <a:headEnd/>
            <a:tailEnd/>
          </a:ln>
        </p:spPr>
      </p:pic>
      <p:pic>
        <p:nvPicPr>
          <p:cNvPr id="8" name="Picture 8"/>
          <p:cNvPicPr>
            <a:picLocks noChangeAspect="1" noChangeArrowheads="1"/>
          </p:cNvPicPr>
          <p:nvPr/>
        </p:nvPicPr>
        <p:blipFill>
          <a:blip r:embed="rId3"/>
          <a:srcRect/>
          <a:stretch>
            <a:fillRect/>
          </a:stretch>
        </p:blipFill>
        <p:spPr bwMode="auto">
          <a:xfrm>
            <a:off x="6000760" y="928670"/>
            <a:ext cx="2500313" cy="200025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714348" y="928670"/>
            <a:ext cx="1428760"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pic>
        <p:nvPicPr>
          <p:cNvPr id="5" name="Picture 2"/>
          <p:cNvPicPr>
            <a:picLocks noChangeAspect="1" noChangeArrowheads="1"/>
          </p:cNvPicPr>
          <p:nvPr/>
        </p:nvPicPr>
        <p:blipFill>
          <a:blip r:embed="rId3" cstate="print"/>
          <a:srcRect l="42484" r="37357" b="40845"/>
          <a:stretch>
            <a:fillRect/>
          </a:stretch>
        </p:blipFill>
        <p:spPr bwMode="auto">
          <a:xfrm>
            <a:off x="8366125" y="0"/>
            <a:ext cx="777875" cy="690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r>
              <a:rPr lang="fr-BE" dirty="0"/>
              <a:t>4</a:t>
            </a:r>
          </a:p>
        </p:txBody>
      </p:sp>
      <p:sp>
        <p:nvSpPr>
          <p:cNvPr id="3" name="ZoneTexte 2"/>
          <p:cNvSpPr txBox="1"/>
          <p:nvPr/>
        </p:nvSpPr>
        <p:spPr>
          <a:xfrm>
            <a:off x="1043608" y="476672"/>
            <a:ext cx="6768752" cy="830997"/>
          </a:xfrm>
          <a:prstGeom prst="rect">
            <a:avLst/>
          </a:prstGeom>
          <a:noFill/>
        </p:spPr>
        <p:txBody>
          <a:bodyPr wrap="square" rtlCol="0">
            <a:spAutoFit/>
          </a:bodyPr>
          <a:lstStyle/>
          <a:p>
            <a:pPr algn="ctr"/>
            <a:r>
              <a:rPr lang="fr-FR" sz="2400" b="1" dirty="0" smtClean="0"/>
              <a:t>MODELE STANDARD DE CERTIFICAT OU DE PRESENTATION DES RESULTATS</a:t>
            </a:r>
            <a:endParaRPr lang="fr-FR" sz="2400" b="1" dirty="0"/>
          </a:p>
        </p:txBody>
      </p:sp>
      <p:pic>
        <p:nvPicPr>
          <p:cNvPr id="205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01700" y="1257300"/>
            <a:ext cx="7340600" cy="5145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5616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pic>
        <p:nvPicPr>
          <p:cNvPr id="5" name="Picture 2"/>
          <p:cNvPicPr>
            <a:picLocks noChangeAspect="1" noChangeArrowheads="1"/>
          </p:cNvPicPr>
          <p:nvPr/>
        </p:nvPicPr>
        <p:blipFill>
          <a:blip r:embed="rId3" cstate="print"/>
          <a:srcRect l="42484" r="37357" b="40845"/>
          <a:stretch>
            <a:fillRect/>
          </a:stretch>
        </p:blipFill>
        <p:spPr bwMode="auto">
          <a:xfrm>
            <a:off x="8366125" y="0"/>
            <a:ext cx="777875" cy="690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a:defRPr/>
            </a:pPr>
            <a:r>
              <a:rPr lang="fr-BE" dirty="0"/>
              <a:t>5</a:t>
            </a:r>
          </a:p>
        </p:txBody>
      </p:sp>
      <p:sp>
        <p:nvSpPr>
          <p:cNvPr id="2" name="ZoneTexte 1"/>
          <p:cNvSpPr txBox="1"/>
          <p:nvPr/>
        </p:nvSpPr>
        <p:spPr>
          <a:xfrm>
            <a:off x="2619887" y="980728"/>
            <a:ext cx="3528392" cy="369332"/>
          </a:xfrm>
          <a:prstGeom prst="rect">
            <a:avLst/>
          </a:prstGeom>
          <a:noFill/>
        </p:spPr>
        <p:txBody>
          <a:bodyPr wrap="square" rtlCol="0">
            <a:spAutoFit/>
          </a:bodyPr>
          <a:lstStyle/>
          <a:p>
            <a:pPr algn="ctr"/>
            <a:r>
              <a:rPr lang="fr-FR" b="1" dirty="0" smtClean="0"/>
              <a:t>        NOS COORDONNES</a:t>
            </a:r>
            <a:endParaRPr lang="fr-FR" b="1" dirty="0"/>
          </a:p>
        </p:txBody>
      </p:sp>
      <p:pic>
        <p:nvPicPr>
          <p:cNvPr id="307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16086" y="2708920"/>
            <a:ext cx="5711825" cy="3713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9829" y="1517779"/>
            <a:ext cx="3024337" cy="1214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8781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14337" name="Titre 1"/>
          <p:cNvSpPr>
            <a:spLocks noGrp="1"/>
          </p:cNvSpPr>
          <p:nvPr>
            <p:ph type="ctrTitle"/>
          </p:nvPr>
        </p:nvSpPr>
        <p:spPr>
          <a:xfrm>
            <a:off x="467544" y="3284984"/>
            <a:ext cx="8208911" cy="2952328"/>
          </a:xfrm>
          <a:ln>
            <a:noFill/>
          </a:ln>
        </p:spPr>
        <p:txBody>
          <a:bodyPr/>
          <a:lstStyle/>
          <a:p>
            <a:pPr eaLnBrk="1" hangingPunct="1"/>
            <a:r>
              <a:rPr lang="fr-FR" dirty="0" smtClean="0"/>
              <a:t>L’APPRENTISSAGE INTERCULTUREL:</a:t>
            </a:r>
            <a:br>
              <a:rPr lang="fr-FR" dirty="0" smtClean="0"/>
            </a:br>
            <a:r>
              <a:rPr lang="fr-FR" dirty="0" smtClean="0"/>
              <a:t/>
            </a:r>
            <a:br>
              <a:rPr lang="fr-FR" dirty="0" smtClean="0"/>
            </a:br>
            <a:r>
              <a:rPr lang="fr-FR" sz="3200" dirty="0" smtClean="0"/>
              <a:t>CLES ET INSTRUMENTS DE MESURE</a:t>
            </a:r>
            <a:br>
              <a:rPr lang="fr-FR" sz="3200" dirty="0" smtClean="0"/>
            </a:br>
            <a:r>
              <a:rPr lang="fr-FR" sz="3200" dirty="0" smtClean="0"/>
              <a:t>ALPHA  -  PARIS</a:t>
            </a:r>
            <a:r>
              <a:rPr lang="fr-FR" dirty="0" smtClean="0"/>
              <a:t/>
            </a:r>
            <a:br>
              <a:rPr lang="fr-FR" dirty="0" smtClean="0"/>
            </a:br>
            <a:endParaRPr lang="fr-FR" dirty="0" smtClean="0"/>
          </a:p>
        </p:txBody>
      </p:sp>
      <p:sp>
        <p:nvSpPr>
          <p:cNvPr id="3" name="Sous-titre 2"/>
          <p:cNvSpPr>
            <a:spLocks noGrp="1"/>
          </p:cNvSpPr>
          <p:nvPr>
            <p:ph type="subTitle" idx="1"/>
          </p:nvPr>
        </p:nvSpPr>
        <p:spPr>
          <a:xfrm>
            <a:off x="1371600" y="3886200"/>
            <a:ext cx="6400800" cy="2057826"/>
          </a:xfrm>
        </p:spPr>
        <p:txBody>
          <a:bodyPr rtlCol="0">
            <a:normAutofit/>
          </a:bodyPr>
          <a:lstStyle/>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None/>
              <a:defRPr/>
            </a:pPr>
            <a:endParaRPr lang="fr-FR" dirty="0"/>
          </a:p>
        </p:txBody>
      </p:sp>
      <p:sp>
        <p:nvSpPr>
          <p:cNvPr id="8" name="ZoneTexte 7"/>
          <p:cNvSpPr txBox="1"/>
          <p:nvPr/>
        </p:nvSpPr>
        <p:spPr>
          <a:xfrm>
            <a:off x="8676455" y="6393056"/>
            <a:ext cx="269626" cy="276999"/>
          </a:xfrm>
          <a:prstGeom prst="rect">
            <a:avLst/>
          </a:prstGeom>
          <a:noFill/>
        </p:spPr>
        <p:txBody>
          <a:bodyPr wrap="none" rtlCol="0">
            <a:spAutoFit/>
          </a:bodyPr>
          <a:lstStyle/>
          <a:p>
            <a:r>
              <a:rPr lang="fr-FR" sz="1200" dirty="0" smtClean="0">
                <a:solidFill>
                  <a:schemeClr val="bg1">
                    <a:lumMod val="50000"/>
                  </a:schemeClr>
                </a:solidFill>
              </a:rPr>
              <a:t>1</a:t>
            </a:r>
            <a:endParaRPr lang="fr-FR" sz="1200" dirty="0">
              <a:solidFill>
                <a:schemeClr val="bg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85206" y="1196752"/>
            <a:ext cx="4811577" cy="19307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cstate="print"/>
          <a:srcRect l="42484" r="37357" b="40845"/>
          <a:stretch>
            <a:fillRect/>
          </a:stretch>
        </p:blipFill>
        <p:spPr bwMode="auto">
          <a:xfrm>
            <a:off x="8376280" y="188640"/>
            <a:ext cx="777875"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CONSTAT</a:t>
            </a:r>
            <a:endParaRPr lang="fr-FR" dirty="0"/>
          </a:p>
        </p:txBody>
      </p:sp>
      <p:sp>
        <p:nvSpPr>
          <p:cNvPr id="3" name="Espace réservé du contenu 2"/>
          <p:cNvSpPr>
            <a:spLocks noGrp="1"/>
          </p:cNvSpPr>
          <p:nvPr>
            <p:ph idx="1"/>
          </p:nvPr>
        </p:nvSpPr>
        <p:spPr/>
        <p:txBody>
          <a:bodyPr/>
          <a:lstStyle/>
          <a:p>
            <a:pPr algn="just"/>
            <a:r>
              <a:rPr lang="fr-FR" dirty="0" smtClean="0"/>
              <a:t>Nous vivons dans des sociétés caractérisées par:</a:t>
            </a:r>
          </a:p>
          <a:p>
            <a:pPr lvl="1" algn="just"/>
            <a:r>
              <a:rPr lang="fr-FR" dirty="0" smtClean="0"/>
              <a:t>La multi culturalité et diversité linguistique</a:t>
            </a:r>
          </a:p>
          <a:p>
            <a:pPr lvl="1" algn="just"/>
            <a:r>
              <a:rPr lang="fr-FR" dirty="0" smtClean="0"/>
              <a:t>L’interdépendance et l’échange continuel</a:t>
            </a:r>
          </a:p>
          <a:p>
            <a:pPr lvl="1" algn="just"/>
            <a:r>
              <a:rPr lang="fr-FR" dirty="0" smtClean="0"/>
              <a:t>La mobilité de populations, linguistique et culturellement diverses, sur un territoire commun</a:t>
            </a:r>
          </a:p>
          <a:p>
            <a:pPr lvl="1" algn="just"/>
            <a:r>
              <a:rPr lang="fr-FR" dirty="0" smtClean="0"/>
              <a:t>Structures et processus de fonctionnement harmonisés, mais dont l’interprétation reste un mystère pour les populations déplacées</a:t>
            </a:r>
          </a:p>
          <a:p>
            <a:pPr marL="457200" lvl="1" indent="0">
              <a:buNone/>
            </a:pPr>
            <a:endParaRPr lang="fr-FR" dirty="0" smtClean="0"/>
          </a:p>
        </p:txBody>
      </p:sp>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dirty="0" smtClean="0"/>
              <a:t>1</a:t>
            </a:r>
            <a:endParaRPr lang="fr-BE" dirty="0"/>
          </a:p>
        </p:txBody>
      </p:sp>
    </p:spTree>
    <p:extLst>
      <p:ext uri="{BB962C8B-B14F-4D97-AF65-F5344CB8AC3E}">
        <p14:creationId xmlns="" xmlns:p14="http://schemas.microsoft.com/office/powerpoint/2010/main" val="881925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lstStyle/>
          <a:p>
            <a:r>
              <a:rPr lang="fr-FR" sz="3600" dirty="0" smtClean="0"/>
              <a:t>COMPETENCES NECESSAIRES POUR LA MOBILITE</a:t>
            </a:r>
            <a:endParaRPr lang="fr-FR" sz="3600" dirty="0"/>
          </a:p>
        </p:txBody>
      </p:sp>
      <p:sp>
        <p:nvSpPr>
          <p:cNvPr id="3" name="Espace réservé du contenu 2"/>
          <p:cNvSpPr>
            <a:spLocks noGrp="1"/>
          </p:cNvSpPr>
          <p:nvPr>
            <p:ph idx="1"/>
          </p:nvPr>
        </p:nvSpPr>
        <p:spPr>
          <a:xfrm>
            <a:off x="457200" y="1196752"/>
            <a:ext cx="8229600" cy="5112568"/>
          </a:xfrm>
        </p:spPr>
        <p:txBody>
          <a:bodyPr/>
          <a:lstStyle/>
          <a:p>
            <a:pPr algn="just"/>
            <a:r>
              <a:rPr lang="fr-FR" sz="2800" dirty="0" smtClean="0"/>
              <a:t>La mobilité professionnelle des populations demande l’acquisition de compétences que nous appellerons INTERCULTURELLES.</a:t>
            </a:r>
          </a:p>
          <a:p>
            <a:pPr algn="just"/>
            <a:r>
              <a:rPr lang="fr-FR" sz="2800" dirty="0" smtClean="0"/>
              <a:t>Elles vont permettre l’adaptation, au système organisationnel récepteur,  de cultures différentes.</a:t>
            </a:r>
          </a:p>
          <a:p>
            <a:pPr algn="just"/>
            <a:r>
              <a:rPr lang="fr-FR" sz="2800" dirty="0" smtClean="0"/>
              <a:t>Elles permettront l’éclosion de langages explicites et formelles permettant la transmission de valeurs et de savoirs souvent implicites et/ou informelles.</a:t>
            </a:r>
          </a:p>
          <a:p>
            <a:pPr algn="just"/>
            <a:r>
              <a:rPr lang="fr-FR" sz="2800" dirty="0" smtClean="0"/>
              <a:t>Ces compétences interculturelles créeront les conditions adéquates de communication entre élève et maître, mais comment? </a:t>
            </a:r>
            <a:endParaRPr lang="fr-FR" sz="2800" dirty="0"/>
          </a:p>
        </p:txBody>
      </p:sp>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dirty="0" smtClean="0"/>
              <a:t>1</a:t>
            </a:r>
            <a:endParaRPr lang="fr-BE" dirty="0"/>
          </a:p>
        </p:txBody>
      </p:sp>
    </p:spTree>
    <p:extLst>
      <p:ext uri="{BB962C8B-B14F-4D97-AF65-F5344CB8AC3E}">
        <p14:creationId xmlns="" xmlns:p14="http://schemas.microsoft.com/office/powerpoint/2010/main" val="197229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16632"/>
            <a:ext cx="8928992" cy="1080120"/>
          </a:xfrm>
        </p:spPr>
        <p:txBody>
          <a:bodyPr/>
          <a:lstStyle/>
          <a:p>
            <a:r>
              <a:rPr lang="fr-FR" sz="3200" dirty="0" smtClean="0"/>
              <a:t>TRANSMISSION DE COMPETENCES INTERCULTURELLES</a:t>
            </a:r>
            <a:endParaRPr lang="fr-FR" sz="3200" dirty="0"/>
          </a:p>
        </p:txBody>
      </p:sp>
      <p:sp>
        <p:nvSpPr>
          <p:cNvPr id="3" name="Espace réservé du contenu 2"/>
          <p:cNvSpPr>
            <a:spLocks noGrp="1"/>
          </p:cNvSpPr>
          <p:nvPr>
            <p:ph idx="1"/>
          </p:nvPr>
        </p:nvSpPr>
        <p:spPr>
          <a:xfrm>
            <a:off x="457200" y="1124744"/>
            <a:ext cx="8229600" cy="5472608"/>
          </a:xfrm>
        </p:spPr>
        <p:txBody>
          <a:bodyPr/>
          <a:lstStyle/>
          <a:p>
            <a:pPr algn="just"/>
            <a:r>
              <a:rPr lang="fr-FR" sz="2400" dirty="0" smtClean="0"/>
              <a:t>Nous savons que les compétences interculturelles doivent être acquises conjointement par </a:t>
            </a:r>
            <a:r>
              <a:rPr lang="fr-FR" sz="2400" b="1" dirty="0" smtClean="0"/>
              <a:t>l’apprentissage et par l’expérience</a:t>
            </a:r>
            <a:r>
              <a:rPr lang="fr-FR" sz="2400" dirty="0" smtClean="0"/>
              <a:t>, avec un délicat </a:t>
            </a:r>
            <a:r>
              <a:rPr lang="fr-FR" sz="2400" b="1" dirty="0" smtClean="0"/>
              <a:t>transfert de l’implicite vers l’explicite, de l’informel vers le formel. </a:t>
            </a:r>
          </a:p>
          <a:p>
            <a:pPr algn="just"/>
            <a:r>
              <a:rPr lang="fr-FR" sz="2400" u="sng" dirty="0" smtClean="0"/>
              <a:t>L’objectif est de pouvoir les transmettre, de créer une pédagogie pertinente de l’apprentissage interculturel, génératrice de valeur et d’utilité, capable de transformer les individus et la qualité de leur vie et de leur environnement</a:t>
            </a:r>
            <a:endParaRPr lang="fr-FR" sz="2400" dirty="0" smtClean="0"/>
          </a:p>
          <a:p>
            <a:pPr algn="just"/>
            <a:r>
              <a:rPr lang="fr-FR" sz="2400" u="sng" dirty="0" smtClean="0"/>
              <a:t>quels sont les véhicules de la transmission interculturelle</a:t>
            </a:r>
            <a:r>
              <a:rPr lang="fr-FR" sz="2400" dirty="0" smtClean="0"/>
              <a:t>:</a:t>
            </a:r>
          </a:p>
          <a:p>
            <a:pPr lvl="1" indent="-342900" algn="just">
              <a:buFontTx/>
              <a:buChar char="-"/>
            </a:pPr>
            <a:r>
              <a:rPr lang="fr-FR" sz="2000" b="1" dirty="0" smtClean="0"/>
              <a:t>les valeurs?, </a:t>
            </a:r>
          </a:p>
          <a:p>
            <a:pPr lvl="1" indent="-342900" algn="just">
              <a:buFontTx/>
              <a:buChar char="-"/>
            </a:pPr>
            <a:r>
              <a:rPr lang="fr-FR" sz="2000" b="1" dirty="0" smtClean="0"/>
              <a:t>la culture et la langue?, </a:t>
            </a:r>
          </a:p>
          <a:p>
            <a:pPr lvl="1" indent="-342900" algn="just">
              <a:buFontTx/>
              <a:buChar char="-"/>
            </a:pPr>
            <a:r>
              <a:rPr lang="fr-FR" sz="2000" b="1" dirty="0"/>
              <a:t>les </a:t>
            </a:r>
            <a:r>
              <a:rPr lang="fr-FR" sz="2000" b="1" dirty="0" smtClean="0"/>
              <a:t>objectifs et/ou les besoins?</a:t>
            </a:r>
          </a:p>
          <a:p>
            <a:pPr lvl="1" indent="-342900" algn="just">
              <a:buFontTx/>
              <a:buChar char="-"/>
            </a:pPr>
            <a:r>
              <a:rPr lang="fr-FR" sz="2000" b="1" dirty="0" smtClean="0"/>
              <a:t>Les actions réalisées conjointement?</a:t>
            </a:r>
            <a:endParaRPr lang="fr-FR" sz="2000" dirty="0"/>
          </a:p>
        </p:txBody>
      </p:sp>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dirty="0" smtClean="0"/>
              <a:t>1</a:t>
            </a:r>
            <a:endParaRPr lang="fr-BE" dirty="0"/>
          </a:p>
        </p:txBody>
      </p:sp>
    </p:spTree>
    <p:extLst>
      <p:ext uri="{BB962C8B-B14F-4D97-AF65-F5344CB8AC3E}">
        <p14:creationId xmlns="" xmlns:p14="http://schemas.microsoft.com/office/powerpoint/2010/main" val="664404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68152"/>
          </a:xfrm>
        </p:spPr>
        <p:txBody>
          <a:bodyPr/>
          <a:lstStyle/>
          <a:p>
            <a:r>
              <a:rPr lang="fr-FR" sz="2800" b="1" dirty="0" smtClean="0"/>
              <a:t>LA LANGUE </a:t>
            </a:r>
            <a:r>
              <a:rPr lang="fr-FR" sz="2800" dirty="0" smtClean="0"/>
              <a:t>COMME VEHICULE DE TRANSMISION DE VALEURS, DE CULTURE ET DE COMPETENCES</a:t>
            </a:r>
            <a:endParaRPr lang="fr-FR" sz="2800" dirty="0"/>
          </a:p>
        </p:txBody>
      </p:sp>
      <p:sp>
        <p:nvSpPr>
          <p:cNvPr id="3" name="Espace réservé du contenu 2"/>
          <p:cNvSpPr>
            <a:spLocks noGrp="1"/>
          </p:cNvSpPr>
          <p:nvPr>
            <p:ph idx="1"/>
          </p:nvPr>
        </p:nvSpPr>
        <p:spPr>
          <a:xfrm>
            <a:off x="457200" y="1412776"/>
            <a:ext cx="8229600" cy="4824536"/>
          </a:xfrm>
        </p:spPr>
        <p:txBody>
          <a:bodyPr/>
          <a:lstStyle/>
          <a:p>
            <a:pPr algn="just"/>
            <a:r>
              <a:rPr lang="fr-FR" sz="2000" b="1" dirty="0" smtClean="0"/>
              <a:t>La langue </a:t>
            </a:r>
            <a:r>
              <a:rPr lang="fr-FR" sz="2000" dirty="0" smtClean="0"/>
              <a:t>contient en elle-même les connaissances d’un peuple et elle </a:t>
            </a:r>
            <a:r>
              <a:rPr lang="fr-FR" sz="2000" b="1" dirty="0" smtClean="0"/>
              <a:t>est un véhicule fondamental dans l’apprentissage</a:t>
            </a:r>
            <a:r>
              <a:rPr lang="fr-FR" sz="2000" dirty="0" smtClean="0"/>
              <a:t>, dans la transmission. </a:t>
            </a:r>
          </a:p>
          <a:p>
            <a:pPr algn="just"/>
            <a:r>
              <a:rPr lang="fr-FR" sz="2000" dirty="0" smtClean="0"/>
              <a:t>Cependant, </a:t>
            </a:r>
            <a:r>
              <a:rPr lang="fr-FR" sz="2000" b="1" dirty="0" smtClean="0"/>
              <a:t>la langue peut devenir un obstacle</a:t>
            </a:r>
            <a:r>
              <a:rPr lang="fr-FR" sz="2000" dirty="0" smtClean="0"/>
              <a:t>, quand nous devons communiquer nos </a:t>
            </a:r>
            <a:r>
              <a:rPr lang="fr-FR" sz="2000" u="sng" dirty="0" smtClean="0"/>
              <a:t>stratégies</a:t>
            </a:r>
            <a:r>
              <a:rPr lang="fr-FR" sz="2000" dirty="0" smtClean="0"/>
              <a:t>, </a:t>
            </a:r>
            <a:r>
              <a:rPr lang="fr-FR" sz="2000" u="sng" dirty="0" smtClean="0"/>
              <a:t>désirs</a:t>
            </a:r>
            <a:r>
              <a:rPr lang="fr-FR" sz="2000" dirty="0" smtClean="0"/>
              <a:t> et </a:t>
            </a:r>
            <a:r>
              <a:rPr lang="fr-FR" sz="2000" u="sng" dirty="0" smtClean="0"/>
              <a:t>besoins</a:t>
            </a:r>
            <a:r>
              <a:rPr lang="fr-FR" sz="2000" dirty="0" smtClean="0"/>
              <a:t> dans une langue qui n’est pas la nôtre, mais aussi quand nous devons travailler ensemble, en interaction. </a:t>
            </a:r>
          </a:p>
          <a:p>
            <a:pPr algn="just"/>
            <a:r>
              <a:rPr lang="fr-FR" sz="2000" dirty="0" smtClean="0"/>
              <a:t>Pour éviter qu’elle soit un obstacle dans notre analyse des compétences interculturelles exigées par la mobilité et la cohabitation de groupes culturelles différentes, nous avons choisit un ensemble de </a:t>
            </a:r>
            <a:r>
              <a:rPr lang="fr-FR" sz="2000" b="1" dirty="0" smtClean="0"/>
              <a:t>territoires caractérisées par</a:t>
            </a:r>
            <a:r>
              <a:rPr lang="fr-FR" sz="2000" dirty="0" smtClean="0"/>
              <a:t> </a:t>
            </a:r>
            <a:r>
              <a:rPr lang="fr-FR" sz="2000" b="1" dirty="0" smtClean="0"/>
              <a:t>la multi culturalité exprimée dans une seule langue</a:t>
            </a:r>
            <a:r>
              <a:rPr lang="fr-FR" sz="2000" dirty="0" smtClean="0"/>
              <a:t>: </a:t>
            </a:r>
            <a:r>
              <a:rPr lang="fr-FR" sz="2000" u="sng" dirty="0" smtClean="0"/>
              <a:t>L’espagnol</a:t>
            </a:r>
            <a:r>
              <a:rPr lang="fr-FR" sz="2000" dirty="0" smtClean="0"/>
              <a:t>, car il est parlé en 20 pays et trois continents. </a:t>
            </a:r>
          </a:p>
          <a:p>
            <a:pPr algn="just"/>
            <a:r>
              <a:rPr lang="fr-FR" sz="2000" dirty="0" smtClean="0"/>
              <a:t>Cela nous permettais d’éliminer les distorsions linguistiques de notre analyse.</a:t>
            </a:r>
            <a:endParaRPr lang="fr-FR" sz="2000" dirty="0"/>
          </a:p>
        </p:txBody>
      </p:sp>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dirty="0" smtClean="0"/>
              <a:t>1</a:t>
            </a:r>
            <a:endParaRPr lang="fr-BE" dirty="0"/>
          </a:p>
        </p:txBody>
      </p:sp>
    </p:spTree>
    <p:extLst>
      <p:ext uri="{BB962C8B-B14F-4D97-AF65-F5344CB8AC3E}">
        <p14:creationId xmlns="" xmlns:p14="http://schemas.microsoft.com/office/powerpoint/2010/main" val="903041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DESCRIPTION DES COMPETENCES CONVERGENTES VERS L’INTERCULTURALITE</a:t>
            </a:r>
            <a:endParaRPr lang="fr-FR" sz="3600" dirty="0"/>
          </a:p>
        </p:txBody>
      </p:sp>
      <p:sp>
        <p:nvSpPr>
          <p:cNvPr id="3" name="Espace réservé du contenu 2"/>
          <p:cNvSpPr>
            <a:spLocks noGrp="1"/>
          </p:cNvSpPr>
          <p:nvPr>
            <p:ph idx="1"/>
          </p:nvPr>
        </p:nvSpPr>
        <p:spPr>
          <a:xfrm>
            <a:off x="457200" y="1340768"/>
            <a:ext cx="8229600" cy="4896544"/>
          </a:xfrm>
        </p:spPr>
        <p:txBody>
          <a:bodyPr/>
          <a:lstStyle/>
          <a:p>
            <a:pPr algn="just"/>
            <a:r>
              <a:rPr lang="fr-FR" sz="2400" dirty="0" smtClean="0"/>
              <a:t>Nous avons déterminé 4 types de compétences sur 4 niveaux, avec une base linguistique commune, et dans un cadre de mobilité socio-professionnelle ample.</a:t>
            </a:r>
          </a:p>
          <a:p>
            <a:pPr algn="just"/>
            <a:r>
              <a:rPr lang="fr-FR" sz="2400" dirty="0" smtClean="0"/>
              <a:t>L’ensemble de ces compétences, qui convergent vers l’interculturalité, configurent une matrice, appelée </a:t>
            </a:r>
            <a:r>
              <a:rPr lang="fr-FR" sz="2400" b="1" dirty="0"/>
              <a:t>P.A.R.I.S</a:t>
            </a:r>
            <a:r>
              <a:rPr lang="fr-FR" sz="2400" b="1" dirty="0" smtClean="0"/>
              <a:t>.: P</a:t>
            </a:r>
            <a:r>
              <a:rPr lang="fr-FR" sz="2400" dirty="0" smtClean="0"/>
              <a:t>ositionnement</a:t>
            </a:r>
            <a:r>
              <a:rPr lang="fr-FR" sz="2400" b="1" dirty="0" smtClean="0"/>
              <a:t> </a:t>
            </a:r>
            <a:r>
              <a:rPr lang="fr-FR" sz="2400" b="1" dirty="0"/>
              <a:t>A</a:t>
            </a:r>
            <a:r>
              <a:rPr lang="fr-FR" sz="2400" dirty="0"/>
              <a:t>nthropologique</a:t>
            </a:r>
            <a:r>
              <a:rPr lang="fr-FR" sz="2400" b="1" dirty="0"/>
              <a:t> </a:t>
            </a:r>
            <a:r>
              <a:rPr lang="fr-FR" sz="2400" dirty="0"/>
              <a:t>de</a:t>
            </a:r>
            <a:r>
              <a:rPr lang="fr-FR" sz="2400" b="1" dirty="0"/>
              <a:t> R</a:t>
            </a:r>
            <a:r>
              <a:rPr lang="fr-FR" sz="2400" dirty="0"/>
              <a:t>éférence</a:t>
            </a:r>
            <a:r>
              <a:rPr lang="fr-FR" sz="2400" b="1" dirty="0"/>
              <a:t> </a:t>
            </a:r>
            <a:r>
              <a:rPr lang="fr-FR" sz="2400" dirty="0"/>
              <a:t>pour l’</a:t>
            </a:r>
            <a:r>
              <a:rPr lang="fr-FR" sz="2400" b="1" dirty="0"/>
              <a:t>I</a:t>
            </a:r>
            <a:r>
              <a:rPr lang="fr-FR" sz="2400" dirty="0"/>
              <a:t>nsertion</a:t>
            </a:r>
            <a:r>
              <a:rPr lang="fr-FR" sz="2400" b="1" dirty="0"/>
              <a:t> </a:t>
            </a:r>
            <a:r>
              <a:rPr lang="fr-FR" sz="2400" b="1" dirty="0" smtClean="0"/>
              <a:t>S</a:t>
            </a:r>
            <a:r>
              <a:rPr lang="fr-FR" sz="2400" dirty="0" smtClean="0"/>
              <a:t>ocio-professionnelle</a:t>
            </a:r>
          </a:p>
          <a:p>
            <a:pPr algn="just"/>
            <a:r>
              <a:rPr lang="fr-FR" sz="2400" dirty="0" smtClean="0"/>
              <a:t>Les paramètres de </a:t>
            </a:r>
            <a:r>
              <a:rPr lang="fr-FR" sz="2400" b="1" dirty="0" smtClean="0"/>
              <a:t>P.A.R.I.S</a:t>
            </a:r>
            <a:r>
              <a:rPr lang="fr-FR" sz="2400" dirty="0" smtClean="0"/>
              <a:t>., </a:t>
            </a:r>
            <a:r>
              <a:rPr lang="fr-FR" sz="2400" dirty="0"/>
              <a:t>sont mesurés dans le cadre d’un test linguistique et comportementale, dénommé </a:t>
            </a:r>
            <a:r>
              <a:rPr lang="fr-FR" sz="2400" b="1" dirty="0"/>
              <a:t>ALPHA</a:t>
            </a:r>
            <a:r>
              <a:rPr lang="fr-FR" sz="2400" dirty="0"/>
              <a:t> (</a:t>
            </a:r>
            <a:r>
              <a:rPr lang="fr-FR" sz="2400" b="1" dirty="0"/>
              <a:t>A</a:t>
            </a:r>
            <a:r>
              <a:rPr lang="fr-FR" sz="2400" dirty="0"/>
              <a:t>nalyse de la </a:t>
            </a:r>
            <a:r>
              <a:rPr lang="fr-FR" sz="2400" b="1" dirty="0"/>
              <a:t>L</a:t>
            </a:r>
            <a:r>
              <a:rPr lang="fr-FR" sz="2400" dirty="0"/>
              <a:t>angue </a:t>
            </a:r>
            <a:r>
              <a:rPr lang="fr-FR" sz="2400" b="1" dirty="0"/>
              <a:t>P</a:t>
            </a:r>
            <a:r>
              <a:rPr lang="fr-FR" sz="2400" dirty="0"/>
              <a:t>rofessionnelle </a:t>
            </a:r>
            <a:r>
              <a:rPr lang="fr-FR" sz="2400" b="1" dirty="0"/>
              <a:t>H</a:t>
            </a:r>
            <a:r>
              <a:rPr lang="fr-FR" sz="2400" dirty="0"/>
              <a:t>ispano-</a:t>
            </a:r>
            <a:r>
              <a:rPr lang="fr-FR" sz="2400" b="1" dirty="0"/>
              <a:t>A</a:t>
            </a:r>
            <a:r>
              <a:rPr lang="fr-FR" sz="2400" dirty="0"/>
              <a:t>méricaine), </a:t>
            </a:r>
            <a:r>
              <a:rPr lang="fr-FR" sz="2400" dirty="0" smtClean="0"/>
              <a:t>qui s’inspire</a:t>
            </a:r>
            <a:r>
              <a:rPr lang="fr-FR" sz="2400" dirty="0"/>
              <a:t>, dans sa configuration, du </a:t>
            </a:r>
            <a:r>
              <a:rPr lang="fr-FR" sz="2400" u="sng" dirty="0"/>
              <a:t>principe de probabilité et de la retro-alimentation « expérience-apprentissage</a:t>
            </a:r>
            <a:r>
              <a:rPr lang="fr-FR" sz="2400" dirty="0"/>
              <a:t> »</a:t>
            </a:r>
            <a:endParaRPr lang="fr-FR" sz="2400" dirty="0" smtClean="0"/>
          </a:p>
          <a:p>
            <a:pPr algn="just"/>
            <a:endParaRPr lang="fr-FR" sz="2800" dirty="0"/>
          </a:p>
        </p:txBody>
      </p:sp>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dirty="0" smtClean="0"/>
              <a:t>1</a:t>
            </a:r>
            <a:endParaRPr lang="fr-BE" dirty="0"/>
          </a:p>
        </p:txBody>
      </p:sp>
    </p:spTree>
    <p:extLst>
      <p:ext uri="{BB962C8B-B14F-4D97-AF65-F5344CB8AC3E}">
        <p14:creationId xmlns="" xmlns:p14="http://schemas.microsoft.com/office/powerpoint/2010/main" val="311720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MATRICE P.A.R.I.S.</a:t>
            </a:r>
            <a:endParaRPr lang="fr-FR" dirty="0"/>
          </a:p>
        </p:txBody>
      </p:sp>
      <p:sp>
        <p:nvSpPr>
          <p:cNvPr id="4" name="Espace réservé du pied de page 3"/>
          <p:cNvSpPr>
            <a:spLocks noGrp="1"/>
          </p:cNvSpPr>
          <p:nvPr>
            <p:ph type="ftr" sz="quarter" idx="11"/>
          </p:nvPr>
        </p:nvSpPr>
        <p:spPr/>
        <p:txBody>
          <a:bodyPr/>
          <a:lstStyle/>
          <a:p>
            <a:r>
              <a:rPr lang="fr-BE" smtClean="0"/>
              <a:t>CONFIDENTIEL – CCLAM  -  ULYSSE SAS - SOLUTION ALPHA TEST</a:t>
            </a:r>
            <a:endParaRPr lang="fr-BE" dirty="0"/>
          </a:p>
        </p:txBody>
      </p:sp>
      <p:sp>
        <p:nvSpPr>
          <p:cNvPr id="5" name="Espace réservé du numéro de diapositive 4"/>
          <p:cNvSpPr>
            <a:spLocks noGrp="1"/>
          </p:cNvSpPr>
          <p:nvPr>
            <p:ph type="sldNum" sz="quarter" idx="12"/>
          </p:nvPr>
        </p:nvSpPr>
        <p:spPr/>
        <p:txBody>
          <a:bodyPr/>
          <a:lstStyle/>
          <a:p>
            <a:pPr>
              <a:defRPr/>
            </a:pPr>
            <a:r>
              <a:rPr lang="fr-BE" smtClean="0"/>
              <a:t>1</a:t>
            </a:r>
            <a:endParaRPr lang="fr-BE" dirty="0"/>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1196752"/>
            <a:ext cx="8424936"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2783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b="1" dirty="0" smtClean="0">
                <a:solidFill>
                  <a:srgbClr val="0070C0"/>
                </a:solidFill>
              </a:rPr>
              <a:t>ANALYSE DE PARIS</a:t>
            </a:r>
            <a:endParaRPr lang="fr-FR" b="1" dirty="0">
              <a:solidFill>
                <a:srgbClr val="0070C0"/>
              </a:solidFill>
            </a:endParaRPr>
          </a:p>
        </p:txBody>
      </p:sp>
      <p:graphicFrame>
        <p:nvGraphicFramePr>
          <p:cNvPr id="7" name="Espace réservé du contenu 6"/>
          <p:cNvGraphicFramePr>
            <a:graphicFrameLocks noGrp="1"/>
          </p:cNvGraphicFramePr>
          <p:nvPr>
            <p:ph idx="1"/>
            <p:extLst>
              <p:ext uri="{D42A27DB-BD31-4B8C-83A1-F6EECF244321}">
                <p14:modId xmlns="" xmlns:p14="http://schemas.microsoft.com/office/powerpoint/2010/main" val="2076176679"/>
              </p:ext>
            </p:extLst>
          </p:nvPr>
        </p:nvGraphicFramePr>
        <p:xfrm>
          <a:off x="457200" y="1125538"/>
          <a:ext cx="8507413" cy="500062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pied de page 3"/>
          <p:cNvSpPr>
            <a:spLocks noGrp="1"/>
          </p:cNvSpPr>
          <p:nvPr>
            <p:ph type="ftr" sz="quarter" idx="11"/>
          </p:nvPr>
        </p:nvSpPr>
        <p:spPr/>
        <p:txBody>
          <a:bodyPr/>
          <a:lstStyle/>
          <a:p>
            <a:r>
              <a:rPr lang="fr-BE" dirty="0" smtClean="0"/>
              <a:t>CONFIDENTIEL – CCLAM  -  ULYSSE SAS - SOLUTION ALPHA TEST</a:t>
            </a:r>
            <a:endParaRPr lang="fr-BE" dirty="0"/>
          </a:p>
        </p:txBody>
      </p:sp>
    </p:spTree>
    <p:extLst>
      <p:ext uri="{BB962C8B-B14F-4D97-AF65-F5344CB8AC3E}">
        <p14:creationId xmlns="" xmlns:p14="http://schemas.microsoft.com/office/powerpoint/2010/main" val="517864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3478</TotalTime>
  <Words>653</Words>
  <Application>Microsoft Office PowerPoint</Application>
  <PresentationFormat>Affichage à l'écran (4:3)</PresentationFormat>
  <Paragraphs>61</Paragraphs>
  <Slides>11</Slides>
  <Notes>3</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L’APPRENTISSAGE INTERCULTUREL:  CLES ET INSTRUMENTS DE MESURE ALPHA  -  PARIS </vt:lpstr>
      <vt:lpstr>CONSTAT</vt:lpstr>
      <vt:lpstr>COMPETENCES NECESSAIRES POUR LA MOBILITE</vt:lpstr>
      <vt:lpstr>TRANSMISSION DE COMPETENCES INTERCULTURELLES</vt:lpstr>
      <vt:lpstr>LA LANGUE COMME VEHICULE DE TRANSMISION DE VALEURS, DE CULTURE ET DE COMPETENCES</vt:lpstr>
      <vt:lpstr>DESCRIPTION DES COMPETENCES CONVERGENTES VERS L’INTERCULTURALITE</vt:lpstr>
      <vt:lpstr>MATRICE P.A.R.I.S.</vt:lpstr>
      <vt:lpstr>ANALYSE DE PARIS</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francisco</dc:creator>
  <cp:lastModifiedBy>Farida</cp:lastModifiedBy>
  <cp:revision>238</cp:revision>
  <cp:lastPrinted>2013-10-24T08:23:29Z</cp:lastPrinted>
  <dcterms:created xsi:type="dcterms:W3CDTF">2013-04-11T10:45:33Z</dcterms:created>
  <dcterms:modified xsi:type="dcterms:W3CDTF">2015-02-05T15:38:10Z</dcterms:modified>
</cp:coreProperties>
</file>