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304" r:id="rId3"/>
    <p:sldId id="295" r:id="rId4"/>
    <p:sldId id="297" r:id="rId5"/>
    <p:sldId id="296" r:id="rId6"/>
    <p:sldId id="301" r:id="rId7"/>
    <p:sldId id="302" r:id="rId8"/>
    <p:sldId id="298" r:id="rId9"/>
    <p:sldId id="300" r:id="rId10"/>
    <p:sldId id="303" r:id="rId11"/>
    <p:sldId id="271"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84359" autoAdjust="0"/>
  </p:normalViewPr>
  <p:slideViewPr>
    <p:cSldViewPr snapToGrid="0" snapToObjects="1">
      <p:cViewPr>
        <p:scale>
          <a:sx n="75" d="100"/>
          <a:sy n="75" d="100"/>
        </p:scale>
        <p:origin x="-366" y="11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38" d="100"/>
          <a:sy n="38" d="100"/>
        </p:scale>
        <p:origin x="-221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5CEEF-A109-45C1-8500-6C360D8CF7E1}" type="datetimeFigureOut">
              <a:rPr lang="fr-FR" smtClean="0"/>
              <a:pPr/>
              <a:t>06/02/2015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D13F7-E392-474A-AE25-6FC6714C9C1B}" type="slidenum">
              <a:rPr lang="fr-FR" smtClean="0"/>
              <a:pPr/>
              <a:t>‹N°›</a:t>
            </a:fld>
            <a:endParaRPr lang="fr-FR"/>
          </a:p>
        </p:txBody>
      </p:sp>
    </p:spTree>
    <p:extLst>
      <p:ext uri="{BB962C8B-B14F-4D97-AF65-F5344CB8AC3E}">
        <p14:creationId xmlns:p14="http://schemas.microsoft.com/office/powerpoint/2010/main" xmlns="" val="19807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56D13F7-E392-474A-AE25-6FC6714C9C1B}"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200" b="1" dirty="0" smtClean="0">
                <a:solidFill>
                  <a:srgbClr val="0070C0"/>
                </a:solidFill>
                <a:latin typeface="Arial" panose="020B0604020202020204" pitchFamily="34" charset="0"/>
                <a:ea typeface="Arial Black" pitchFamily="34" charset="0"/>
                <a:cs typeface="Arial" panose="020B0604020202020204" pitchFamily="34" charset="0"/>
              </a:rPr>
              <a:t>Une Agence au cœur de Bordeaux</a:t>
            </a:r>
          </a:p>
          <a:p>
            <a:pPr>
              <a:lnSpc>
                <a:spcPct val="80000"/>
              </a:lnSpc>
              <a:spcAft>
                <a:spcPts val="1200"/>
              </a:spcAft>
              <a:buNone/>
            </a:pPr>
            <a:r>
              <a:rPr lang="en-GB" dirty="0" err="1" smtClean="0">
                <a:solidFill>
                  <a:schemeClr val="tx2"/>
                </a:solidFill>
                <a:latin typeface="Arial" pitchFamily="34" charset="0"/>
                <a:cs typeface="Arial" pitchFamily="34" charset="0"/>
              </a:rPr>
              <a:t>Créée</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en</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Août</a:t>
            </a:r>
            <a:r>
              <a:rPr lang="en-GB" dirty="0" smtClean="0">
                <a:solidFill>
                  <a:schemeClr val="tx2"/>
                </a:solidFill>
                <a:latin typeface="Arial" pitchFamily="34" charset="0"/>
                <a:cs typeface="Arial" pitchFamily="34" charset="0"/>
              </a:rPr>
              <a:t> 2000, sous le </a:t>
            </a:r>
            <a:r>
              <a:rPr lang="en-GB" dirty="0" err="1" smtClean="0">
                <a:solidFill>
                  <a:schemeClr val="tx2"/>
                </a:solidFill>
                <a:latin typeface="Arial" pitchFamily="34" charset="0"/>
                <a:cs typeface="Arial" pitchFamily="34" charset="0"/>
              </a:rPr>
              <a:t>statut</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légal</a:t>
            </a:r>
            <a:r>
              <a:rPr lang="en-GB" dirty="0" smtClean="0">
                <a:solidFill>
                  <a:schemeClr val="tx2"/>
                </a:solidFill>
                <a:latin typeface="Arial" pitchFamily="34" charset="0"/>
                <a:cs typeface="Arial" pitchFamily="34" charset="0"/>
              </a:rPr>
              <a:t> d’un GIP </a:t>
            </a:r>
          </a:p>
          <a:p>
            <a:pPr marL="285750" indent="-285750">
              <a:lnSpc>
                <a:spcPct val="80000"/>
              </a:lnSpc>
              <a:spcAft>
                <a:spcPts val="1200"/>
              </a:spcAft>
              <a:buFont typeface="Wingdings" panose="05000000000000000000" pitchFamily="2" charset="2"/>
              <a:buChar char="§"/>
            </a:pPr>
            <a:r>
              <a:rPr lang="en-GB" dirty="0" err="1" smtClean="0">
                <a:solidFill>
                  <a:schemeClr val="tx2"/>
                </a:solidFill>
                <a:latin typeface="Arial" pitchFamily="34" charset="0"/>
                <a:cs typeface="Arial" pitchFamily="34" charset="0"/>
              </a:rPr>
              <a:t>Une</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équipe</a:t>
            </a:r>
            <a:r>
              <a:rPr lang="en-GB" dirty="0" smtClean="0">
                <a:solidFill>
                  <a:schemeClr val="tx2"/>
                </a:solidFill>
                <a:latin typeface="Arial" pitchFamily="34" charset="0"/>
                <a:cs typeface="Arial" pitchFamily="34" charset="0"/>
              </a:rPr>
              <a:t> de </a:t>
            </a:r>
            <a:r>
              <a:rPr lang="en-GB" b="1" dirty="0" smtClean="0">
                <a:solidFill>
                  <a:schemeClr val="tx2"/>
                </a:solidFill>
                <a:latin typeface="Arial" pitchFamily="34" charset="0"/>
                <a:cs typeface="Arial" pitchFamily="34" charset="0"/>
              </a:rPr>
              <a:t>92 </a:t>
            </a:r>
            <a:r>
              <a:rPr lang="en-GB" b="1" dirty="0" err="1" smtClean="0">
                <a:solidFill>
                  <a:schemeClr val="tx2"/>
                </a:solidFill>
                <a:latin typeface="Arial" pitchFamily="34" charset="0"/>
                <a:cs typeface="Arial" pitchFamily="34" charset="0"/>
              </a:rPr>
              <a:t>salariés</a:t>
            </a:r>
            <a:endParaRPr lang="en-GB" b="1" dirty="0" smtClean="0">
              <a:solidFill>
                <a:schemeClr val="tx2"/>
              </a:solidFill>
              <a:latin typeface="Arial" pitchFamily="34" charset="0"/>
              <a:cs typeface="Arial" pitchFamily="34" charset="0"/>
            </a:endParaRPr>
          </a:p>
          <a:p>
            <a:pPr marL="285750" indent="-285750">
              <a:spcAft>
                <a:spcPts val="0"/>
              </a:spcAft>
              <a:buFont typeface="Wingdings" panose="05000000000000000000" pitchFamily="2" charset="2"/>
              <a:buChar char="§"/>
            </a:pPr>
            <a:r>
              <a:rPr lang="en-GB" dirty="0" smtClean="0">
                <a:solidFill>
                  <a:schemeClr val="tx2"/>
                </a:solidFill>
                <a:latin typeface="Arial" pitchFamily="34" charset="0"/>
                <a:cs typeface="Arial" pitchFamily="34" charset="0"/>
              </a:rPr>
              <a:t> Direction de </a:t>
            </a:r>
            <a:r>
              <a:rPr lang="en-GB" dirty="0" err="1" smtClean="0">
                <a:solidFill>
                  <a:schemeClr val="tx2"/>
                </a:solidFill>
                <a:latin typeface="Arial" pitchFamily="34" charset="0"/>
                <a:cs typeface="Arial" pitchFamily="34" charset="0"/>
              </a:rPr>
              <a:t>l’Agence</a:t>
            </a:r>
            <a:endParaRPr lang="en-GB" dirty="0" smtClean="0">
              <a:solidFill>
                <a:schemeClr val="tx2"/>
              </a:solidFill>
              <a:latin typeface="Arial" pitchFamily="34" charset="0"/>
              <a:cs typeface="Arial" pitchFamily="34" charset="0"/>
            </a:endParaRPr>
          </a:p>
          <a:p>
            <a:pPr marL="733425" indent="-285750">
              <a:spcAft>
                <a:spcPts val="0"/>
              </a:spcAft>
              <a:buFontTx/>
              <a:buChar char="-"/>
            </a:pPr>
            <a:r>
              <a:rPr lang="en-GB" i="1" dirty="0" smtClean="0">
                <a:solidFill>
                  <a:schemeClr val="tx2"/>
                </a:solidFill>
                <a:latin typeface="Arial" pitchFamily="34" charset="0"/>
                <a:cs typeface="Arial" pitchFamily="34" charset="0"/>
              </a:rPr>
              <a:t>M. Antoine Godbert</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Directeur</a:t>
            </a:r>
            <a:endParaRPr lang="en-GB" dirty="0" smtClean="0">
              <a:solidFill>
                <a:schemeClr val="tx2"/>
              </a:solidFill>
              <a:latin typeface="Arial" pitchFamily="34" charset="0"/>
              <a:cs typeface="Arial" pitchFamily="34" charset="0"/>
            </a:endParaRPr>
          </a:p>
          <a:p>
            <a:pPr marL="285750" indent="-285750">
              <a:lnSpc>
                <a:spcPct val="80000"/>
              </a:lnSpc>
              <a:buFont typeface="Wingdings" panose="05000000000000000000" pitchFamily="2" charset="2"/>
              <a:buChar char="§"/>
            </a:pPr>
            <a:r>
              <a:rPr lang="en-GB" dirty="0" smtClean="0">
                <a:solidFill>
                  <a:schemeClr val="tx2"/>
                </a:solidFill>
                <a:latin typeface="Arial" pitchFamily="34" charset="0"/>
                <a:cs typeface="Arial" pitchFamily="34" charset="0"/>
              </a:rPr>
              <a:t>Sous la </a:t>
            </a:r>
            <a:r>
              <a:rPr lang="en-GB" dirty="0" err="1" smtClean="0">
                <a:solidFill>
                  <a:schemeClr val="tx2"/>
                </a:solidFill>
                <a:latin typeface="Arial" pitchFamily="34" charset="0"/>
                <a:cs typeface="Arial" pitchFamily="34" charset="0"/>
              </a:rPr>
              <a:t>tutelle</a:t>
            </a:r>
            <a:r>
              <a:rPr lang="en-GB" dirty="0" smtClean="0">
                <a:solidFill>
                  <a:schemeClr val="tx2"/>
                </a:solidFill>
                <a:latin typeface="Arial" pitchFamily="34" charset="0"/>
                <a:cs typeface="Arial" pitchFamily="34" charset="0"/>
              </a:rPr>
              <a:t> de </a:t>
            </a:r>
            <a:r>
              <a:rPr lang="en-GB" b="1" dirty="0" smtClean="0">
                <a:solidFill>
                  <a:schemeClr val="tx2"/>
                </a:solidFill>
                <a:latin typeface="Arial" pitchFamily="34" charset="0"/>
                <a:cs typeface="Arial" pitchFamily="34" charset="0"/>
              </a:rPr>
              <a:t>2 </a:t>
            </a:r>
            <a:r>
              <a:rPr lang="en-GB" b="1" dirty="0" err="1" smtClean="0">
                <a:solidFill>
                  <a:schemeClr val="tx2"/>
                </a:solidFill>
                <a:latin typeface="Arial" pitchFamily="34" charset="0"/>
                <a:cs typeface="Arial" pitchFamily="34" charset="0"/>
              </a:rPr>
              <a:t>Ministères</a:t>
            </a:r>
            <a:r>
              <a:rPr lang="en-GB" b="1" dirty="0" smtClean="0">
                <a:solidFill>
                  <a:schemeClr val="tx2"/>
                </a:solidFill>
                <a:latin typeface="Arial" pitchFamily="34" charset="0"/>
                <a:cs typeface="Arial" pitchFamily="34" charset="0"/>
              </a:rPr>
              <a:t> :</a:t>
            </a:r>
          </a:p>
          <a:p>
            <a:pPr marL="285750" indent="-285750">
              <a:lnSpc>
                <a:spcPct val="80000"/>
              </a:lnSpc>
              <a:buFont typeface="Wingdings" panose="05000000000000000000" pitchFamily="2" charset="2"/>
              <a:buChar char="§"/>
            </a:pPr>
            <a:endParaRPr lang="en-GB" b="1" dirty="0" smtClean="0">
              <a:solidFill>
                <a:schemeClr val="tx2"/>
              </a:solidFill>
              <a:latin typeface="Arial" pitchFamily="34" charset="0"/>
              <a:cs typeface="Arial" pitchFamily="34" charset="0"/>
            </a:endParaRPr>
          </a:p>
          <a:p>
            <a:pPr marL="447675">
              <a:spcAft>
                <a:spcPts val="0"/>
              </a:spcAft>
              <a:buNone/>
            </a:pPr>
            <a:r>
              <a:rPr lang="en-GB" dirty="0" smtClean="0">
                <a:solidFill>
                  <a:schemeClr val="tx2"/>
                </a:solidFill>
                <a:latin typeface="Arial" pitchFamily="34" charset="0"/>
                <a:cs typeface="Arial" pitchFamily="34" charset="0"/>
              </a:rPr>
              <a:t>- </a:t>
            </a:r>
            <a:r>
              <a:rPr lang="fr-FR" dirty="0" smtClean="0">
                <a:solidFill>
                  <a:schemeClr val="tx2"/>
                </a:solidFill>
                <a:latin typeface="Arial" pitchFamily="34" charset="0"/>
                <a:cs typeface="Arial" pitchFamily="34" charset="0"/>
              </a:rPr>
              <a:t>Le Ministère de </a:t>
            </a:r>
            <a:r>
              <a:rPr lang="fr-FR" i="1" dirty="0" smtClean="0">
                <a:solidFill>
                  <a:schemeClr val="tx2"/>
                </a:solidFill>
                <a:latin typeface="Arial" pitchFamily="34" charset="0"/>
                <a:cs typeface="Arial" pitchFamily="34" charset="0"/>
              </a:rPr>
              <a:t>l’Education nationale, de l’Enseignement supérieur et de la Recherche</a:t>
            </a:r>
            <a:endParaRPr lang="en-GB" i="1" dirty="0" smtClean="0">
              <a:solidFill>
                <a:schemeClr val="tx2"/>
              </a:solidFill>
              <a:latin typeface="Arial" pitchFamily="34" charset="0"/>
              <a:cs typeface="Arial" pitchFamily="34" charset="0"/>
            </a:endParaRPr>
          </a:p>
          <a:p>
            <a:pPr marL="733425" indent="-285750">
              <a:spcAft>
                <a:spcPts val="1200"/>
              </a:spcAft>
              <a:buFontTx/>
              <a:buChar char="-"/>
            </a:pPr>
            <a:r>
              <a:rPr lang="fr-FR" dirty="0" smtClean="0">
                <a:solidFill>
                  <a:schemeClr val="tx2"/>
                </a:solidFill>
                <a:latin typeface="Arial" pitchFamily="34" charset="0"/>
                <a:cs typeface="Arial" pitchFamily="34" charset="0"/>
              </a:rPr>
              <a:t>Le Ministère du </a:t>
            </a:r>
            <a:r>
              <a:rPr lang="fr-FR" i="1" dirty="0" smtClean="0">
                <a:solidFill>
                  <a:schemeClr val="tx2"/>
                </a:solidFill>
                <a:latin typeface="Arial" pitchFamily="34" charset="0"/>
                <a:cs typeface="Arial" pitchFamily="34" charset="0"/>
              </a:rPr>
              <a:t>Travail, de l’Emploi, de la formation professionnelle et du dialogue social</a:t>
            </a:r>
          </a:p>
          <a:p>
            <a:pPr algn="ctr">
              <a:lnSpc>
                <a:spcPct val="80000"/>
              </a:lnSpc>
            </a:pPr>
            <a:r>
              <a:rPr lang="en-GB" b="1" u="sng" dirty="0" smtClean="0">
                <a:solidFill>
                  <a:srgbClr val="FF0000"/>
                </a:solidFill>
                <a:latin typeface="Arial" pitchFamily="34" charset="0"/>
                <a:cs typeface="Arial" pitchFamily="34" charset="0"/>
              </a:rPr>
              <a:t> Un budget </a:t>
            </a:r>
            <a:r>
              <a:rPr lang="en-GB" b="1" u="sng" dirty="0" err="1" smtClean="0">
                <a:solidFill>
                  <a:srgbClr val="FF0000"/>
                </a:solidFill>
                <a:latin typeface="Arial" pitchFamily="34" charset="0"/>
                <a:cs typeface="Arial" pitchFamily="34" charset="0"/>
              </a:rPr>
              <a:t>d’intervention</a:t>
            </a:r>
            <a:r>
              <a:rPr lang="en-GB" b="1" u="sng" dirty="0" smtClean="0">
                <a:solidFill>
                  <a:srgbClr val="FF0000"/>
                </a:solidFill>
                <a:latin typeface="Arial" pitchFamily="34" charset="0"/>
                <a:cs typeface="Arial" pitchFamily="34" charset="0"/>
              </a:rPr>
              <a:t> pour 2014 </a:t>
            </a:r>
            <a:r>
              <a:rPr lang="en-GB" u="sng" dirty="0" smtClean="0">
                <a:solidFill>
                  <a:srgbClr val="FF0000"/>
                </a:solidFill>
                <a:latin typeface="Arial" pitchFamily="34" charset="0"/>
                <a:cs typeface="Arial" pitchFamily="34" charset="0"/>
              </a:rPr>
              <a:t>: </a:t>
            </a:r>
            <a:r>
              <a:rPr lang="en-GB" b="1" u="sng" dirty="0" smtClean="0">
                <a:solidFill>
                  <a:srgbClr val="FF0000"/>
                </a:solidFill>
                <a:latin typeface="Arial" pitchFamily="34" charset="0"/>
                <a:cs typeface="Arial" pitchFamily="34" charset="0"/>
              </a:rPr>
              <a:t> 121 millions d’€</a:t>
            </a:r>
          </a:p>
          <a:p>
            <a:pPr marL="733425" indent="-285750">
              <a:spcAft>
                <a:spcPts val="0"/>
              </a:spcAft>
              <a:buFontTx/>
              <a:buChar char="-"/>
            </a:pPr>
            <a:endParaRPr lang="en-GB" dirty="0" smtClean="0">
              <a:solidFill>
                <a:schemeClr val="tx2"/>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sz="1200" b="1" dirty="0" smtClean="0">
              <a:solidFill>
                <a:srgbClr val="0070C0"/>
              </a:solidFill>
              <a:latin typeface="Arial" panose="020B0604020202020204" pitchFamily="34" charset="0"/>
              <a:ea typeface="Arial Black"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056D13F7-E392-474A-AE25-6FC6714C9C1B}" type="slidenum">
              <a:rPr lang="fr-FR" smtClean="0"/>
              <a:pPr/>
              <a:t>2</a:t>
            </a:fld>
            <a:endParaRPr lang="fr-FR"/>
          </a:p>
        </p:txBody>
      </p:sp>
    </p:spTree>
    <p:extLst>
      <p:ext uri="{BB962C8B-B14F-4D97-AF65-F5344CB8AC3E}">
        <p14:creationId xmlns:p14="http://schemas.microsoft.com/office/powerpoint/2010/main" xmlns="" val="395967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Mieux vivre ensemble</a:t>
            </a:r>
            <a:endParaRPr lang="fr-FR" dirty="0"/>
          </a:p>
        </p:txBody>
      </p:sp>
      <p:sp>
        <p:nvSpPr>
          <p:cNvPr id="4" name="Espace réservé du numéro de diapositive 3"/>
          <p:cNvSpPr>
            <a:spLocks noGrp="1"/>
          </p:cNvSpPr>
          <p:nvPr>
            <p:ph type="sldNum" sz="quarter" idx="10"/>
          </p:nvPr>
        </p:nvSpPr>
        <p:spPr/>
        <p:txBody>
          <a:bodyPr/>
          <a:lstStyle/>
          <a:p>
            <a:fld id="{056D13F7-E392-474A-AE25-6FC6714C9C1B}" type="slidenum">
              <a:rPr lang="fr-FR" smtClean="0"/>
              <a:pPr/>
              <a:t>6</a:t>
            </a:fld>
            <a:endParaRPr lang="fr-FR"/>
          </a:p>
        </p:txBody>
      </p:sp>
    </p:spTree>
    <p:extLst>
      <p:ext uri="{BB962C8B-B14F-4D97-AF65-F5344CB8AC3E}">
        <p14:creationId xmlns:p14="http://schemas.microsoft.com/office/powerpoint/2010/main" xmlns="" val="378575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L’arrivée </a:t>
            </a:r>
            <a:endParaRPr lang="fr-FR" dirty="0"/>
          </a:p>
        </p:txBody>
      </p:sp>
      <p:sp>
        <p:nvSpPr>
          <p:cNvPr id="4" name="Espace réservé du numéro de diapositive 3"/>
          <p:cNvSpPr>
            <a:spLocks noGrp="1"/>
          </p:cNvSpPr>
          <p:nvPr>
            <p:ph type="sldNum" sz="quarter" idx="10"/>
          </p:nvPr>
        </p:nvSpPr>
        <p:spPr/>
        <p:txBody>
          <a:bodyPr/>
          <a:lstStyle/>
          <a:p>
            <a:fld id="{056D13F7-E392-474A-AE25-6FC6714C9C1B}" type="slidenum">
              <a:rPr lang="fr-FR" smtClean="0"/>
              <a:pPr/>
              <a:t>7</a:t>
            </a:fld>
            <a:endParaRPr lang="fr-FR"/>
          </a:p>
        </p:txBody>
      </p:sp>
    </p:spTree>
    <p:extLst>
      <p:ext uri="{BB962C8B-B14F-4D97-AF65-F5344CB8AC3E}">
        <p14:creationId xmlns:p14="http://schemas.microsoft.com/office/powerpoint/2010/main" xmlns="" val="3832555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Mobilité</a:t>
            </a:r>
            <a:r>
              <a:rPr lang="fr-FR" baseline="0" dirty="0" smtClean="0"/>
              <a:t> virtuelles tout petits (de 4 a 8 ans )</a:t>
            </a:r>
          </a:p>
          <a:p>
            <a:r>
              <a:rPr lang="fr-FR" baseline="0" dirty="0" smtClean="0"/>
              <a:t>Association d’une langue à l’autre DUALA</a:t>
            </a:r>
          </a:p>
          <a:p>
            <a:r>
              <a:rPr lang="fr-FR" baseline="0" dirty="0" smtClean="0"/>
              <a:t>Un album jeunesse pour donner aux enfants le gout des langues et de la diversité culturelle</a:t>
            </a:r>
          </a:p>
          <a:p>
            <a:r>
              <a:rPr lang="fr-FR" baseline="0" dirty="0" smtClean="0"/>
              <a:t>Outil d’éducation au plurilinguisme</a:t>
            </a:r>
          </a:p>
          <a:p>
            <a:r>
              <a:rPr lang="fr-FR" baseline="0" dirty="0" smtClean="0"/>
              <a:t>9 fiches et des activité sur tableau blanc interactif</a:t>
            </a:r>
          </a:p>
          <a:p>
            <a:r>
              <a:rPr lang="fr-FR" baseline="0" dirty="0" smtClean="0"/>
              <a:t>Langues cibles les langues de l’histoire : albanais, mandarin arabe, bambara…</a:t>
            </a:r>
          </a:p>
          <a:p>
            <a:r>
              <a:rPr lang="fr-FR" baseline="0" dirty="0" smtClean="0"/>
              <a:t>Les langues de la numérotation des pages  : turc, espéranto, norvégien</a:t>
            </a:r>
          </a:p>
          <a:p>
            <a:r>
              <a:rPr lang="fr-FR" baseline="0" dirty="0" smtClean="0"/>
              <a:t>Le vocabulaire de la cuisine A</a:t>
            </a:r>
          </a:p>
          <a:p>
            <a:r>
              <a:rPr lang="fr-FR" sz="1200" b="0" i="0" kern="1200" baseline="0" dirty="0" smtClean="0">
                <a:solidFill>
                  <a:schemeClr val="tx1"/>
                </a:solidFill>
                <a:effectLst/>
                <a:latin typeface="+mn-lt"/>
                <a:ea typeface="+mn-ea"/>
                <a:cs typeface="+mn-cs"/>
              </a:rPr>
              <a:t>A</a:t>
            </a:r>
            <a:r>
              <a:rPr lang="fr-FR" sz="1200" b="0" i="0" kern="1200" dirty="0" smtClean="0">
                <a:solidFill>
                  <a:schemeClr val="tx1"/>
                </a:solidFill>
                <a:effectLst/>
                <a:latin typeface="+mn-lt"/>
                <a:ea typeface="+mn-ea"/>
                <a:cs typeface="+mn-cs"/>
              </a:rPr>
              <a:t>u fil de l’album et des activités qui l’accompagnent, les enfants seront sensibilisés à la diversité linguistique et culturelle de leur environnement en mettant en relation les langues entre elles et en s’interrogeant par exemple sur les rapports entre oral et écrit, les emprunts linguistiques, les familles de langues ou encore leur biographie langagière.</a:t>
            </a:r>
            <a:endParaRPr lang="fr-FR" dirty="0"/>
          </a:p>
        </p:txBody>
      </p:sp>
      <p:sp>
        <p:nvSpPr>
          <p:cNvPr id="4" name="Espace réservé du numéro de diapositive 3"/>
          <p:cNvSpPr>
            <a:spLocks noGrp="1"/>
          </p:cNvSpPr>
          <p:nvPr>
            <p:ph type="sldNum" sz="quarter" idx="10"/>
          </p:nvPr>
        </p:nvSpPr>
        <p:spPr/>
        <p:txBody>
          <a:bodyPr/>
          <a:lstStyle/>
          <a:p>
            <a:fld id="{056D13F7-E392-474A-AE25-6FC6714C9C1B}" type="slidenum">
              <a:rPr lang="fr-FR" smtClean="0"/>
              <a:pPr/>
              <a:t>8</a:t>
            </a:fld>
            <a:endParaRPr lang="fr-FR"/>
          </a:p>
        </p:txBody>
      </p:sp>
    </p:spTree>
    <p:extLst>
      <p:ext uri="{BB962C8B-B14F-4D97-AF65-F5344CB8AC3E}">
        <p14:creationId xmlns:p14="http://schemas.microsoft.com/office/powerpoint/2010/main" xmlns="" val="419862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xfrm>
            <a:off x="1143000" y="685800"/>
            <a:ext cx="4572000" cy="3429000"/>
          </a:xfrm>
          <a:ln/>
        </p:spPr>
      </p:sp>
      <p:sp>
        <p:nvSpPr>
          <p:cNvPr id="77827" name="Espace réservé des commentaires 2"/>
          <p:cNvSpPr>
            <a:spLocks noGrp="1"/>
          </p:cNvSpPr>
          <p:nvPr>
            <p:ph type="body" idx="1"/>
          </p:nvPr>
        </p:nvSpPr>
        <p:spPr>
          <a:noFill/>
        </p:spPr>
        <p:txBody>
          <a:bodyPr/>
          <a:lstStyle/>
          <a:p>
            <a:r>
              <a:rPr lang="fr-FR" altLang="fr-FR" smtClean="0"/>
              <a:t>Valoris</a:t>
            </a:r>
          </a:p>
        </p:txBody>
      </p:sp>
      <p:sp>
        <p:nvSpPr>
          <p:cNvPr id="94212" name="Espace réservé du numéro de diapositive 3"/>
          <p:cNvSpPr>
            <a:spLocks noGrp="1"/>
          </p:cNvSpPr>
          <p:nvPr>
            <p:ph type="sldNum" sz="quarter" idx="5"/>
          </p:nvPr>
        </p:nvSpPr>
        <p:spPr/>
        <p:txBody>
          <a:bodyPr/>
          <a:lstStyle>
            <a:lvl1pPr algn="ctr" eaLnBrk="0" hangingPunct="0">
              <a:defRPr sz="2400">
                <a:solidFill>
                  <a:schemeClr val="tx1"/>
                </a:solidFill>
                <a:latin typeface="Times" pitchFamily="18" charset="0"/>
              </a:defRPr>
            </a:lvl1pPr>
            <a:lvl2pPr marL="742950" indent="-285750" algn="ctr" eaLnBrk="0" hangingPunct="0">
              <a:defRPr sz="2400">
                <a:solidFill>
                  <a:schemeClr val="tx1"/>
                </a:solidFill>
                <a:latin typeface="Times" pitchFamily="18" charset="0"/>
              </a:defRPr>
            </a:lvl2pPr>
            <a:lvl3pPr marL="1143000" indent="-228600" algn="ctr" eaLnBrk="0" hangingPunct="0">
              <a:defRPr sz="2400">
                <a:solidFill>
                  <a:schemeClr val="tx1"/>
                </a:solidFill>
                <a:latin typeface="Times" pitchFamily="18" charset="0"/>
              </a:defRPr>
            </a:lvl3pPr>
            <a:lvl4pPr marL="1600200" indent="-228600" algn="ctr" eaLnBrk="0" hangingPunct="0">
              <a:defRPr sz="2400">
                <a:solidFill>
                  <a:schemeClr val="tx1"/>
                </a:solidFill>
                <a:latin typeface="Times" pitchFamily="18" charset="0"/>
              </a:defRPr>
            </a:lvl4pPr>
            <a:lvl5pPr marL="2057400" indent="-228600" algn="ctr" eaLnBrk="0" hangingPunct="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r">
              <a:defRPr/>
            </a:pPr>
            <a:fld id="{BA43994D-FB17-4DDC-8FD1-654386A2C814}" type="slidenum">
              <a:rPr lang="de-DE" altLang="fr-FR" sz="1200" smtClean="0"/>
              <a:pPr algn="r">
                <a:defRPr/>
              </a:pPr>
              <a:t>9</a:t>
            </a:fld>
            <a:endParaRPr lang="de-DE" altLang="fr-FR"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288475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26085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181570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3629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3089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29591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882978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54787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66028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222573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37027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3871577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97695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316817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79543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141452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86437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232404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350493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144064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314609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2C46C82-1F08-DB49-9431-9189D17C6AC1}" type="datetimeFigureOut">
              <a:rPr lang="fr-FR" smtClean="0"/>
              <a:pPr/>
              <a:t>06/02/2015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163595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46C82-1F08-DB49-9431-9189D17C6AC1}" type="datetimeFigureOut">
              <a:rPr lang="fr-FR" smtClean="0"/>
              <a:pPr/>
              <a:t>06/02/2015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B49C4-F6D9-4A45-97B2-C86DDC58ED57}" type="slidenum">
              <a:rPr lang="fr-FR" smtClean="0"/>
              <a:pPr/>
              <a:t>‹N°›</a:t>
            </a:fld>
            <a:endParaRPr lang="fr-FR"/>
          </a:p>
        </p:txBody>
      </p:sp>
    </p:spTree>
    <p:extLst>
      <p:ext uri="{BB962C8B-B14F-4D97-AF65-F5344CB8AC3E}">
        <p14:creationId xmlns:p14="http://schemas.microsoft.com/office/powerpoint/2010/main" xmlns="" val="27836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C3EB6-4E4E-2C48-B9CC-35E944F3A1E9}" type="datetimeFigureOut">
              <a:rPr lang="fr-FR" smtClean="0">
                <a:solidFill>
                  <a:prstClr val="black">
                    <a:tint val="75000"/>
                  </a:prstClr>
                </a:solidFill>
              </a:rPr>
              <a:pPr/>
              <a:t>06/02/2015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436408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3112" y="3543300"/>
            <a:ext cx="8078787" cy="2100263"/>
          </a:xfrm>
        </p:spPr>
        <p:txBody>
          <a:bodyPr>
            <a:normAutofit/>
          </a:bodyPr>
          <a:lstStyle/>
          <a:p>
            <a:pPr>
              <a:buNone/>
            </a:pPr>
            <a:r>
              <a:rPr lang="fr-FR" sz="2000" b="1" dirty="0" smtClean="0">
                <a:solidFill>
                  <a:srgbClr val="00B050"/>
                </a:solidFill>
              </a:rPr>
              <a:t>Rachel DUIGOU (France</a:t>
            </a:r>
            <a:r>
              <a:rPr lang="fr-FR" sz="2000" dirty="0" smtClean="0">
                <a:solidFill>
                  <a:srgbClr val="00B050"/>
                </a:solidFill>
              </a:rPr>
              <a:t>) </a:t>
            </a:r>
          </a:p>
          <a:p>
            <a:r>
              <a:rPr lang="fr-FR" sz="1800" dirty="0" smtClean="0">
                <a:solidFill>
                  <a:srgbClr val="00B050"/>
                </a:solidFill>
              </a:rPr>
              <a:t>Responsable pôle développement de l’impact (Agence Erasmus + Education formation) </a:t>
            </a:r>
          </a:p>
          <a:p>
            <a:r>
              <a:rPr lang="fr-FR" sz="1800" dirty="0" smtClean="0">
                <a:solidFill>
                  <a:srgbClr val="00B050"/>
                </a:solidFill>
              </a:rPr>
              <a:t>Head of the impact </a:t>
            </a:r>
            <a:r>
              <a:rPr lang="fr-FR" sz="1800" dirty="0" err="1" smtClean="0">
                <a:solidFill>
                  <a:srgbClr val="00B050"/>
                </a:solidFill>
              </a:rPr>
              <a:t>development</a:t>
            </a:r>
            <a:r>
              <a:rPr lang="fr-FR" sz="1800" dirty="0" smtClean="0">
                <a:solidFill>
                  <a:srgbClr val="00B050"/>
                </a:solidFill>
              </a:rPr>
              <a:t> unit ( French national </a:t>
            </a:r>
            <a:r>
              <a:rPr lang="fr-FR" sz="1800" dirty="0" err="1" smtClean="0">
                <a:solidFill>
                  <a:srgbClr val="00B050"/>
                </a:solidFill>
              </a:rPr>
              <a:t>agency</a:t>
            </a:r>
            <a:r>
              <a:rPr lang="fr-FR" sz="1800" dirty="0" smtClean="0">
                <a:solidFill>
                  <a:srgbClr val="00B050"/>
                </a:solidFill>
              </a:rPr>
              <a:t> Erasmus + </a:t>
            </a:r>
            <a:r>
              <a:rPr lang="fr-FR" sz="1800" dirty="0" err="1" smtClean="0">
                <a:solidFill>
                  <a:srgbClr val="00B050"/>
                </a:solidFill>
              </a:rPr>
              <a:t>education</a:t>
            </a:r>
            <a:r>
              <a:rPr lang="fr-FR" sz="1800" dirty="0" smtClean="0">
                <a:solidFill>
                  <a:srgbClr val="00B050"/>
                </a:solidFill>
              </a:rPr>
              <a:t> and training</a:t>
            </a:r>
            <a:endParaRPr lang="fr-FR" sz="1800" dirty="0">
              <a:solidFill>
                <a:srgbClr val="00B050"/>
              </a:solidFill>
            </a:endParaRPr>
          </a:p>
        </p:txBody>
      </p:sp>
      <p:pic>
        <p:nvPicPr>
          <p:cNvPr id="1026" name="Picture 2"/>
          <p:cNvPicPr>
            <a:picLocks noChangeAspect="1" noChangeArrowheads="1"/>
          </p:cNvPicPr>
          <p:nvPr/>
        </p:nvPicPr>
        <p:blipFill>
          <a:blip r:embed="rId3"/>
          <a:srcRect/>
          <a:stretch>
            <a:fillRect/>
          </a:stretch>
        </p:blipFill>
        <p:spPr bwMode="auto">
          <a:xfrm>
            <a:off x="569519" y="846138"/>
            <a:ext cx="1729181" cy="17446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238960" y="274639"/>
            <a:ext cx="2612940" cy="2125661"/>
          </a:xfrm>
          <a:prstGeom prst="rect">
            <a:avLst/>
          </a:prstGeom>
          <a:noFill/>
          <a:ln w="9525">
            <a:noFill/>
            <a:miter lim="800000"/>
            <a:headEnd/>
            <a:tailEnd/>
          </a:ln>
          <a:effectLst/>
        </p:spPr>
      </p:pic>
      <p:pic>
        <p:nvPicPr>
          <p:cNvPr id="7" name="Image 2"/>
          <p:cNvPicPr>
            <a:picLocks noChangeAspect="1" noChangeArrowheads="1"/>
          </p:cNvPicPr>
          <p:nvPr/>
        </p:nvPicPr>
        <p:blipFill>
          <a:blip r:embed="rId5"/>
          <a:srcRect/>
          <a:stretch>
            <a:fillRect/>
          </a:stretch>
        </p:blipFill>
        <p:spPr bwMode="auto">
          <a:xfrm>
            <a:off x="1056080" y="2752725"/>
            <a:ext cx="544513"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Users\moreau\AppData\Local\Microsoft\Windows\Temporary Internet Files\Content.Outlook\IEAO1OFE\logo-agence-erasmus-france-CMJN (2).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140989" y="197398"/>
            <a:ext cx="4802736" cy="1847850"/>
          </a:xfrm>
          <a:prstGeom prst="rect">
            <a:avLst/>
          </a:prstGeom>
          <a:noFill/>
          <a:ln>
            <a:noFill/>
          </a:ln>
        </p:spPr>
      </p:pic>
      <p:sp>
        <p:nvSpPr>
          <p:cNvPr id="2" name="ZoneTexte 1"/>
          <p:cNvSpPr txBox="1"/>
          <p:nvPr/>
        </p:nvSpPr>
        <p:spPr>
          <a:xfrm>
            <a:off x="1713432" y="3357563"/>
            <a:ext cx="6229350" cy="1384995"/>
          </a:xfrm>
          <a:prstGeom prst="rect">
            <a:avLst/>
          </a:prstGeom>
          <a:noFill/>
        </p:spPr>
        <p:txBody>
          <a:bodyPr wrap="square" rtlCol="0">
            <a:spAutoFit/>
          </a:bodyPr>
          <a:lstStyle/>
          <a:p>
            <a:pPr algn="ctr"/>
            <a:r>
              <a:rPr lang="fr-FR" sz="2800" dirty="0" smtClean="0">
                <a:solidFill>
                  <a:schemeClr val="accent1"/>
                </a:solidFill>
              </a:rPr>
              <a:t>Merci de votre attention !</a:t>
            </a:r>
          </a:p>
          <a:p>
            <a:pPr algn="ctr"/>
            <a:endParaRPr lang="fr-FR" sz="2800" dirty="0" smtClean="0">
              <a:solidFill>
                <a:schemeClr val="accent1"/>
              </a:solidFill>
            </a:endParaRPr>
          </a:p>
          <a:p>
            <a:pPr algn="ctr"/>
            <a:r>
              <a:rPr lang="fr-FR" sz="2800" dirty="0" smtClean="0">
                <a:solidFill>
                  <a:schemeClr val="accent1"/>
                </a:solidFill>
              </a:rPr>
              <a:t>Rachel.duigou@agence-erasmus.fr </a:t>
            </a:r>
            <a:endParaRPr lang="fr-FR" sz="2800" dirty="0">
              <a:solidFill>
                <a:schemeClr val="accent1"/>
              </a:solidFill>
            </a:endParaRPr>
          </a:p>
        </p:txBody>
      </p:sp>
    </p:spTree>
    <p:extLst>
      <p:ext uri="{BB962C8B-B14F-4D97-AF65-F5344CB8AC3E}">
        <p14:creationId xmlns:p14="http://schemas.microsoft.com/office/powerpoint/2010/main" xmlns="" val="3424886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3629" y="3989372"/>
            <a:ext cx="3187831" cy="23628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734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01779" y="6152444"/>
            <a:ext cx="2903986" cy="485745"/>
          </a:xfrm>
          <a:prstGeom prst="rect">
            <a:avLst/>
          </a:prstGeom>
        </p:spPr>
      </p:pic>
      <p:sp>
        <p:nvSpPr>
          <p:cNvPr id="7" name="ZoneTexte 3"/>
          <p:cNvSpPr txBox="1">
            <a:spLocks noChangeArrowheads="1"/>
          </p:cNvSpPr>
          <p:nvPr/>
        </p:nvSpPr>
        <p:spPr bwMode="auto">
          <a:xfrm>
            <a:off x="782309" y="609572"/>
            <a:ext cx="8208913" cy="461665"/>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algn="ctr" eaLnBrk="1" hangingPunct="1">
              <a:spcBef>
                <a:spcPct val="0"/>
              </a:spcBef>
              <a:buFontTx/>
              <a:buNone/>
            </a:pPr>
            <a:r>
              <a:rPr lang="fr-FR" altLang="fr-FR" sz="2400" b="1" dirty="0">
                <a:solidFill>
                  <a:srgbClr val="0070C0"/>
                </a:solidFill>
                <a:latin typeface="Arial" panose="020B0604020202020204" pitchFamily="34" charset="0"/>
                <a:ea typeface="Arial Black" pitchFamily="34" charset="0"/>
                <a:cs typeface="Arial" panose="020B0604020202020204" pitchFamily="34" charset="0"/>
              </a:rPr>
              <a:t>Etude d’impact mobilités internationales des apprentis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3286" y="1350236"/>
            <a:ext cx="8221053" cy="47258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2912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01779" y="6152444"/>
            <a:ext cx="2903986" cy="485745"/>
          </a:xfrm>
          <a:prstGeom prst="rect">
            <a:avLst/>
          </a:prstGeom>
        </p:spPr>
      </p:pic>
      <p:sp>
        <p:nvSpPr>
          <p:cNvPr id="7" name="ZoneTexte 3"/>
          <p:cNvSpPr txBox="1">
            <a:spLocks noChangeArrowheads="1"/>
          </p:cNvSpPr>
          <p:nvPr/>
        </p:nvSpPr>
        <p:spPr bwMode="auto">
          <a:xfrm>
            <a:off x="696851" y="609572"/>
            <a:ext cx="8208913" cy="461665"/>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algn="ctr" eaLnBrk="1" hangingPunct="1">
              <a:spcBef>
                <a:spcPct val="0"/>
              </a:spcBef>
              <a:buFontTx/>
              <a:buNone/>
            </a:pPr>
            <a:r>
              <a:rPr lang="fr-FR" altLang="fr-FR" sz="2400" b="1" dirty="0" smtClean="0">
                <a:solidFill>
                  <a:srgbClr val="0070C0"/>
                </a:solidFill>
                <a:latin typeface="Arial" panose="020B0604020202020204" pitchFamily="34" charset="0"/>
                <a:ea typeface="Arial Black" pitchFamily="34" charset="0"/>
                <a:cs typeface="Arial" panose="020B0604020202020204" pitchFamily="34" charset="0"/>
              </a:rPr>
              <a:t> Etude d’impact mobilités internationales des apprentis </a:t>
            </a:r>
            <a:endParaRPr lang="fr-FR" altLang="fr-FR" sz="2400" b="1" dirty="0">
              <a:solidFill>
                <a:srgbClr val="0070C0"/>
              </a:solidFill>
              <a:latin typeface="Arial" panose="020B0604020202020204" pitchFamily="34" charset="0"/>
              <a:ea typeface="Arial Black"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843" y="1196067"/>
            <a:ext cx="7272471" cy="48543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07234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39271" y="1119773"/>
            <a:ext cx="7889734" cy="55037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3"/>
          <p:cNvSpPr txBox="1">
            <a:spLocks noGrp="1" noChangeArrowheads="1"/>
          </p:cNvSpPr>
          <p:nvPr>
            <p:ph type="title"/>
          </p:nvPr>
        </p:nvSpPr>
        <p:spPr bwMode="auto">
          <a:xfrm>
            <a:off x="550258" y="357045"/>
            <a:ext cx="8136542" cy="830997"/>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algn="ctr" eaLnBrk="1" hangingPunct="1">
              <a:spcBef>
                <a:spcPct val="0"/>
              </a:spcBef>
              <a:buFontTx/>
              <a:buNone/>
            </a:pPr>
            <a:r>
              <a:rPr lang="fr-FR" altLang="fr-FR" sz="2400" b="1" dirty="0" smtClean="0">
                <a:solidFill>
                  <a:srgbClr val="0070C0"/>
                </a:solidFill>
                <a:latin typeface="Arial" panose="020B0604020202020204" pitchFamily="34" charset="0"/>
                <a:ea typeface="Arial Black" pitchFamily="34" charset="0"/>
                <a:cs typeface="Arial" panose="020B0604020202020204" pitchFamily="34" charset="0"/>
              </a:rPr>
              <a:t> Etude d’impact mobilités internationales des apprentis </a:t>
            </a:r>
            <a:endParaRPr lang="fr-FR" altLang="fr-FR" sz="2400" b="1" dirty="0">
              <a:solidFill>
                <a:srgbClr val="0070C0"/>
              </a:solidFill>
              <a:latin typeface="Arial" panose="020B0604020202020204" pitchFamily="34" charset="0"/>
              <a:ea typeface="Arial Black" pitchFamily="34" charset="0"/>
              <a:cs typeface="Arial" panose="020B0604020202020204" pitchFamily="34" charset="0"/>
            </a:endParaRPr>
          </a:p>
        </p:txBody>
      </p:sp>
    </p:spTree>
    <p:extLst>
      <p:ext uri="{BB962C8B-B14F-4D97-AF65-F5344CB8AC3E}">
        <p14:creationId xmlns:p14="http://schemas.microsoft.com/office/powerpoint/2010/main" xmlns="" val="330928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559" y="1600199"/>
            <a:ext cx="7379937" cy="48572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3"/>
          <p:cNvSpPr txBox="1">
            <a:spLocks noGrp="1" noChangeArrowheads="1"/>
          </p:cNvSpPr>
          <p:nvPr>
            <p:ph type="title"/>
          </p:nvPr>
        </p:nvSpPr>
        <p:spPr bwMode="auto">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algn="ctr" eaLnBrk="1" hangingPunct="1">
              <a:spcBef>
                <a:spcPct val="0"/>
              </a:spcBef>
              <a:buFontTx/>
              <a:buNone/>
            </a:pPr>
            <a:r>
              <a:rPr lang="fr-FR" altLang="fr-FR" sz="2400" b="1" dirty="0" smtClean="0">
                <a:solidFill>
                  <a:srgbClr val="0070C0"/>
                </a:solidFill>
                <a:latin typeface="Arial" panose="020B0604020202020204" pitchFamily="34" charset="0"/>
                <a:ea typeface="Arial Black" pitchFamily="34" charset="0"/>
                <a:cs typeface="Arial" panose="020B0604020202020204" pitchFamily="34" charset="0"/>
              </a:rPr>
              <a:t> Etude d’impact mobilités internationales des apprentis </a:t>
            </a:r>
            <a:endParaRPr lang="fr-FR" altLang="fr-FR" sz="2400" b="1" dirty="0">
              <a:solidFill>
                <a:srgbClr val="0070C0"/>
              </a:solidFill>
              <a:latin typeface="Arial" panose="020B0604020202020204" pitchFamily="34" charset="0"/>
              <a:ea typeface="Arial Black" pitchFamily="34" charset="0"/>
              <a:cs typeface="Arial" panose="020B0604020202020204" pitchFamily="34" charset="0"/>
            </a:endParaRPr>
          </a:p>
        </p:txBody>
      </p:sp>
    </p:spTree>
    <p:extLst>
      <p:ext uri="{BB962C8B-B14F-4D97-AF65-F5344CB8AC3E}">
        <p14:creationId xmlns:p14="http://schemas.microsoft.com/office/powerpoint/2010/main" xmlns="" val="1030850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eterlang.com/files/smthumbnaildata/325x/3/6/0/2/4/4/81702_cover_fro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54032" y="1367325"/>
            <a:ext cx="3547552" cy="424854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 3" descr="logos.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01779" y="6152444"/>
            <a:ext cx="2903986" cy="485745"/>
          </a:xfrm>
          <a:prstGeom prst="rect">
            <a:avLst/>
          </a:prstGeom>
        </p:spPr>
      </p:pic>
      <p:sp>
        <p:nvSpPr>
          <p:cNvPr id="7" name="ZoneTexte 3"/>
          <p:cNvSpPr txBox="1">
            <a:spLocks noChangeArrowheads="1"/>
          </p:cNvSpPr>
          <p:nvPr/>
        </p:nvSpPr>
        <p:spPr bwMode="auto">
          <a:xfrm>
            <a:off x="696851" y="609572"/>
            <a:ext cx="8208913" cy="646331"/>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algn="ctr" eaLnBrk="1" hangingPunct="1">
              <a:spcBef>
                <a:spcPct val="0"/>
              </a:spcBef>
              <a:buFontTx/>
              <a:buNone/>
            </a:pPr>
            <a:r>
              <a:rPr lang="fr-FR" altLang="fr-FR" sz="2400" b="1" dirty="0" smtClean="0">
                <a:solidFill>
                  <a:srgbClr val="0070C0"/>
                </a:solidFill>
                <a:latin typeface="Arial" panose="020B0604020202020204" pitchFamily="34" charset="0"/>
                <a:ea typeface="Arial Black" pitchFamily="34" charset="0"/>
                <a:cs typeface="Arial" panose="020B0604020202020204" pitchFamily="34" charset="0"/>
              </a:rPr>
              <a:t>Journal of international </a:t>
            </a:r>
            <a:r>
              <a:rPr lang="fr-FR" altLang="fr-FR" sz="2400" b="1" dirty="0" err="1" smtClean="0">
                <a:solidFill>
                  <a:srgbClr val="0070C0"/>
                </a:solidFill>
                <a:latin typeface="Arial" panose="020B0604020202020204" pitchFamily="34" charset="0"/>
                <a:ea typeface="Arial Black" pitchFamily="34" charset="0"/>
                <a:cs typeface="Arial" panose="020B0604020202020204" pitchFamily="34" charset="0"/>
              </a:rPr>
              <a:t>Mobility</a:t>
            </a:r>
            <a:endParaRPr lang="fr-FR" altLang="fr-FR" sz="2400" b="1" dirty="0" smtClean="0">
              <a:solidFill>
                <a:srgbClr val="0070C0"/>
              </a:solidFill>
              <a:latin typeface="Arial" panose="020B0604020202020204" pitchFamily="34" charset="0"/>
              <a:ea typeface="Arial Black" pitchFamily="34" charset="0"/>
              <a:cs typeface="Arial" panose="020B0604020202020204" pitchFamily="34" charset="0"/>
            </a:endParaRPr>
          </a:p>
          <a:p>
            <a:pPr algn="ctr" eaLnBrk="1" hangingPunct="1">
              <a:spcBef>
                <a:spcPct val="0"/>
              </a:spcBef>
              <a:buFontTx/>
              <a:buNone/>
            </a:pPr>
            <a:r>
              <a:rPr lang="fr-FR" altLang="fr-FR" sz="1200" b="1" dirty="0" smtClean="0">
                <a:solidFill>
                  <a:srgbClr val="0070C0"/>
                </a:solidFill>
                <a:latin typeface="Arial" panose="020B0604020202020204" pitchFamily="34" charset="0"/>
                <a:ea typeface="Arial Black" pitchFamily="34" charset="0"/>
                <a:cs typeface="Arial" panose="020B0604020202020204" pitchFamily="34" charset="0"/>
              </a:rPr>
              <a:t>Editions Peter Lang</a:t>
            </a:r>
            <a:endParaRPr lang="fr-FR" altLang="fr-FR" sz="1200" b="1" dirty="0">
              <a:solidFill>
                <a:srgbClr val="0070C0"/>
              </a:solidFill>
              <a:latin typeface="Arial" panose="020B0604020202020204" pitchFamily="34" charset="0"/>
              <a:ea typeface="Arial Black" pitchFamily="34" charset="0"/>
              <a:cs typeface="Arial" panose="020B0604020202020204" pitchFamily="34" charset="0"/>
            </a:endParaRPr>
          </a:p>
        </p:txBody>
      </p:sp>
      <p:sp>
        <p:nvSpPr>
          <p:cNvPr id="5" name="ZoneTexte 4"/>
          <p:cNvSpPr txBox="1"/>
          <p:nvPr/>
        </p:nvSpPr>
        <p:spPr>
          <a:xfrm>
            <a:off x="468996" y="1627681"/>
            <a:ext cx="4985036" cy="1144929"/>
          </a:xfrm>
          <a:prstGeom prst="rect">
            <a:avLst/>
          </a:prstGeom>
          <a:noFill/>
        </p:spPr>
        <p:txBody>
          <a:bodyPr wrap="square" rtlCol="0">
            <a:spAutoFit/>
          </a:bodyPr>
          <a:lstStyle/>
          <a:p>
            <a:pPr marL="285750" indent="-285750">
              <a:lnSpc>
                <a:spcPct val="80000"/>
              </a:lnSpc>
              <a:buFont typeface="Wingdings" panose="05000000000000000000" pitchFamily="2" charset="2"/>
              <a:buChar char="§"/>
            </a:pPr>
            <a:endParaRPr lang="en-GB" b="1" dirty="0" smtClean="0">
              <a:solidFill>
                <a:schemeClr val="tx2"/>
              </a:solidFill>
              <a:latin typeface="Arial" pitchFamily="34" charset="0"/>
              <a:cs typeface="Arial" pitchFamily="34" charset="0"/>
            </a:endParaRPr>
          </a:p>
          <a:p>
            <a:pPr marL="447675">
              <a:spcAft>
                <a:spcPts val="0"/>
              </a:spcAft>
              <a:buNone/>
            </a:pPr>
            <a:r>
              <a:rPr lang="fr-FR" b="1" dirty="0" smtClean="0">
                <a:solidFill>
                  <a:schemeClr val="accent2"/>
                </a:solidFill>
              </a:rPr>
              <a:t>Article « Un cadre pour valoriser les apprentissages informels issus de l’expérience internationale » JIM N°2 octobre 2014</a:t>
            </a:r>
            <a:endParaRPr lang="fr-FR" b="1" dirty="0">
              <a:solidFill>
                <a:schemeClr val="accent2"/>
              </a:solidFill>
            </a:endParaRPr>
          </a:p>
        </p:txBody>
      </p:sp>
      <p:sp>
        <p:nvSpPr>
          <p:cNvPr id="6" name="ZoneTexte 5"/>
          <p:cNvSpPr txBox="1"/>
          <p:nvPr/>
        </p:nvSpPr>
        <p:spPr>
          <a:xfrm>
            <a:off x="639912" y="2896116"/>
            <a:ext cx="4814120" cy="1865126"/>
          </a:xfrm>
          <a:prstGeom prst="rect">
            <a:avLst/>
          </a:prstGeom>
          <a:noFill/>
        </p:spPr>
        <p:txBody>
          <a:bodyPr wrap="square" rtlCol="0">
            <a:spAutoFit/>
          </a:bodyPr>
          <a:lstStyle/>
          <a:p>
            <a:pPr marL="285750" indent="-285750">
              <a:lnSpc>
                <a:spcPct val="80000"/>
              </a:lnSpc>
              <a:buFont typeface="Wingdings" panose="05000000000000000000" pitchFamily="2" charset="2"/>
              <a:buChar char="§"/>
            </a:pPr>
            <a:r>
              <a:rPr lang="en-GB" dirty="0" err="1">
                <a:solidFill>
                  <a:schemeClr val="tx2"/>
                </a:solidFill>
                <a:latin typeface="Arial" pitchFamily="34" charset="0"/>
                <a:cs typeface="Arial" pitchFamily="34" charset="0"/>
              </a:rPr>
              <a:t>J</a:t>
            </a:r>
            <a:r>
              <a:rPr lang="en-GB" dirty="0" err="1" smtClean="0">
                <a:solidFill>
                  <a:schemeClr val="tx2"/>
                </a:solidFill>
                <a:latin typeface="Arial" pitchFamily="34" charset="0"/>
                <a:cs typeface="Arial" pitchFamily="34" charset="0"/>
              </a:rPr>
              <a:t>eunes</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en</a:t>
            </a:r>
            <a:r>
              <a:rPr lang="en-GB" dirty="0" smtClean="0">
                <a:solidFill>
                  <a:schemeClr val="tx2"/>
                </a:solidFill>
                <a:latin typeface="Arial" pitchFamily="34" charset="0"/>
                <a:cs typeface="Arial" pitchFamily="34" charset="0"/>
              </a:rPr>
              <a:t> formation </a:t>
            </a:r>
            <a:r>
              <a:rPr lang="en-GB" dirty="0" err="1" smtClean="0">
                <a:solidFill>
                  <a:schemeClr val="tx2"/>
                </a:solidFill>
                <a:latin typeface="Arial" pitchFamily="34" charset="0"/>
                <a:cs typeface="Arial" pitchFamily="34" charset="0"/>
              </a:rPr>
              <a:t>agricole</a:t>
            </a:r>
            <a:r>
              <a:rPr lang="en-GB" dirty="0" smtClean="0">
                <a:solidFill>
                  <a:schemeClr val="tx2"/>
                </a:solidFill>
                <a:latin typeface="Arial" pitchFamily="34" charset="0"/>
                <a:cs typeface="Arial" pitchFamily="34" charset="0"/>
              </a:rPr>
              <a:t> BTS</a:t>
            </a:r>
          </a:p>
          <a:p>
            <a:pPr marL="285750" indent="-285750">
              <a:lnSpc>
                <a:spcPct val="80000"/>
              </a:lnSpc>
              <a:buFont typeface="Wingdings" panose="05000000000000000000" pitchFamily="2" charset="2"/>
              <a:buChar char="§"/>
            </a:pPr>
            <a:endParaRPr lang="en-GB" dirty="0" smtClean="0">
              <a:solidFill>
                <a:schemeClr val="tx2"/>
              </a:solidFill>
              <a:latin typeface="Arial" pitchFamily="34" charset="0"/>
              <a:cs typeface="Arial" pitchFamily="34" charset="0"/>
            </a:endParaRPr>
          </a:p>
          <a:p>
            <a:pPr marL="285750" indent="-285750">
              <a:lnSpc>
                <a:spcPct val="80000"/>
              </a:lnSpc>
              <a:buFont typeface="Wingdings" panose="05000000000000000000" pitchFamily="2" charset="2"/>
              <a:buChar char="§"/>
            </a:pPr>
            <a:r>
              <a:rPr lang="en-GB" dirty="0" smtClean="0">
                <a:solidFill>
                  <a:schemeClr val="tx2"/>
                </a:solidFill>
                <a:latin typeface="Arial" pitchFamily="34" charset="0"/>
                <a:cs typeface="Arial" pitchFamily="34" charset="0"/>
              </a:rPr>
              <a:t>9 situations  </a:t>
            </a:r>
            <a:r>
              <a:rPr lang="en-GB" dirty="0" err="1" smtClean="0">
                <a:solidFill>
                  <a:schemeClr val="tx2"/>
                </a:solidFill>
                <a:latin typeface="Arial" pitchFamily="34" charset="0"/>
                <a:cs typeface="Arial" pitchFamily="34" charset="0"/>
              </a:rPr>
              <a:t>constitutives</a:t>
            </a:r>
            <a:r>
              <a:rPr lang="en-GB" dirty="0" smtClean="0">
                <a:solidFill>
                  <a:schemeClr val="tx2"/>
                </a:solidFill>
                <a:latin typeface="Arial" pitchFamily="34" charset="0"/>
                <a:cs typeface="Arial" pitchFamily="34" charset="0"/>
              </a:rPr>
              <a:t> de </a:t>
            </a:r>
            <a:r>
              <a:rPr lang="en-GB" dirty="0" err="1" smtClean="0">
                <a:solidFill>
                  <a:schemeClr val="tx2"/>
                </a:solidFill>
                <a:latin typeface="Arial" pitchFamily="34" charset="0"/>
                <a:cs typeface="Arial" pitchFamily="34" charset="0"/>
              </a:rPr>
              <a:t>l’expérience</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internationale</a:t>
            </a:r>
            <a:r>
              <a:rPr lang="en-GB" dirty="0" smtClean="0">
                <a:solidFill>
                  <a:schemeClr val="tx2"/>
                </a:solidFill>
                <a:latin typeface="Arial" pitchFamily="34" charset="0"/>
                <a:cs typeface="Arial" pitchFamily="34" charset="0"/>
              </a:rPr>
              <a:t>. Ex: </a:t>
            </a:r>
            <a:r>
              <a:rPr lang="en-GB" dirty="0" err="1" smtClean="0">
                <a:solidFill>
                  <a:schemeClr val="tx2"/>
                </a:solidFill>
                <a:latin typeface="Arial" pitchFamily="34" charset="0"/>
                <a:cs typeface="Arial" pitchFamily="34" charset="0"/>
              </a:rPr>
              <a:t>l’arrivée</a:t>
            </a:r>
            <a:endParaRPr lang="en-GB" dirty="0" smtClean="0">
              <a:solidFill>
                <a:schemeClr val="tx2"/>
              </a:solidFill>
              <a:latin typeface="Arial" pitchFamily="34" charset="0"/>
              <a:cs typeface="Arial" pitchFamily="34" charset="0"/>
            </a:endParaRPr>
          </a:p>
          <a:p>
            <a:pPr marL="285750" indent="-285750">
              <a:lnSpc>
                <a:spcPct val="80000"/>
              </a:lnSpc>
              <a:buFont typeface="Wingdings" panose="05000000000000000000" pitchFamily="2" charset="2"/>
              <a:buChar char="§"/>
            </a:pPr>
            <a:endParaRPr lang="en-GB" dirty="0" smtClean="0">
              <a:solidFill>
                <a:schemeClr val="tx2"/>
              </a:solidFill>
              <a:latin typeface="Arial" pitchFamily="34" charset="0"/>
              <a:cs typeface="Arial" pitchFamily="34" charset="0"/>
            </a:endParaRPr>
          </a:p>
          <a:p>
            <a:pPr marL="285750" indent="-285750">
              <a:lnSpc>
                <a:spcPct val="80000"/>
              </a:lnSpc>
              <a:buFont typeface="Wingdings" panose="05000000000000000000" pitchFamily="2" charset="2"/>
              <a:buChar char="§"/>
            </a:pPr>
            <a:r>
              <a:rPr lang="en-GB" dirty="0" smtClean="0">
                <a:solidFill>
                  <a:schemeClr val="tx2"/>
                </a:solidFill>
                <a:latin typeface="Arial" pitchFamily="34" charset="0"/>
                <a:cs typeface="Arial" pitchFamily="34" charset="0"/>
              </a:rPr>
              <a:t>Aider les </a:t>
            </a:r>
            <a:r>
              <a:rPr lang="en-GB" dirty="0" err="1" smtClean="0">
                <a:solidFill>
                  <a:schemeClr val="tx2"/>
                </a:solidFill>
                <a:latin typeface="Arial" pitchFamily="34" charset="0"/>
                <a:cs typeface="Arial" pitchFamily="34" charset="0"/>
              </a:rPr>
              <a:t>jeunes</a:t>
            </a:r>
            <a:r>
              <a:rPr lang="en-GB" dirty="0" smtClean="0">
                <a:solidFill>
                  <a:schemeClr val="tx2"/>
                </a:solidFill>
                <a:latin typeface="Arial" pitchFamily="34" charset="0"/>
                <a:cs typeface="Arial" pitchFamily="34" charset="0"/>
              </a:rPr>
              <a:t> et </a:t>
            </a:r>
            <a:r>
              <a:rPr lang="en-GB" dirty="0" err="1" smtClean="0">
                <a:solidFill>
                  <a:schemeClr val="tx2"/>
                </a:solidFill>
                <a:latin typeface="Arial" pitchFamily="34" charset="0"/>
                <a:cs typeface="Arial" pitchFamily="34" charset="0"/>
              </a:rPr>
              <a:t>leurs</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proches</a:t>
            </a:r>
            <a:r>
              <a:rPr lang="en-GB" dirty="0" smtClean="0">
                <a:solidFill>
                  <a:schemeClr val="tx2"/>
                </a:solidFill>
                <a:latin typeface="Arial" pitchFamily="34" charset="0"/>
                <a:cs typeface="Arial" pitchFamily="34" charset="0"/>
              </a:rPr>
              <a:t> à </a:t>
            </a:r>
            <a:r>
              <a:rPr lang="en-GB" dirty="0" err="1" smtClean="0">
                <a:solidFill>
                  <a:schemeClr val="tx2"/>
                </a:solidFill>
                <a:latin typeface="Arial" pitchFamily="34" charset="0"/>
                <a:cs typeface="Arial" pitchFamily="34" charset="0"/>
              </a:rPr>
              <a:t>valoriser</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l’expérience</a:t>
            </a:r>
            <a:r>
              <a:rPr lang="en-GB" dirty="0" smtClean="0">
                <a:solidFill>
                  <a:schemeClr val="tx2"/>
                </a:solidFill>
                <a:latin typeface="Arial" pitchFamily="34" charset="0"/>
                <a:cs typeface="Arial" pitchFamily="34" charset="0"/>
              </a:rPr>
              <a:t> de </a:t>
            </a:r>
            <a:r>
              <a:rPr lang="en-GB" dirty="0" err="1" smtClean="0">
                <a:solidFill>
                  <a:schemeClr val="tx2"/>
                </a:solidFill>
                <a:latin typeface="Arial" pitchFamily="34" charset="0"/>
                <a:cs typeface="Arial" pitchFamily="34" charset="0"/>
              </a:rPr>
              <a:t>mobilité</a:t>
            </a:r>
            <a:r>
              <a:rPr lang="en-GB" dirty="0" smtClean="0">
                <a:solidFill>
                  <a:schemeClr val="tx2"/>
                </a:solidFill>
                <a:latin typeface="Arial" pitchFamily="34" charset="0"/>
                <a:cs typeface="Arial" pitchFamily="34" charset="0"/>
              </a:rPr>
              <a:t> </a:t>
            </a:r>
            <a:r>
              <a:rPr lang="en-GB" dirty="0" err="1" smtClean="0">
                <a:solidFill>
                  <a:schemeClr val="tx2"/>
                </a:solidFill>
                <a:latin typeface="Arial" pitchFamily="34" charset="0"/>
                <a:cs typeface="Arial" pitchFamily="34" charset="0"/>
              </a:rPr>
              <a:t>internationale</a:t>
            </a:r>
            <a:endParaRPr lang="en-GB" dirty="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xmlns="" val="1404024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rgbClr val="0070C0"/>
                </a:solidFill>
              </a:rPr>
              <a:t>Multilingusime</a:t>
            </a:r>
            <a:r>
              <a:rPr lang="fr-FR" dirty="0" smtClean="0">
                <a:solidFill>
                  <a:srgbClr val="0070C0"/>
                </a:solidFill>
              </a:rPr>
              <a:t> !</a:t>
            </a:r>
            <a:endParaRPr lang="fr-FR" dirty="0">
              <a:solidFill>
                <a:srgbClr val="0070C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4534" y="1242481"/>
            <a:ext cx="3609047" cy="37098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5170207" y="1242481"/>
            <a:ext cx="3221834" cy="3852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Image 5" descr="logos.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01779" y="6152444"/>
            <a:ext cx="2903986" cy="485745"/>
          </a:xfrm>
          <a:prstGeom prst="rect">
            <a:avLst/>
          </a:prstGeom>
        </p:spPr>
      </p:pic>
      <p:sp>
        <p:nvSpPr>
          <p:cNvPr id="7" name="Rectangle 6"/>
          <p:cNvSpPr/>
          <p:nvPr/>
        </p:nvSpPr>
        <p:spPr>
          <a:xfrm>
            <a:off x="457200" y="5094707"/>
            <a:ext cx="4572000" cy="923330"/>
          </a:xfrm>
          <a:prstGeom prst="rect">
            <a:avLst/>
          </a:prstGeom>
        </p:spPr>
        <p:txBody>
          <a:bodyPr>
            <a:spAutoFit/>
          </a:bodyPr>
          <a:lstStyle/>
          <a:p>
            <a:r>
              <a:rPr lang="fr-FR" b="1" cap="all" dirty="0">
                <a:solidFill>
                  <a:srgbClr val="0070C0"/>
                </a:solidFill>
              </a:rPr>
              <a:t>LABEL EUROPÉEN DES LANGUES </a:t>
            </a:r>
            <a:r>
              <a:rPr lang="fr-FR" cap="all" dirty="0"/>
              <a:t>: UN LEVIER POUR LE MULTILINGUISME ET L’INNOVATION DANS L’APPRENTISSAGE LINGUISTIQUE</a:t>
            </a:r>
          </a:p>
        </p:txBody>
      </p:sp>
      <p:pic>
        <p:nvPicPr>
          <p:cNvPr id="8"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42103" y="5094707"/>
            <a:ext cx="1919352" cy="11112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Flèche droite 8"/>
          <p:cNvSpPr/>
          <p:nvPr/>
        </p:nvSpPr>
        <p:spPr>
          <a:xfrm>
            <a:off x="4385192" y="5602487"/>
            <a:ext cx="644008" cy="3503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81476" y="0"/>
            <a:ext cx="1484889" cy="12343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55485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re 7"/>
          <p:cNvSpPr>
            <a:spLocks noGrp="1"/>
          </p:cNvSpPr>
          <p:nvPr>
            <p:ph type="title"/>
          </p:nvPr>
        </p:nvSpPr>
        <p:spPr/>
        <p:txBody>
          <a:bodyPr/>
          <a:lstStyle/>
          <a:p>
            <a:pPr algn="l"/>
            <a:r>
              <a:rPr lang="fr-FR" sz="2400" b="1" dirty="0">
                <a:solidFill>
                  <a:srgbClr val="FF0000"/>
                </a:solidFill>
              </a:rPr>
              <a:t>Excellence et innovation dans l’apprentissage et l’enseignement des </a:t>
            </a:r>
            <a:r>
              <a:rPr lang="fr-FR" sz="2400" b="1" dirty="0" smtClean="0">
                <a:solidFill>
                  <a:srgbClr val="FF0000"/>
                </a:solidFill>
              </a:rPr>
              <a:t>langues:</a:t>
            </a:r>
            <a:r>
              <a:rPr lang="fr-FR" sz="2000" b="1" dirty="0" smtClean="0">
                <a:solidFill>
                  <a:srgbClr val="FF0000"/>
                </a:solidFill>
              </a:rPr>
              <a:t> </a:t>
            </a:r>
            <a:r>
              <a:rPr lang="fr-FR" sz="2400" b="1" dirty="0">
                <a:solidFill>
                  <a:srgbClr val="FF0000"/>
                </a:solidFill>
              </a:rPr>
              <a:t>l</a:t>
            </a:r>
            <a:r>
              <a:rPr lang="fr-FR" altLang="fr-FR" sz="2400" b="1" dirty="0" smtClean="0">
                <a:solidFill>
                  <a:srgbClr val="FF0000"/>
                </a:solidFill>
              </a:rPr>
              <a:t>e Label européen des langues</a:t>
            </a:r>
          </a:p>
        </p:txBody>
      </p:sp>
      <p:sp>
        <p:nvSpPr>
          <p:cNvPr id="3" name="Espace réservé du contenu 2"/>
          <p:cNvSpPr>
            <a:spLocks noGrp="1"/>
          </p:cNvSpPr>
          <p:nvPr>
            <p:ph idx="1"/>
          </p:nvPr>
        </p:nvSpPr>
        <p:spPr>
          <a:xfrm>
            <a:off x="414750" y="1458686"/>
            <a:ext cx="5996936" cy="4525963"/>
          </a:xfrm>
        </p:spPr>
        <p:txBody>
          <a:bodyPr/>
          <a:lstStyle/>
          <a:p>
            <a:r>
              <a:rPr lang="fr-FR" sz="2400" dirty="0" smtClean="0"/>
              <a:t>Un concours </a:t>
            </a:r>
            <a:r>
              <a:rPr lang="fr-FR" sz="2400" b="1" dirty="0" smtClean="0"/>
              <a:t>d’excellence</a:t>
            </a:r>
            <a:r>
              <a:rPr lang="fr-FR" sz="2400" dirty="0" smtClean="0"/>
              <a:t>;</a:t>
            </a:r>
          </a:p>
          <a:p>
            <a:pPr marL="0" indent="0">
              <a:buNone/>
            </a:pPr>
            <a:endParaRPr lang="fr-FR" sz="900" dirty="0" smtClean="0"/>
          </a:p>
          <a:p>
            <a:r>
              <a:rPr lang="fr-FR" sz="2400" dirty="0" smtClean="0"/>
              <a:t>Critères: </a:t>
            </a:r>
            <a:r>
              <a:rPr lang="fr-FR" sz="2400" b="1" dirty="0" smtClean="0"/>
              <a:t>innovation</a:t>
            </a:r>
            <a:r>
              <a:rPr lang="fr-FR" sz="2400" dirty="0" smtClean="0"/>
              <a:t>, pertinence, </a:t>
            </a:r>
            <a:r>
              <a:rPr lang="fr-FR" sz="2400" b="1" dirty="0" smtClean="0"/>
              <a:t>transférabilité</a:t>
            </a:r>
            <a:r>
              <a:rPr lang="fr-FR" sz="2400" dirty="0" smtClean="0"/>
              <a:t>;</a:t>
            </a:r>
          </a:p>
          <a:p>
            <a:pPr marL="0" indent="0">
              <a:buNone/>
            </a:pPr>
            <a:endParaRPr lang="fr-FR" sz="1100" b="1" dirty="0" smtClean="0"/>
          </a:p>
          <a:p>
            <a:r>
              <a:rPr lang="fr-FR" sz="2400" b="1" dirty="0" smtClean="0"/>
              <a:t>Toutes les langues </a:t>
            </a:r>
            <a:r>
              <a:rPr lang="fr-FR" sz="2400" dirty="0" smtClean="0"/>
              <a:t>y compris langues régionales et non européennes;</a:t>
            </a:r>
          </a:p>
          <a:p>
            <a:pPr marL="0" indent="0">
              <a:buNone/>
            </a:pPr>
            <a:endParaRPr lang="fr-FR" sz="1100" dirty="0" smtClean="0"/>
          </a:p>
          <a:p>
            <a:r>
              <a:rPr lang="fr-FR" sz="2400" dirty="0" smtClean="0"/>
              <a:t>Une </a:t>
            </a:r>
            <a:r>
              <a:rPr lang="fr-FR" sz="2400" b="1" dirty="0" smtClean="0"/>
              <a:t>reconnaissance</a:t>
            </a:r>
            <a:r>
              <a:rPr lang="fr-FR" sz="2400" dirty="0" smtClean="0"/>
              <a:t> institutionnelle;</a:t>
            </a:r>
          </a:p>
          <a:p>
            <a:pPr marL="0" indent="0">
              <a:buNone/>
            </a:pPr>
            <a:endParaRPr lang="fr-FR" sz="1100" dirty="0" smtClean="0"/>
          </a:p>
          <a:p>
            <a:r>
              <a:rPr lang="fr-FR" sz="2400" dirty="0" smtClean="0"/>
              <a:t>Un évènement</a:t>
            </a:r>
            <a:r>
              <a:rPr lang="fr-FR" sz="2400" b="1" dirty="0" smtClean="0"/>
              <a:t> </a:t>
            </a:r>
            <a:r>
              <a:rPr lang="fr-FR" sz="2400" dirty="0" smtClean="0"/>
              <a:t>annuel</a:t>
            </a:r>
            <a:r>
              <a:rPr lang="fr-FR" sz="2400" b="1" dirty="0" smtClean="0"/>
              <a:t> </a:t>
            </a:r>
            <a:r>
              <a:rPr lang="fr-FR" sz="2400" dirty="0" smtClean="0"/>
              <a:t>rassemblant les </a:t>
            </a:r>
            <a:r>
              <a:rPr lang="fr-FR" sz="2400" b="1" dirty="0" smtClean="0"/>
              <a:t>acteurs de la politique linguistique de tous les secteurs</a:t>
            </a:r>
            <a:r>
              <a:rPr lang="fr-FR" sz="2400" dirty="0" smtClean="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54131" y="1208314"/>
            <a:ext cx="2800353" cy="461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50704" y="1774371"/>
            <a:ext cx="1314718" cy="1052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54308" y="2075943"/>
            <a:ext cx="1730488" cy="2504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62863" y="3105954"/>
            <a:ext cx="1405118" cy="1648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578034" y="5391150"/>
            <a:ext cx="207645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0698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404</Words>
  <Application>Microsoft Office PowerPoint</Application>
  <PresentationFormat>Affichage à l'écran (4:3)</PresentationFormat>
  <Paragraphs>60</Paragraphs>
  <Slides>10</Slides>
  <Notes>6</Notes>
  <HiddenSlides>0</HiddenSlides>
  <MMClips>0</MMClips>
  <ScaleCrop>false</ScaleCrop>
  <HeadingPairs>
    <vt:vector size="4" baseType="variant">
      <vt:variant>
        <vt:lpstr>Thème</vt:lpstr>
      </vt:variant>
      <vt:variant>
        <vt:i4>2</vt:i4>
      </vt:variant>
      <vt:variant>
        <vt:lpstr>Titres des diapositives</vt:lpstr>
      </vt:variant>
      <vt:variant>
        <vt:i4>10</vt:i4>
      </vt:variant>
    </vt:vector>
  </HeadingPairs>
  <TitlesOfParts>
    <vt:vector size="12" baseType="lpstr">
      <vt:lpstr>Thème Office</vt:lpstr>
      <vt:lpstr>1_Thème Office</vt:lpstr>
      <vt:lpstr>Diapositive 1</vt:lpstr>
      <vt:lpstr>Diapositive 2</vt:lpstr>
      <vt:lpstr>Diapositive 3</vt:lpstr>
      <vt:lpstr>Diapositive 4</vt:lpstr>
      <vt:lpstr> Etude d’impact mobilités internationales des apprentis </vt:lpstr>
      <vt:lpstr> Etude d’impact mobilités internationales des apprentis </vt:lpstr>
      <vt:lpstr>Diapositive 7</vt:lpstr>
      <vt:lpstr>Multilingusime !</vt:lpstr>
      <vt:lpstr>Excellence et innovation dans l’apprentissage et l’enseignement des langues: le Label européen des langues</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Julia robisco</dc:creator>
  <cp:lastModifiedBy>Farida</cp:lastModifiedBy>
  <cp:revision>64</cp:revision>
  <dcterms:created xsi:type="dcterms:W3CDTF">2014-10-06T15:16:06Z</dcterms:created>
  <dcterms:modified xsi:type="dcterms:W3CDTF">2015-02-06T07:00:40Z</dcterms:modified>
</cp:coreProperties>
</file>