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2" r:id="rId3"/>
    <p:sldId id="261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FFFF99"/>
    <a:srgbClr val="2157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45" d="100"/>
          <a:sy n="45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372426CF-279D-4E12-A0A7-92DB0956F6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25683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07766DD-3FBE-467D-B37D-8CF130FD1E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77940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7892F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5" name="Text Box 1034"/>
          <p:cNvSpPr txBox="1">
            <a:spLocks noChangeArrowheads="1"/>
          </p:cNvSpPr>
          <p:nvPr userDrawn="1"/>
        </p:nvSpPr>
        <p:spPr bwMode="auto">
          <a:xfrm>
            <a:off x="0" y="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EEC9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6" name="Text Box 1035"/>
          <p:cNvSpPr txBox="1">
            <a:spLocks noChangeArrowheads="1"/>
          </p:cNvSpPr>
          <p:nvPr userDrawn="1"/>
        </p:nvSpPr>
        <p:spPr bwMode="auto">
          <a:xfrm rot="16200000">
            <a:off x="-2505075" y="3883025"/>
            <a:ext cx="5635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Comité mondial pour les apprentissages – </a:t>
            </a:r>
            <a:r>
              <a:rPr lang="fr-FR" altLang="fr-FR" sz="1400" b="1" i="1" dirty="0" err="1" smtClean="0">
                <a:solidFill>
                  <a:schemeClr val="bg1"/>
                </a:solidFill>
                <a:latin typeface="Arial" charset="0"/>
              </a:rPr>
              <a:t>Lifelong</a:t>
            </a: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 Learning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6731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336550"/>
            <a:ext cx="8458200" cy="882650"/>
          </a:xfrm>
          <a:solidFill>
            <a:srgbClr val="FFFF99">
              <a:alpha val="50196"/>
            </a:srgbClr>
          </a:solidFill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5123" name="Oval 102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191000"/>
            <a:ext cx="6400800" cy="1905000"/>
          </a:xfrm>
          <a:prstGeom prst="ellipse">
            <a:avLst/>
          </a:prstGeom>
          <a:solidFill>
            <a:srgbClr val="FFFF99">
              <a:alpha val="50196"/>
            </a:srgbClr>
          </a:solidFill>
          <a:extLst/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807AAC-CC1C-4E59-BFF6-1CF8E0B0188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F70DF6-0A7C-4391-B687-646C1E67E9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5983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2246-7AF7-469A-993A-DD6C93606F08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9803-59F4-4B33-BBBA-6A0C445EC4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4807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15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15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FA21-74AA-4458-BEB6-33169A4B8DF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D9C6-26AB-4496-80D7-161EE6761D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2547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0AA2-3C6D-4327-AE9A-6D6A1993D44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2FBD-1844-4542-9CCB-6F94283C00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7550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0930-0BAA-4E8A-A935-91012CEB699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FFAB-0CE0-4AFA-84EB-F155C7801E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5954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88A1-1CAE-42EA-85C9-5597B7F8E0A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E2AB-6120-4640-A5C5-3C4A7A1064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544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D9C0-03FA-40E5-8F56-99F37692BFB0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A37F-454B-4EAD-9F67-D66F4A348B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70531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C233-8A02-4882-AC8F-0E499B27E89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54AB-E964-4854-986E-0B6C244938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81156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34DC-5728-4F36-8660-35289984251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F210-A33F-41B2-98FC-F1BFC99AAB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51332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F53CC-AFA1-48A7-BE53-0973D1B2250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F4AA-4BF9-427E-A5A7-A7D395CFD7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5112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7EB5-7003-4139-AED8-0C4227A50A67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2803-19C0-4B2A-8ACD-BB0B350C11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349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1578A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59C97EB-9407-40FA-B385-7CD05FCC70FB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1578A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B46D5E3-61A7-47B3-A9B8-3C0B710979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 rot="-5400000">
            <a:off x="-2505075" y="3879850"/>
            <a:ext cx="5635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500" i="1" dirty="0" smtClean="0">
                <a:solidFill>
                  <a:schemeClr val="bg1"/>
                </a:solidFill>
                <a:latin typeface="Arial" charset="0"/>
              </a:rPr>
              <a:t>Comité mondial pour les apprentissages – </a:t>
            </a:r>
            <a:r>
              <a:rPr lang="fr-FR" altLang="fr-FR" sz="1500" i="1" dirty="0" err="1" smtClean="0">
                <a:solidFill>
                  <a:schemeClr val="bg1"/>
                </a:solidFill>
                <a:latin typeface="Arial" charset="0"/>
              </a:rPr>
              <a:t>Lifelong</a:t>
            </a:r>
            <a:r>
              <a:rPr lang="fr-FR" altLang="fr-FR" sz="1500" i="1" dirty="0" smtClean="0">
                <a:solidFill>
                  <a:schemeClr val="bg1"/>
                </a:solidFill>
                <a:latin typeface="Arial" charset="0"/>
              </a:rPr>
              <a:t> Learning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0" y="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EEC9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</a:rPr>
              <a:t>CMA</a:t>
            </a:r>
          </a:p>
        </p:txBody>
      </p:sp>
      <p:sp>
        <p:nvSpPr>
          <p:cNvPr id="11" name="Rectangle 1031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7892F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6731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035"/>
          <p:cNvSpPr txBox="1">
            <a:spLocks noChangeArrowheads="1"/>
          </p:cNvSpPr>
          <p:nvPr userDrawn="1"/>
        </p:nvSpPr>
        <p:spPr bwMode="auto">
          <a:xfrm rot="16200000">
            <a:off x="-2505075" y="3883025"/>
            <a:ext cx="5635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Comité mondial pour les apprentissages – </a:t>
            </a:r>
            <a:r>
              <a:rPr lang="fr-FR" altLang="fr-FR" sz="1400" b="1" i="1" dirty="0" err="1" smtClean="0">
                <a:solidFill>
                  <a:schemeClr val="bg1"/>
                </a:solidFill>
                <a:latin typeface="Arial" charset="0"/>
              </a:rPr>
              <a:t>Lifelong</a:t>
            </a: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 Learning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838200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18573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14414" y="4286256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9242"/>
                </a:solidFill>
              </a:rPr>
              <a:t>Farida TEMIMI (France) </a:t>
            </a:r>
          </a:p>
          <a:p>
            <a:r>
              <a:rPr lang="fr-FR" b="1" dirty="0" smtClean="0">
                <a:solidFill>
                  <a:srgbClr val="009242"/>
                </a:solidFill>
              </a:rPr>
              <a:t>Ingénieur en formation</a:t>
            </a:r>
          </a:p>
          <a:p>
            <a:r>
              <a:rPr lang="fr-FR" b="1" dirty="0" smtClean="0">
                <a:solidFill>
                  <a:srgbClr val="009242"/>
                </a:solidFill>
              </a:rPr>
              <a:t>Fédération Européenne des Ecoles </a:t>
            </a:r>
          </a:p>
          <a:p>
            <a:r>
              <a:rPr lang="fr-FR" b="1" dirty="0" smtClean="0">
                <a:solidFill>
                  <a:srgbClr val="009242"/>
                </a:solidFill>
              </a:rPr>
              <a:t>Déléguée Générale CMA   </a:t>
            </a:r>
            <a:r>
              <a:rPr lang="fr-FR" b="1" dirty="0" smtClean="0"/>
              <a:t>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214950"/>
            <a:ext cx="723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066800" y="581004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928662" y="285728"/>
            <a:ext cx="8215338" cy="1214446"/>
          </a:xfrm>
          <a:prstGeom prst="rect">
            <a:avLst/>
          </a:prstGeom>
          <a:solidFill>
            <a:srgbClr val="00924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Reconnaître 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 faire émerger des compétences interculturelles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70" y="157161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357298"/>
          </a:xfrm>
          <a:solidFill>
            <a:srgbClr val="00B050"/>
          </a:solidFill>
        </p:spPr>
        <p:txBody>
          <a:bodyPr/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«</a:t>
            </a:r>
            <a:r>
              <a:rPr lang="fr-FR" sz="2800" dirty="0" smtClean="0"/>
              <a:t> Nos cultures sont toutes métissées, tigrées, tatouées, arlequinées » (Michel Serres)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2071678"/>
            <a:ext cx="7772400" cy="4495800"/>
          </a:xfrm>
        </p:spPr>
        <p:txBody>
          <a:bodyPr/>
          <a:lstStyle/>
          <a:p>
            <a:pPr algn="just"/>
            <a:r>
              <a:rPr lang="fr-FR" sz="2400" dirty="0" smtClean="0"/>
              <a:t>Avec la mondialisation, le développement des technologies qui tendent à faire disparaître les distances et confondre  les espaces, les cultures, les identités se transforment sans </a:t>
            </a:r>
            <a:r>
              <a:rPr lang="fr-FR" sz="2400" dirty="0" smtClean="0"/>
              <a:t>cesse. Dès lors, </a:t>
            </a:r>
            <a:r>
              <a:rPr lang="fr-FR" sz="2400" dirty="0" smtClean="0"/>
              <a:t>allons- nous vers une internationale monoculture, un repli identitaire ou la diversité culturelle dans l’égale  dignité ?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Relever le défi pour lever les obstacles </a:t>
            </a:r>
            <a:r>
              <a:rPr lang="fr-FR" sz="2400" dirty="0" smtClean="0"/>
              <a:t>« au </a:t>
            </a:r>
            <a:r>
              <a:rPr lang="fr-FR" sz="2400" dirty="0" smtClean="0"/>
              <a:t>vivre ensemble » dans la diversité culturelle.</a:t>
            </a:r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>
              <a:buNone/>
            </a:pP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219200"/>
          </a:xfrm>
          <a:solidFill>
            <a:srgbClr val="00B050"/>
          </a:solidFill>
        </p:spPr>
        <p:txBody>
          <a:bodyPr/>
          <a:lstStyle/>
          <a:p>
            <a:r>
              <a:rPr lang="fr-FR" sz="3200" dirty="0" smtClean="0"/>
              <a:t>Sous le signe du </a:t>
            </a:r>
            <a:r>
              <a:rPr lang="fr-FR" sz="3200" dirty="0" smtClean="0"/>
              <a:t>« </a:t>
            </a:r>
            <a:r>
              <a:rPr lang="fr-FR" sz="3200" dirty="0" smtClean="0"/>
              <a:t>vivre et du </a:t>
            </a:r>
            <a:br>
              <a:rPr lang="fr-FR" sz="3200" dirty="0" smtClean="0"/>
            </a:br>
            <a:r>
              <a:rPr lang="fr-FR" sz="3200" dirty="0" smtClean="0"/>
              <a:t>construire ensemble »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68322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« Je suis un </a:t>
            </a:r>
            <a:r>
              <a:rPr lang="fr-FR" dirty="0" smtClean="0">
                <a:solidFill>
                  <a:srgbClr val="FF0000"/>
                </a:solidFill>
              </a:rPr>
              <a:t>être interculturel </a:t>
            </a:r>
            <a:r>
              <a:rPr lang="fr-FR" dirty="0" smtClean="0"/>
              <a:t>, mais</a:t>
            </a:r>
            <a:r>
              <a:rPr lang="fr-FR" dirty="0" smtClean="0">
                <a:solidFill>
                  <a:srgbClr val="FF0000"/>
                </a:solidFill>
              </a:rPr>
              <a:t> être multiculturel </a:t>
            </a:r>
            <a:r>
              <a:rPr lang="fr-FR" dirty="0" smtClean="0"/>
              <a:t>, ce n’est pas avoir un extrait de naissance, c’est avoir un extrait de </a:t>
            </a:r>
            <a:r>
              <a:rPr lang="fr-FR" dirty="0" smtClean="0"/>
              <a:t>voyage ».</a:t>
            </a:r>
            <a:r>
              <a:rPr lang="fr-FR" dirty="0" smtClean="0"/>
              <a:t> 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sz="1600" b="1" dirty="0" smtClean="0"/>
              <a:t>	</a:t>
            </a:r>
            <a:r>
              <a:rPr lang="fr-FR" sz="2000" b="1" dirty="0" smtClean="0"/>
              <a:t>Rudy RICCIOTTI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219200"/>
          </a:xfrm>
          <a:solidFill>
            <a:srgbClr val="00B050"/>
          </a:solidFill>
        </p:spPr>
        <p:txBody>
          <a:bodyPr/>
          <a:lstStyle/>
          <a:p>
            <a:r>
              <a:rPr lang="fr-FR" dirty="0" smtClean="0"/>
              <a:t>Tissages et métissages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1285860"/>
            <a:ext cx="7943880" cy="5257800"/>
          </a:xfrm>
        </p:spPr>
        <p:txBody>
          <a:bodyPr/>
          <a:lstStyle/>
          <a:p>
            <a:pPr algn="just"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400" dirty="0" smtClean="0"/>
              <a:t>Altérité et </a:t>
            </a:r>
            <a:r>
              <a:rPr lang="fr-FR" sz="2400" dirty="0" err="1" smtClean="0"/>
              <a:t>Interculturalité</a:t>
            </a:r>
            <a:r>
              <a:rPr lang="fr-FR" sz="2400" dirty="0" smtClean="0"/>
              <a:t> pour envisager la réalité de nos sociétés multiculturelles et interdépendantes</a:t>
            </a:r>
            <a:r>
              <a:rPr lang="fr-FR" sz="24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/>
              <a:t>Comment </a:t>
            </a:r>
            <a:r>
              <a:rPr lang="fr-FR" sz="2400" dirty="0" smtClean="0"/>
              <a:t>construire l’</a:t>
            </a:r>
            <a:r>
              <a:rPr lang="fr-FR" sz="2400" dirty="0" err="1" smtClean="0"/>
              <a:t>interculturalité</a:t>
            </a:r>
            <a:r>
              <a:rPr lang="fr-FR" sz="2400" dirty="0" smtClean="0"/>
              <a:t> et mieux vivre ensemble ? </a:t>
            </a:r>
            <a:endParaRPr lang="fr-F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/>
              <a:t>Comment </a:t>
            </a:r>
            <a:r>
              <a:rPr lang="fr-FR" sz="2400" dirty="0" smtClean="0"/>
              <a:t>la mobilité, dans ses différentes formes, favorise-t-elle l’acquisition des compétences interculturelles formelles et informelles ?</a:t>
            </a:r>
          </a:p>
          <a:p>
            <a:pPr lvl="0" algn="just"/>
            <a:endParaRPr lang="fr-FR" sz="1800" dirty="0" smtClean="0"/>
          </a:p>
          <a:p>
            <a:pPr lvl="0" algn="just"/>
            <a:r>
              <a:rPr lang="fr-FR" sz="1800" b="1" dirty="0" smtClean="0"/>
              <a:t>Chris WERT</a:t>
            </a:r>
            <a:r>
              <a:rPr lang="fr-FR" sz="1800" dirty="0" smtClean="0"/>
              <a:t>, Directeur Accréditation et Développement </a:t>
            </a:r>
            <a:r>
              <a:rPr lang="fr-FR" sz="1800" dirty="0" smtClean="0"/>
              <a:t>International</a:t>
            </a:r>
            <a:r>
              <a:rPr lang="fr-FR" sz="1800" dirty="0" smtClean="0"/>
              <a:t>, École de Management Institut Mines Télécom</a:t>
            </a:r>
          </a:p>
          <a:p>
            <a:pPr lvl="0" algn="just"/>
            <a:r>
              <a:rPr lang="fr-FR" sz="1800" b="1" dirty="0" smtClean="0"/>
              <a:t>Rachel DUIGOU,</a:t>
            </a:r>
            <a:r>
              <a:rPr lang="fr-FR" sz="1800" dirty="0" smtClean="0"/>
              <a:t> Responsable du pôle développement à l’agence Erasmus + France. Éducation et Formation</a:t>
            </a:r>
          </a:p>
          <a:p>
            <a:pPr lvl="0" algn="just"/>
            <a:r>
              <a:rPr lang="fr-FR" sz="1800" b="1" dirty="0" smtClean="0"/>
              <a:t>Patricia VIEGAS</a:t>
            </a:r>
            <a:r>
              <a:rPr lang="fr-FR" sz="1800" dirty="0" smtClean="0"/>
              <a:t>, Professeur d’espagnol, Lycée Notre-Dame de Sion</a:t>
            </a:r>
          </a:p>
          <a:p>
            <a:pPr algn="just"/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219200"/>
          </a:xfrm>
          <a:solidFill>
            <a:srgbClr val="00B050"/>
          </a:solidFill>
        </p:spPr>
        <p:txBody>
          <a:bodyPr/>
          <a:lstStyle/>
          <a:p>
            <a:r>
              <a:rPr lang="fr-FR" b="1" dirty="0" smtClean="0"/>
              <a:t>Interculturel et 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00200"/>
            <a:ext cx="8050088" cy="4686320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</a:t>
            </a:r>
            <a:r>
              <a:rPr lang="fr-FR" sz="2400" dirty="0" smtClean="0"/>
              <a:t>Les compétences interculturelles sont étroitement liées à l’éducation et à l’expérience. </a:t>
            </a:r>
            <a:endParaRPr lang="fr-F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/>
              <a:t>Comment </a:t>
            </a:r>
            <a:r>
              <a:rPr lang="fr-FR" sz="2400" dirty="0" smtClean="0"/>
              <a:t>apprendre l’interculturel ? </a:t>
            </a:r>
            <a:endParaRPr lang="fr-F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/>
              <a:t>Existe-t-il</a:t>
            </a:r>
            <a:r>
              <a:rPr lang="fr-FR" sz="2400" dirty="0" smtClean="0"/>
              <a:t> réellement une </a:t>
            </a:r>
            <a:r>
              <a:rPr lang="fr-FR" sz="2400" dirty="0" smtClean="0"/>
              <a:t>pédagogie de l’interculturel ? </a:t>
            </a:r>
            <a:endParaRPr lang="fr-F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/>
              <a:t>Peut-on </a:t>
            </a:r>
            <a:r>
              <a:rPr lang="fr-FR" sz="2400" dirty="0" smtClean="0"/>
              <a:t>former à l’interculturel </a:t>
            </a:r>
            <a:r>
              <a:rPr lang="fr-FR" sz="1800" dirty="0" smtClean="0"/>
              <a:t>? </a:t>
            </a:r>
          </a:p>
          <a:p>
            <a:pPr algn="just">
              <a:buNone/>
            </a:pPr>
            <a:endParaRPr lang="fr-FR" sz="1800" dirty="0" smtClean="0"/>
          </a:p>
          <a:p>
            <a:pPr algn="just"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J</a:t>
            </a:r>
            <a:r>
              <a:rPr lang="fr-FR" sz="1800" b="1" dirty="0" smtClean="0"/>
              <a:t>. Francisco R. QUEIRUGA</a:t>
            </a:r>
            <a:r>
              <a:rPr lang="fr-FR" sz="1800" dirty="0" smtClean="0"/>
              <a:t> Président de la Chambre de </a:t>
            </a:r>
            <a:r>
              <a:rPr lang="fr-FR" sz="1800" dirty="0" smtClean="0"/>
              <a:t>Commerce Latino Américaine</a:t>
            </a: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Khaled </a:t>
            </a:r>
            <a:r>
              <a:rPr lang="fr-FR" sz="1800" b="1" dirty="0" smtClean="0"/>
              <a:t>ROUMO</a:t>
            </a:r>
            <a:r>
              <a:rPr lang="fr-FR" sz="1800" dirty="0" smtClean="0"/>
              <a:t>, auteur,  poète , romancier et spécialiste du dialogue </a:t>
            </a:r>
            <a:r>
              <a:rPr lang="fr-FR" sz="1800" dirty="0" smtClean="0"/>
              <a:t>des cultures </a:t>
            </a:r>
            <a:r>
              <a:rPr lang="fr-FR" sz="1800" dirty="0" smtClean="0"/>
              <a:t> et des religions</a:t>
            </a:r>
          </a:p>
          <a:p>
            <a:pPr algn="just">
              <a:buNone/>
            </a:pPr>
            <a:r>
              <a:rPr lang="fr-FR" sz="1800" b="1" dirty="0" smtClean="0"/>
              <a:t>Fred DERVIN</a:t>
            </a:r>
            <a:r>
              <a:rPr lang="fr-FR" sz="1800" dirty="0" smtClean="0"/>
              <a:t>, Professeur/Chercheur </a:t>
            </a:r>
            <a:r>
              <a:rPr lang="fr-FR" sz="1800" dirty="0" smtClean="0"/>
              <a:t>Université d’Helsinki Finlande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500174"/>
          </a:xfrm>
          <a:solidFill>
            <a:srgbClr val="00B050"/>
          </a:solidFill>
        </p:spPr>
        <p:txBody>
          <a:bodyPr/>
          <a:lstStyle/>
          <a:p>
            <a:r>
              <a:rPr lang="fr-FR" sz="3200" b="1" dirty="0" smtClean="0"/>
              <a:t>Tradition et modernité</a:t>
            </a:r>
            <a:br>
              <a:rPr lang="fr-FR" sz="3200" b="1" dirty="0" smtClean="0"/>
            </a:br>
            <a:r>
              <a:rPr lang="fr-FR" sz="2400" b="1" dirty="0" smtClean="0"/>
              <a:t>transmission interculturelle et  intergénérationnelle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72072"/>
          </a:xfrm>
        </p:spPr>
        <p:txBody>
          <a:bodyPr/>
          <a:lstStyle/>
          <a:p>
            <a:endParaRPr lang="fr-FR" sz="1600" b="1" dirty="0" smtClean="0"/>
          </a:p>
          <a:p>
            <a:pPr algn="just">
              <a:buNone/>
            </a:pPr>
            <a:r>
              <a:rPr lang="fr-FR" sz="2400" dirty="0" smtClean="0"/>
              <a:t>	Les multiples filiations, connaissances et expériences sont porteuses de richesses qui transcendent les frontières et les âges. </a:t>
            </a:r>
            <a:endParaRPr lang="fr-F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/>
              <a:t>Quel </a:t>
            </a:r>
            <a:r>
              <a:rPr lang="fr-FR" sz="2400" dirty="0" smtClean="0"/>
              <a:t>patrimoine à transmettre : histoire, langue, langage, mémoire, perceptions et émotions… </a:t>
            </a:r>
            <a:r>
              <a:rPr lang="fr-FR" sz="2400" dirty="0" smtClean="0"/>
              <a:t>?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smtClean="0"/>
              <a:t>Comment reconnaître </a:t>
            </a:r>
            <a:r>
              <a:rPr lang="fr-FR" sz="2400" dirty="0" smtClean="0"/>
              <a:t>et valoriser les compétences informelles ? </a:t>
            </a:r>
            <a:endParaRPr lang="fr-FR" sz="24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800" b="1" dirty="0" err="1" smtClean="0"/>
              <a:t>Dahbia</a:t>
            </a:r>
            <a:r>
              <a:rPr lang="fr-FR" sz="1800" b="1" dirty="0" smtClean="0"/>
              <a:t> BOUKANEF,</a:t>
            </a:r>
            <a:r>
              <a:rPr lang="fr-FR" sz="1800" dirty="0" smtClean="0"/>
              <a:t> Responsable du service intégration et lutte contre les discriminations</a:t>
            </a:r>
            <a:br>
              <a:rPr lang="fr-FR" sz="1800" dirty="0" smtClean="0"/>
            </a:br>
            <a:r>
              <a:rPr lang="fr-FR" sz="1800" b="1" dirty="0" smtClean="0"/>
              <a:t>Carole GADET</a:t>
            </a:r>
            <a:r>
              <a:rPr lang="fr-FR" sz="1800" dirty="0" smtClean="0"/>
              <a:t>, chargée des projets intergénérationnels au Ministère de l’Éducation Nationale et fondatrice de l'association Ensemble Demain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éle PPT CMA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Modéle PPT CMA</Template>
  <TotalTime>180</TotalTime>
  <Words>123</Words>
  <Application>Microsoft Office PowerPoint</Application>
  <PresentationFormat>Affichage à l'écran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Modéle PPT CMA</vt:lpstr>
      <vt:lpstr> </vt:lpstr>
      <vt:lpstr> « Nos cultures sont toutes métissées, tigrées, tatouées, arlequinées » (Michel Serres)  </vt:lpstr>
      <vt:lpstr>Sous le signe du « vivre et du  construire ensemble »</vt:lpstr>
      <vt:lpstr>Tissages et métissages </vt:lpstr>
      <vt:lpstr>Interculturel et apprentissage</vt:lpstr>
      <vt:lpstr>Tradition et modernité transmission interculturelle et  intergénérationnelle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pour ajouter un titre</dc:title>
  <dc:creator>VILLEREAU</dc:creator>
  <cp:lastModifiedBy>Farida</cp:lastModifiedBy>
  <cp:revision>21</cp:revision>
  <dcterms:created xsi:type="dcterms:W3CDTF">2014-12-01T12:02:49Z</dcterms:created>
  <dcterms:modified xsi:type="dcterms:W3CDTF">2015-02-05T14:06:21Z</dcterms:modified>
</cp:coreProperties>
</file>