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notesMasterIdLst>
    <p:notesMasterId r:id="rId13"/>
  </p:notesMasterIdLst>
  <p:sldIdLst>
    <p:sldId id="256" r:id="rId3"/>
    <p:sldId id="263" r:id="rId4"/>
    <p:sldId id="267" r:id="rId5"/>
    <p:sldId id="264" r:id="rId6"/>
    <p:sldId id="265" r:id="rId7"/>
    <p:sldId id="266" r:id="rId8"/>
    <p:sldId id="258" r:id="rId9"/>
    <p:sldId id="259" r:id="rId10"/>
    <p:sldId id="262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376543209876572E-2"/>
          <c:y val="8.8320201171067758E-2"/>
          <c:w val="0.93162345679013858"/>
          <c:h val="0.582067508087436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Croissance du PIB</c:v>
                </c:pt>
              </c:strCache>
            </c:strRef>
          </c:tx>
          <c:spPr>
            <a:solidFill>
              <a:schemeClr val="tx1"/>
            </a:solidFill>
            <a:ln w="22225">
              <a:solidFill>
                <a:schemeClr val="bg1"/>
              </a:solidFill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Israel</c:v>
                </c:pt>
                <c:pt idx="1">
                  <c:v>Corée</c:v>
                </c:pt>
                <c:pt idx="2">
                  <c:v>République tchèque</c:v>
                </c:pt>
                <c:pt idx="3">
                  <c:v>Nouvelle-Zélande</c:v>
                </c:pt>
                <c:pt idx="4">
                  <c:v>Suède</c:v>
                </c:pt>
                <c:pt idx="5">
                  <c:v>Finlande</c:v>
                </c:pt>
                <c:pt idx="6">
                  <c:v>Canada </c:v>
                </c:pt>
                <c:pt idx="7">
                  <c:v>Moyenne des pays</c:v>
                </c:pt>
                <c:pt idx="8">
                  <c:v>Suisse</c:v>
                </c:pt>
                <c:pt idx="9">
                  <c:v>États-Unis</c:v>
                </c:pt>
                <c:pt idx="10">
                  <c:v>Hongrie</c:v>
                </c:pt>
                <c:pt idx="11">
                  <c:v>Norvège</c:v>
                </c:pt>
                <c:pt idx="12">
                  <c:v>Royaume-Uni</c:v>
                </c:pt>
                <c:pt idx="13">
                  <c:v>Autriche</c:v>
                </c:pt>
                <c:pt idx="14">
                  <c:v>Allemagne</c:v>
                </c:pt>
                <c:pt idx="15">
                  <c:v>France </c:v>
                </c:pt>
                <c:pt idx="16">
                  <c:v>Irlande</c:v>
                </c:pt>
                <c:pt idx="17">
                  <c:v>Danemark</c:v>
                </c:pt>
              </c:strCache>
            </c:strRef>
          </c:cat>
          <c:val>
            <c:numRef>
              <c:f>Sheet1!$B$2:$B$19</c:f>
              <c:numCache>
                <c:formatCode>0.00%</c:formatCode>
                <c:ptCount val="18"/>
                <c:pt idx="0">
                  <c:v>4.1604629559379692E-2</c:v>
                </c:pt>
                <c:pt idx="1">
                  <c:v>3.9289208203008248E-2</c:v>
                </c:pt>
                <c:pt idx="2">
                  <c:v>3.3194036971976981E-2</c:v>
                </c:pt>
                <c:pt idx="3">
                  <c:v>2.6322061619561184E-2</c:v>
                </c:pt>
                <c:pt idx="4">
                  <c:v>2.1745135909957553E-2</c:v>
                </c:pt>
                <c:pt idx="5">
                  <c:v>2.0997551416666042E-2</c:v>
                </c:pt>
                <c:pt idx="6">
                  <c:v>2.0903740779410658E-2</c:v>
                </c:pt>
                <c:pt idx="7">
                  <c:v>2.0271604675246895E-2</c:v>
                </c:pt>
                <c:pt idx="8">
                  <c:v>1.8508433609422965E-2</c:v>
                </c:pt>
                <c:pt idx="9">
                  <c:v>1.8094645847596853E-2</c:v>
                </c:pt>
                <c:pt idx="10">
                  <c:v>1.8092742216536666E-2</c:v>
                </c:pt>
                <c:pt idx="11">
                  <c:v>1.6822106436229629E-2</c:v>
                </c:pt>
                <c:pt idx="12">
                  <c:v>1.6629818859253791E-2</c:v>
                </c:pt>
                <c:pt idx="13">
                  <c:v>1.5159998633069468E-2</c:v>
                </c:pt>
                <c:pt idx="14">
                  <c:v>1.2088852565081789E-2</c:v>
                </c:pt>
                <c:pt idx="15">
                  <c:v>1.0521323855838743E-2</c:v>
                </c:pt>
                <c:pt idx="16">
                  <c:v>7.9935185038791691E-3</c:v>
                </c:pt>
                <c:pt idx="17">
                  <c:v>6.6494744923277505E-3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670-83F1-86A2A1D6D7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ISCED 5B/5A/6</c:v>
                </c:pt>
              </c:strCache>
            </c:strRef>
          </c:tx>
          <c:invertIfNegative val="0"/>
          <c:cat>
            <c:strRef>
              <c:f>Sheet1!$A$2:$A$19</c:f>
              <c:strCache>
                <c:ptCount val="18"/>
                <c:pt idx="0">
                  <c:v>Israel</c:v>
                </c:pt>
                <c:pt idx="1">
                  <c:v>Corée</c:v>
                </c:pt>
                <c:pt idx="2">
                  <c:v>République tchèque</c:v>
                </c:pt>
                <c:pt idx="3">
                  <c:v>Nouvelle-Zélande</c:v>
                </c:pt>
                <c:pt idx="4">
                  <c:v>Suède</c:v>
                </c:pt>
                <c:pt idx="5">
                  <c:v>Finlande</c:v>
                </c:pt>
                <c:pt idx="6">
                  <c:v>Canada </c:v>
                </c:pt>
                <c:pt idx="7">
                  <c:v>Moyenne des pays</c:v>
                </c:pt>
                <c:pt idx="8">
                  <c:v>Suisse</c:v>
                </c:pt>
                <c:pt idx="9">
                  <c:v>États-Unis</c:v>
                </c:pt>
                <c:pt idx="10">
                  <c:v>Hongrie</c:v>
                </c:pt>
                <c:pt idx="11">
                  <c:v>Norvège</c:v>
                </c:pt>
                <c:pt idx="12">
                  <c:v>Royaume-Uni</c:v>
                </c:pt>
                <c:pt idx="13">
                  <c:v>Autriche</c:v>
                </c:pt>
                <c:pt idx="14">
                  <c:v>Allemagne</c:v>
                </c:pt>
                <c:pt idx="15">
                  <c:v>France </c:v>
                </c:pt>
                <c:pt idx="16">
                  <c:v>Irlande</c:v>
                </c:pt>
                <c:pt idx="17">
                  <c:v>Danemark</c:v>
                </c:pt>
              </c:strCache>
            </c:strRef>
          </c:cat>
          <c:val>
            <c:numRef>
              <c:f>Sheet1!$C$2:$C$19</c:f>
              <c:numCache>
                <c:formatCode>0.00%</c:formatCode>
                <c:ptCount val="18"/>
                <c:pt idx="0">
                  <c:v>1.5858138840725733E-2</c:v>
                </c:pt>
                <c:pt idx="1">
                  <c:v>1.9677670909377738E-2</c:v>
                </c:pt>
                <c:pt idx="2">
                  <c:v>8.5001659136440567E-3</c:v>
                </c:pt>
                <c:pt idx="3">
                  <c:v>1.0541328961826321E-2</c:v>
                </c:pt>
                <c:pt idx="4">
                  <c:v>6.7166211328298564E-3</c:v>
                </c:pt>
                <c:pt idx="5">
                  <c:v>8.8646668888711609E-3</c:v>
                </c:pt>
                <c:pt idx="6">
                  <c:v>1.2239553072020026E-2</c:v>
                </c:pt>
                <c:pt idx="7">
                  <c:v>1.0303128954893603E-2</c:v>
                </c:pt>
                <c:pt idx="8">
                  <c:v>1.2787125721817673E-2</c:v>
                </c:pt>
                <c:pt idx="9">
                  <c:v>9.1890541504674409E-3</c:v>
                </c:pt>
                <c:pt idx="10">
                  <c:v>6.4394605481823469E-3</c:v>
                </c:pt>
                <c:pt idx="11">
                  <c:v>1.015125219722526E-2</c:v>
                </c:pt>
                <c:pt idx="12">
                  <c:v>1.0825691372848105E-2</c:v>
                </c:pt>
                <c:pt idx="13">
                  <c:v>3.9229346137000061E-3</c:v>
                </c:pt>
                <c:pt idx="14">
                  <c:v>1.7698908740502266E-3</c:v>
                </c:pt>
                <c:pt idx="15">
                  <c:v>8.7880118245335509E-3</c:v>
                </c:pt>
                <c:pt idx="16">
                  <c:v>2.0690906940558203E-2</c:v>
                </c:pt>
                <c:pt idx="17">
                  <c:v>8.1907182705136788E-3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670-83F1-86A2A1D6D7E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ISCED 3/4</c:v>
                </c:pt>
              </c:strCache>
            </c:strRef>
          </c:tx>
          <c:invertIfNegative val="0"/>
          <c:cat>
            <c:strRef>
              <c:f>Sheet1!$A$2:$A$19</c:f>
              <c:strCache>
                <c:ptCount val="18"/>
                <c:pt idx="0">
                  <c:v>Israel</c:v>
                </c:pt>
                <c:pt idx="1">
                  <c:v>Corée</c:v>
                </c:pt>
                <c:pt idx="2">
                  <c:v>République tchèque</c:v>
                </c:pt>
                <c:pt idx="3">
                  <c:v>Nouvelle-Zélande</c:v>
                </c:pt>
                <c:pt idx="4">
                  <c:v>Suède</c:v>
                </c:pt>
                <c:pt idx="5">
                  <c:v>Finlande</c:v>
                </c:pt>
                <c:pt idx="6">
                  <c:v>Canada </c:v>
                </c:pt>
                <c:pt idx="7">
                  <c:v>Moyenne des pays</c:v>
                </c:pt>
                <c:pt idx="8">
                  <c:v>Suisse</c:v>
                </c:pt>
                <c:pt idx="9">
                  <c:v>États-Unis</c:v>
                </c:pt>
                <c:pt idx="10">
                  <c:v>Hongrie</c:v>
                </c:pt>
                <c:pt idx="11">
                  <c:v>Norvège</c:v>
                </c:pt>
                <c:pt idx="12">
                  <c:v>Royaume-Uni</c:v>
                </c:pt>
                <c:pt idx="13">
                  <c:v>Autriche</c:v>
                </c:pt>
                <c:pt idx="14">
                  <c:v>Allemagne</c:v>
                </c:pt>
                <c:pt idx="15">
                  <c:v>France </c:v>
                </c:pt>
                <c:pt idx="16">
                  <c:v>Irlande</c:v>
                </c:pt>
                <c:pt idx="17">
                  <c:v>Danemark</c:v>
                </c:pt>
              </c:strCache>
            </c:strRef>
          </c:cat>
          <c:val>
            <c:numRef>
              <c:f>Sheet1!$D$2:$D$19</c:f>
              <c:numCache>
                <c:formatCode>0.00%</c:formatCode>
                <c:ptCount val="18"/>
                <c:pt idx="0">
                  <c:v>5.3626801359042764E-3</c:v>
                </c:pt>
                <c:pt idx="1">
                  <c:v>2.8751289929949196E-3</c:v>
                </c:pt>
                <c:pt idx="2">
                  <c:v>9.2655553222451784E-3</c:v>
                </c:pt>
                <c:pt idx="3">
                  <c:v>3.39687968849856E-3</c:v>
                </c:pt>
                <c:pt idx="4">
                  <c:v>3.8203331870890643E-3</c:v>
                </c:pt>
                <c:pt idx="5">
                  <c:v>6.2821807477425199E-3</c:v>
                </c:pt>
                <c:pt idx="6">
                  <c:v>1.5982634665755928E-3</c:v>
                </c:pt>
                <c:pt idx="7">
                  <c:v>2.6842371477521468E-3</c:v>
                </c:pt>
                <c:pt idx="8">
                  <c:v>3.5876313616995051E-5</c:v>
                </c:pt>
                <c:pt idx="9">
                  <c:v>-6.2483104403449248E-4</c:v>
                </c:pt>
                <c:pt idx="10">
                  <c:v>1.6770198311008495E-3</c:v>
                </c:pt>
                <c:pt idx="11">
                  <c:v>5.5545507152593024E-3</c:v>
                </c:pt>
                <c:pt idx="12">
                  <c:v>6.0685143997980025E-4</c:v>
                </c:pt>
                <c:pt idx="13">
                  <c:v>6.7129205169413992E-3</c:v>
                </c:pt>
                <c:pt idx="14">
                  <c:v>2.6061648663124035E-3</c:v>
                </c:pt>
                <c:pt idx="15">
                  <c:v>1.1781289355432168E-3</c:v>
                </c:pt>
                <c:pt idx="16">
                  <c:v>-5.2593164019426684E-3</c:v>
                </c:pt>
                <c:pt idx="17">
                  <c:v>5.4364479795942751E-4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D9-4670-83F1-86A2A1D6D7E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ISCED 0/1/2</c:v>
                </c:pt>
              </c:strCache>
            </c:strRef>
          </c:tx>
          <c:invertIfNegative val="0"/>
          <c:cat>
            <c:strRef>
              <c:f>Sheet1!$A$2:$A$19</c:f>
              <c:strCache>
                <c:ptCount val="18"/>
                <c:pt idx="0">
                  <c:v>Israel</c:v>
                </c:pt>
                <c:pt idx="1">
                  <c:v>Corée</c:v>
                </c:pt>
                <c:pt idx="2">
                  <c:v>République tchèque</c:v>
                </c:pt>
                <c:pt idx="3">
                  <c:v>Nouvelle-Zélande</c:v>
                </c:pt>
                <c:pt idx="4">
                  <c:v>Suède</c:v>
                </c:pt>
                <c:pt idx="5">
                  <c:v>Finlande</c:v>
                </c:pt>
                <c:pt idx="6">
                  <c:v>Canada </c:v>
                </c:pt>
                <c:pt idx="7">
                  <c:v>Moyenne des pays</c:v>
                </c:pt>
                <c:pt idx="8">
                  <c:v>Suisse</c:v>
                </c:pt>
                <c:pt idx="9">
                  <c:v>États-Unis</c:v>
                </c:pt>
                <c:pt idx="10">
                  <c:v>Hongrie</c:v>
                </c:pt>
                <c:pt idx="11">
                  <c:v>Norvège</c:v>
                </c:pt>
                <c:pt idx="12">
                  <c:v>Royaume-Uni</c:v>
                </c:pt>
                <c:pt idx="13">
                  <c:v>Autriche</c:v>
                </c:pt>
                <c:pt idx="14">
                  <c:v>Allemagne</c:v>
                </c:pt>
                <c:pt idx="15">
                  <c:v>France </c:v>
                </c:pt>
                <c:pt idx="16">
                  <c:v>Irlande</c:v>
                </c:pt>
                <c:pt idx="17">
                  <c:v>Danemark</c:v>
                </c:pt>
              </c:strCache>
            </c:strRef>
          </c:cat>
          <c:val>
            <c:numRef>
              <c:f>Sheet1!$E$2:$E$19</c:f>
              <c:numCache>
                <c:formatCode>0.00%</c:formatCode>
                <c:ptCount val="18"/>
                <c:pt idx="0">
                  <c:v>-1.8379554989407163E-4</c:v>
                </c:pt>
                <c:pt idx="1">
                  <c:v>-1.4265318376188421E-3</c:v>
                </c:pt>
                <c:pt idx="2">
                  <c:v>-1.4636604488279633E-4</c:v>
                </c:pt>
                <c:pt idx="3">
                  <c:v>8.8918898485972672E-4</c:v>
                </c:pt>
                <c:pt idx="4">
                  <c:v>-1.9781582585936919E-3</c:v>
                </c:pt>
                <c:pt idx="5">
                  <c:v>-1.2326375182086743E-3</c:v>
                </c:pt>
                <c:pt idx="6">
                  <c:v>-1.1213931758132815E-3</c:v>
                </c:pt>
                <c:pt idx="7">
                  <c:v>-1.0021000416624709E-3</c:v>
                </c:pt>
                <c:pt idx="8">
                  <c:v>-6.1354363824548057E-6</c:v>
                </c:pt>
                <c:pt idx="9">
                  <c:v>-3.9961085017407042E-4</c:v>
                </c:pt>
                <c:pt idx="10">
                  <c:v>-2.2366596224630803E-4</c:v>
                </c:pt>
                <c:pt idx="11">
                  <c:v>9.8897999139165331E-4</c:v>
                </c:pt>
                <c:pt idx="12">
                  <c:v>-1.2076593016437807E-3</c:v>
                </c:pt>
                <c:pt idx="13">
                  <c:v>-7.9151157886390934E-4</c:v>
                </c:pt>
                <c:pt idx="14">
                  <c:v>-3.2165427977687397E-4</c:v>
                </c:pt>
                <c:pt idx="15">
                  <c:v>-3.6467390613455445E-3</c:v>
                </c:pt>
                <c:pt idx="16">
                  <c:v>-3.4599206661745192E-3</c:v>
                </c:pt>
                <c:pt idx="17">
                  <c:v>-2.7680901628945958E-3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4D9-4670-83F1-86A2A1D6D7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0986368"/>
        <c:axId val="56784000"/>
      </c:barChart>
      <c:catAx>
        <c:axId val="50986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fr-FR"/>
          </a:p>
        </c:txPr>
        <c:crossAx val="56784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678400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fr-FR"/>
          </a:p>
        </c:txPr>
        <c:crossAx val="50986368"/>
        <c:crosses val="autoZero"/>
        <c:crossBetween val="between"/>
      </c:valAx>
      <c:spPr>
        <a:effectLst/>
      </c:spPr>
    </c:plotArea>
    <c:legend>
      <c:legendPos val="t"/>
      <c:layout>
        <c:manualLayout>
          <c:xMode val="edge"/>
          <c:yMode val="edge"/>
          <c:x val="4.3712855180022006E-2"/>
          <c:y val="1.6288097791653224E-2"/>
          <c:w val="0.8999999506948958"/>
          <c:h val="5.9975655617763315E-2"/>
        </c:manualLayout>
      </c:layout>
      <c:overlay val="0"/>
      <c:txPr>
        <a:bodyPr/>
        <a:lstStyle/>
        <a:p>
          <a:pPr>
            <a:defRPr sz="1400"/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AFB4C-243B-4DCB-8913-04A2781674BF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0A055-D0D1-443D-869B-960A07849F5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b="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b="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b="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b="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rgbClr val="0062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481869"/>
            <a:ext cx="6300000" cy="1265731"/>
          </a:xfrm>
        </p:spPr>
        <p:txBody>
          <a:bodyPr anchor="b" anchorCtr="0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Cliquez pour modifier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233"/>
          </a:xfrm>
        </p:spPr>
        <p:txBody>
          <a:bodyPr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les sous-titres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48AC27B-9F22-40C8-9171-64B0528F7857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01200"/>
            <a:ext cx="1742400" cy="68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304800"/>
            <a:ext cx="8388350" cy="952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55650" y="1447800"/>
            <a:ext cx="8388350" cy="516255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  <p:transition>
    <p:push/>
  </p:transition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2_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304800"/>
            <a:ext cx="8388350" cy="952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55650" y="1268760"/>
            <a:ext cx="8388350" cy="5162550"/>
          </a:xfrm>
        </p:spPr>
        <p:txBody>
          <a:bodyPr/>
          <a:lstStyle/>
          <a:p>
            <a:pPr lvl="0"/>
            <a:endParaRPr lang="en-US" noProof="0"/>
          </a:p>
        </p:txBody>
      </p:sp>
      <p:pic>
        <p:nvPicPr>
          <p:cNvPr id="4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Cliquez pour modifier le titre</a:t>
            </a:r>
            <a:br>
              <a:rPr lang="fr-FR" dirty="0"/>
            </a:br>
            <a:r>
              <a:rPr lang="fr-FR" dirty="0"/>
              <a:t>Le titre peut-être étendu sur deux lignes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27B-9F22-40C8-9171-64B0528F7857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EA78-C997-4B99-A8F0-332C4F681EE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-tête de section">
    <p:bg>
      <p:bgPr>
        <a:solidFill>
          <a:srgbClr val="7272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682992"/>
            <a:ext cx="6624000" cy="1531616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Cliquez pour modifier</a:t>
            </a:r>
            <a:br>
              <a:rPr lang="fr-FR" dirty="0"/>
            </a:br>
            <a:r>
              <a:rPr lang="fr-FR" dirty="0"/>
              <a:t>le titre de l'en-tête de section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48AC27B-9F22-40C8-9171-64B0528F7857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6299"/>
                </a:solidFill>
              </a:defRPr>
            </a:lvl1pPr>
          </a:lstStyle>
          <a:p>
            <a:fld id="{9104EA78-C997-4B99-A8F0-332C4F681EE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304800"/>
            <a:ext cx="8388350" cy="952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55650" y="1447800"/>
            <a:ext cx="8388350" cy="516255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  <p:transition>
    <p:push/>
  </p:transition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755650" y="2753591"/>
            <a:ext cx="8388350" cy="410440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bg1"/>
                </a:solidFill>
              </a:defRPr>
            </a:lvl1pPr>
            <a:lvl2pPr marL="0" indent="0" algn="ctr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2pPr>
            <a:lvl3pPr marL="0" indent="0" algn="ctr">
              <a:buNone/>
              <a:defRPr sz="2000">
                <a:solidFill>
                  <a:schemeClr val="bg1">
                    <a:lumMod val="65000"/>
                  </a:schemeClr>
                </a:solidFill>
              </a:defRPr>
            </a:lvl3pPr>
            <a:lvl4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4pPr>
            <a:lvl5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>
    <p:fade/>
  </p:transition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62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481869"/>
            <a:ext cx="6300000" cy="1265731"/>
          </a:xfrm>
        </p:spPr>
        <p:txBody>
          <a:bodyPr anchor="b" anchorCtr="0">
            <a:spAutoFit/>
          </a:bodyPr>
          <a:lstStyle>
            <a:lvl1pPr>
              <a:lnSpc>
                <a:spcPts val="4500"/>
              </a:lnSpc>
              <a:defRPr sz="4500" cap="all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Click to </a:t>
            </a:r>
            <a:r>
              <a:rPr lang="fr-FR" dirty="0" err="1"/>
              <a:t>edit</a:t>
            </a:r>
            <a:r>
              <a:rPr lang="fr-FR" dirty="0"/>
              <a:t> </a:t>
            </a:r>
            <a:r>
              <a:rPr lang="fr-FR" dirty="0" err="1"/>
              <a:t>Presentation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233"/>
          </a:xfrm>
        </p:spPr>
        <p:txBody>
          <a:bodyPr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Click to </a:t>
            </a:r>
            <a:r>
              <a:rPr lang="fr-FR" dirty="0" err="1"/>
              <a:t>edit</a:t>
            </a:r>
            <a:r>
              <a:rPr lang="fr-FR" dirty="0"/>
              <a:t> </a:t>
            </a:r>
            <a:r>
              <a:rPr lang="fr-FR" dirty="0" err="1"/>
              <a:t>Subtitle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48AC27B-9F22-40C8-9171-64B0528F7857}" type="datetimeFigureOut">
              <a:rPr lang="en-US" smtClean="0"/>
              <a:pPr/>
              <a:t>10/24/2019</a:t>
            </a:fld>
            <a:endParaRPr lang="en-US"/>
          </a:p>
        </p:txBody>
      </p:sp>
      <p:pic>
        <p:nvPicPr>
          <p:cNvPr id="197633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530" y="233645"/>
            <a:ext cx="1087366" cy="1723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Click to </a:t>
            </a:r>
            <a:r>
              <a:rPr lang="fr-FR" dirty="0" err="1"/>
              <a:t>edit</a:t>
            </a:r>
            <a:r>
              <a:rPr lang="fr-FR" dirty="0"/>
              <a:t> </a:t>
            </a:r>
            <a:r>
              <a:rPr lang="fr-FR" dirty="0" err="1"/>
              <a:t>Slide</a:t>
            </a:r>
            <a:r>
              <a:rPr lang="fr-FR" dirty="0"/>
              <a:t> </a:t>
            </a:r>
            <a:r>
              <a:rPr lang="fr-FR" dirty="0" err="1"/>
              <a:t>title</a:t>
            </a:r>
            <a:br>
              <a:rPr lang="fr-FR" dirty="0"/>
            </a:br>
            <a:r>
              <a:rPr lang="fr-FR" dirty="0" err="1"/>
              <a:t>Slide</a:t>
            </a:r>
            <a:r>
              <a:rPr lang="fr-FR" dirty="0"/>
              <a:t> </a:t>
            </a:r>
            <a:r>
              <a:rPr lang="fr-FR" dirty="0" err="1"/>
              <a:t>title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extended</a:t>
            </a:r>
            <a:r>
              <a:rPr lang="fr-FR" dirty="0"/>
              <a:t> to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27272"/>
                </a:solidFill>
              </a:defRPr>
            </a:lvl1pPr>
            <a:lvl2pPr>
              <a:buClr>
                <a:srgbClr val="727272"/>
              </a:buClr>
              <a:defRPr>
                <a:solidFill>
                  <a:srgbClr val="727272"/>
                </a:solidFill>
              </a:defRPr>
            </a:lvl2pPr>
            <a:lvl3pPr>
              <a:defRPr>
                <a:solidFill>
                  <a:srgbClr val="727272"/>
                </a:solidFill>
              </a:defRPr>
            </a:lvl3pPr>
            <a:lvl4pPr>
              <a:defRPr>
                <a:solidFill>
                  <a:srgbClr val="727272"/>
                </a:solidFill>
              </a:defRPr>
            </a:lvl4pPr>
            <a:lvl5pPr>
              <a:defRPr>
                <a:solidFill>
                  <a:srgbClr val="72727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27B-9F22-40C8-9171-64B0528F7857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EA78-C997-4B99-A8F0-332C4F681EE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7272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19600"/>
            <a:ext cx="6624000" cy="1058400"/>
          </a:xfrm>
        </p:spPr>
        <p:txBody>
          <a:bodyPr anchor="ctr" anchorCtr="0"/>
          <a:lstStyle>
            <a:lvl1pPr algn="ctr">
              <a:lnSpc>
                <a:spcPts val="3700"/>
              </a:lnSpc>
              <a:defRPr sz="3700" b="0" i="0" cap="all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Click to </a:t>
            </a:r>
            <a:r>
              <a:rPr lang="fr-FR" dirty="0" err="1"/>
              <a:t>edit</a:t>
            </a:r>
            <a:br>
              <a:rPr lang="fr-FR" dirty="0"/>
            </a:br>
            <a:r>
              <a:rPr lang="fr-FR" dirty="0"/>
              <a:t>Section Header </a:t>
            </a:r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48AC27B-9F22-40C8-9171-64B0528F7857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6299"/>
                </a:solidFill>
              </a:defRPr>
            </a:lvl1pPr>
          </a:lstStyle>
          <a:p>
            <a:fld id="{9104EA78-C997-4B99-A8F0-332C4F681EE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755650" y="2132856"/>
            <a:ext cx="8388350" cy="410440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bg1"/>
                </a:solidFill>
              </a:defRPr>
            </a:lvl1pPr>
            <a:lvl2pPr marL="0" indent="0" algn="ctr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2pPr>
            <a:lvl3pPr marL="0" indent="0" algn="ctr">
              <a:buNone/>
              <a:defRPr sz="2000">
                <a:solidFill>
                  <a:schemeClr val="bg1">
                    <a:lumMod val="65000"/>
                  </a:schemeClr>
                </a:solidFill>
              </a:defRPr>
            </a:lvl3pPr>
            <a:lvl4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4pPr>
            <a:lvl5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2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Cliquez pour modifier le titre</a:t>
            </a:r>
            <a:br>
              <a:rPr lang="fr-FR" dirty="0"/>
            </a:br>
            <a:r>
              <a:rPr lang="fr-FR" dirty="0"/>
              <a:t>Le titre peut-être étendu sur deux lignes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000" y="1600200"/>
            <a:ext cx="8218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Arial"/>
              </a:defRPr>
            </a:lvl1pPr>
          </a:lstStyle>
          <a:p>
            <a:fld id="{248AC27B-9F22-40C8-9171-64B0528F7857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tx1"/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rgbClr val="006299"/>
                </a:solidFill>
                <a:latin typeface="Arial"/>
              </a:defRPr>
            </a:lvl1pPr>
          </a:lstStyle>
          <a:p>
            <a:fld id="{9104EA78-C997-4B99-A8F0-332C4F681EE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0400" y="288000"/>
            <a:ext cx="458654" cy="95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2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eorgia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–"/>
        <a:defRPr sz="2800" kern="1200">
          <a:solidFill>
            <a:schemeClr val="tx1"/>
          </a:solidFill>
          <a:latin typeface="Georgia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eorgia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eorgia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eorgi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65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1540" y="233645"/>
            <a:ext cx="540594" cy="99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Click to </a:t>
            </a:r>
            <a:r>
              <a:rPr lang="fr-FR" dirty="0" err="1"/>
              <a:t>edit</a:t>
            </a:r>
            <a:r>
              <a:rPr lang="fr-FR" dirty="0"/>
              <a:t> </a:t>
            </a:r>
            <a:r>
              <a:rPr lang="fr-FR" dirty="0" err="1"/>
              <a:t>Slide</a:t>
            </a:r>
            <a:r>
              <a:rPr lang="fr-FR" dirty="0"/>
              <a:t> </a:t>
            </a:r>
            <a:r>
              <a:rPr lang="fr-FR" dirty="0" err="1"/>
              <a:t>title</a:t>
            </a:r>
            <a:br>
              <a:rPr lang="fr-FR" dirty="0"/>
            </a:br>
            <a:r>
              <a:rPr lang="fr-FR" dirty="0" err="1"/>
              <a:t>Slide</a:t>
            </a:r>
            <a:r>
              <a:rPr lang="fr-FR" dirty="0"/>
              <a:t> </a:t>
            </a:r>
            <a:r>
              <a:rPr lang="fr-FR" dirty="0" err="1"/>
              <a:t>title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extended</a:t>
            </a:r>
            <a:r>
              <a:rPr lang="fr-FR" dirty="0"/>
              <a:t> to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lines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000" y="1600200"/>
            <a:ext cx="8218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248AC27B-9F22-40C8-9171-64B0528F7857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2460" y="9863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="1" baseline="0">
                <a:solidFill>
                  <a:schemeClr val="tx1">
                    <a:lumMod val="65000"/>
                  </a:schemeClr>
                </a:solidFill>
                <a:latin typeface="Arial"/>
              </a:defRPr>
            </a:lvl1pPr>
          </a:lstStyle>
          <a:p>
            <a:fld id="{9104EA78-C997-4B99-A8F0-332C4F681EEB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5" name="Group 13"/>
          <p:cNvGrpSpPr/>
          <p:nvPr/>
        </p:nvGrpSpPr>
        <p:grpSpPr>
          <a:xfrm>
            <a:off x="3613789" y="6515092"/>
            <a:ext cx="5519578" cy="342908"/>
            <a:chOff x="3613789" y="6515092"/>
            <a:chExt cx="5519578" cy="342908"/>
          </a:xfrm>
        </p:grpSpPr>
        <p:sp>
          <p:nvSpPr>
            <p:cNvPr id="12" name="Slide Number Placeholder 13"/>
            <p:cNvSpPr txBox="1">
              <a:spLocks/>
            </p:cNvSpPr>
            <p:nvPr userDrawn="1"/>
          </p:nvSpPr>
          <p:spPr>
            <a:xfrm>
              <a:off x="8431797" y="6534345"/>
              <a:ext cx="701570" cy="323655"/>
            </a:xfrm>
            <a:prstGeom prst="rect">
              <a:avLst/>
            </a:prstGeom>
          </p:spPr>
          <p:txBody>
            <a:bodyPr/>
            <a:lstStyle>
              <a:lvl1pPr>
                <a:defRPr i="1"/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2012</a:t>
              </a:r>
            </a:p>
          </p:txBody>
        </p:sp>
        <p:sp>
          <p:nvSpPr>
            <p:cNvPr id="13" name="Footer Placeholder 14"/>
            <p:cNvSpPr txBox="1">
              <a:spLocks/>
            </p:cNvSpPr>
            <p:nvPr userDrawn="1"/>
          </p:nvSpPr>
          <p:spPr>
            <a:xfrm>
              <a:off x="3613789" y="6515092"/>
              <a:ext cx="4680000" cy="323655"/>
            </a:xfrm>
            <a:prstGeom prst="rect">
              <a:avLst/>
            </a:prstGeom>
          </p:spPr>
          <p:txBody>
            <a:bodyPr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Regards sur l’Éducation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727272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727272"/>
          </a:solidFill>
          <a:latin typeface="Georgia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27272"/>
        </a:buClr>
        <a:buFont typeface="Arial" pitchFamily="34" charset="0"/>
        <a:buChar char="–"/>
        <a:defRPr sz="2800" kern="1200">
          <a:solidFill>
            <a:srgbClr val="727272"/>
          </a:solidFill>
          <a:latin typeface="Georgia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727272"/>
          </a:solidFill>
          <a:latin typeface="Georgia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727272"/>
          </a:solidFill>
          <a:latin typeface="Georgia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727272"/>
          </a:solidFill>
          <a:latin typeface="Georgi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3.xml"/><Relationship Id="rId4" Type="http://schemas.openxmlformats.org/officeDocument/2006/relationships/hyperlink" Target="mailto:Eric.Charbonnier@oecd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0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1918866"/>
            <a:ext cx="6192688" cy="2977738"/>
          </a:xfrm>
        </p:spPr>
        <p:txBody>
          <a:bodyPr/>
          <a:lstStyle/>
          <a:p>
            <a:br>
              <a:rPr lang="en-US" dirty="0"/>
            </a:br>
            <a:r>
              <a:rPr lang="fr-FR" sz="3200" b="1" dirty="0"/>
              <a:t>Formation : où en est la France par rapport aux autres pays de l’OCDE ? </a:t>
            </a:r>
            <a:br>
              <a:rPr lang="fr-FR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5517232"/>
            <a:ext cx="6300000" cy="861774"/>
          </a:xfrm>
        </p:spPr>
        <p:txBody>
          <a:bodyPr/>
          <a:lstStyle/>
          <a:p>
            <a:endParaRPr lang="en-US" dirty="0"/>
          </a:p>
          <a:p>
            <a:r>
              <a:rPr lang="fr-FR" dirty="0"/>
              <a:t>Éric CHARBONNIER, Analyste à la Direction de l'Education de l’OCDE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03775"/>
            <a:ext cx="8388350" cy="5162550"/>
          </a:xfrm>
        </p:spPr>
        <p:txBody>
          <a:bodyPr/>
          <a:lstStyle/>
          <a:p>
            <a:pPr lvl="1"/>
            <a:r>
              <a:rPr lang="fr-FR" i="1" dirty="0">
                <a:solidFill>
                  <a:schemeClr val="bg1"/>
                </a:solidFill>
              </a:rPr>
              <a:t>Regards sur l'éducation 2012: Les indicateurs de l'OCDE :</a:t>
            </a:r>
          </a:p>
          <a:p>
            <a:pPr lvl="1"/>
            <a:endParaRPr lang="en-US" altLang="ja-JP" dirty="0">
              <a:solidFill>
                <a:schemeClr val="bg1"/>
              </a:solidFill>
              <a:ea typeface="MS PGothic" pitchFamily="34" charset="-128"/>
            </a:endParaRPr>
          </a:p>
          <a:p>
            <a:pPr lvl="1" algn="ctr">
              <a:buNone/>
            </a:pP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www.oecd.org/Edu/EAG2012</a:t>
            </a:r>
            <a:endParaRPr lang="en-GB" dirty="0">
              <a:solidFill>
                <a:schemeClr val="bg1"/>
              </a:solidFill>
            </a:endParaRPr>
          </a:p>
          <a:p>
            <a:pPr lvl="2"/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Email: </a:t>
            </a:r>
          </a:p>
          <a:p>
            <a:pPr lvl="2"/>
            <a:r>
              <a:rPr lang="en-GB" sz="2800" dirty="0">
                <a:solidFill>
                  <a:schemeClr val="bg1"/>
                </a:solidFill>
                <a:hlinkClick r:id="rId4"/>
              </a:rPr>
              <a:t>Eric.Charbonnier@oecd.org</a:t>
            </a:r>
            <a:endParaRPr lang="en-GB" sz="2800" dirty="0">
              <a:solidFill>
                <a:schemeClr val="bg1"/>
              </a:solidFill>
            </a:endParaRP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Blog : </a:t>
            </a:r>
            <a:r>
              <a:rPr lang="en-GB" dirty="0" err="1">
                <a:solidFill>
                  <a:schemeClr val="bg1"/>
                </a:solidFill>
              </a:rPr>
              <a:t>l’éducation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déchiffrée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http://educationdechiffree.blog.lemonde.fr/</a:t>
            </a:r>
          </a:p>
          <a:p>
            <a:pPr lvl="1">
              <a:buFont typeface="Wingdings" pitchFamily="2" charset="2"/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99" y="0"/>
            <a:ext cx="8172401" cy="1313765"/>
          </a:xfrm>
        </p:spPr>
        <p:txBody>
          <a:bodyPr/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+mj-lt"/>
              </a:rPr>
              <a:t>Croissance du PIB et </a:t>
            </a:r>
            <a:br>
              <a:rPr lang="fr-FR" sz="2000" b="1" dirty="0">
                <a:solidFill>
                  <a:schemeClr val="bg1"/>
                </a:solidFill>
                <a:latin typeface="+mj-lt"/>
              </a:rPr>
            </a:br>
            <a:r>
              <a:rPr lang="fr-FR" sz="2000" b="1" dirty="0">
                <a:solidFill>
                  <a:schemeClr val="bg1"/>
                </a:solidFill>
                <a:latin typeface="+mj-lt"/>
              </a:rPr>
              <a:t>évolution de la contribution de la croissance des revenus du travail au PIB, par niveau de formation (2000-10)</a:t>
            </a:r>
            <a:r>
              <a:rPr lang="fr-FR" sz="2000" b="1" dirty="0">
                <a:latin typeface="Arial" pitchFamily="34" charset="0"/>
                <a:cs typeface="Arial" pitchFamily="34" charset="0"/>
              </a:rPr>
              <a:t>
</a:t>
            </a:r>
            <a:r>
              <a:rPr lang="fr-FR" sz="1400" i="1" dirty="0">
                <a:solidFill>
                  <a:schemeClr val="bg1"/>
                </a:solidFill>
                <a:latin typeface="+mj-lt"/>
              </a:rPr>
              <a:t>Pays dont les estimations de croissance par niveau de formation sont disponibles pendant au moins cinq ans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0" y="1358770"/>
          <a:ext cx="8796314" cy="5499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-153525" y="5994499"/>
            <a:ext cx="1745584" cy="863501"/>
          </a:xfrm>
          <a:prstGeom prst="star32">
            <a:avLst>
              <a:gd name="adj" fmla="val 37500"/>
            </a:avLst>
          </a:prstGeom>
          <a:solidFill>
            <a:srgbClr val="FFC000"/>
          </a:solidFill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GB" sz="1200" b="1" dirty="0">
                <a:solidFill>
                  <a:srgbClr val="FF0000"/>
                </a:solidFill>
                <a:latin typeface="Comic Sans MS" pitchFamily="66" charset="0"/>
              </a:rPr>
              <a:t>Graph.  A10.1</a:t>
            </a:r>
          </a:p>
        </p:txBody>
      </p:sp>
      <p:sp>
        <p:nvSpPr>
          <p:cNvPr id="5" name="Rectangle 4"/>
          <p:cNvSpPr/>
          <p:nvPr/>
        </p:nvSpPr>
        <p:spPr>
          <a:xfrm>
            <a:off x="3784881" y="1853824"/>
            <a:ext cx="450050" cy="4788000"/>
          </a:xfrm>
          <a:prstGeom prst="rect">
            <a:avLst/>
          </a:prstGeom>
          <a:solidFill>
            <a:schemeClr val="tx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407315" y="1808819"/>
            <a:ext cx="495055" cy="47705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2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740472" cy="1022400"/>
          </a:xfrm>
        </p:spPr>
        <p:txBody>
          <a:bodyPr/>
          <a:lstStyle/>
          <a:p>
            <a:r>
              <a:rPr lang="fr-FR" sz="2800" b="1" i="1" dirty="0"/>
              <a:t>Principales recommandations de l’OCDE</a:t>
            </a:r>
            <a:r>
              <a:rPr lang="fr-FR" sz="2800" b="1" dirty="0"/>
              <a:t> sur la formation professionnelle en France </a:t>
            </a:r>
            <a:endParaRPr lang="en-US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18800" cy="452596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fr-FR" sz="2000" b="1" i="1" dirty="0"/>
              <a:t>Former les jeunes à un métier, sans oublier l’importance des compétences générales</a:t>
            </a:r>
            <a:r>
              <a:rPr lang="fr-FR" sz="2000" i="1" dirty="0"/>
              <a:t>. </a:t>
            </a:r>
            <a:endParaRPr lang="en-US" sz="2000" dirty="0"/>
          </a:p>
          <a:p>
            <a:pPr marL="514350" lvl="0" indent="-514350">
              <a:buFont typeface="+mj-lt"/>
              <a:buAutoNum type="arabicPeriod"/>
            </a:pPr>
            <a:r>
              <a:rPr lang="fr-FR" sz="2000" b="1" i="1" dirty="0"/>
              <a:t>Rénover le fonctionnement de l’orientation dans l’enseignement secondaire et mieux articuler orientation scolaire et orientation professionnelle.</a:t>
            </a:r>
            <a:r>
              <a:rPr lang="fr-FR" sz="2000" b="1" dirty="0"/>
              <a:t> </a:t>
            </a:r>
            <a:endParaRPr lang="en-US" sz="2000" dirty="0"/>
          </a:p>
          <a:p>
            <a:pPr lvl="1"/>
            <a:r>
              <a:rPr lang="fr-FR" sz="2000" dirty="0"/>
              <a:t>Les collégiens, les apprentis et les lycéens devraient être mieux informés des nombreuses spécialités professionnelles et des passerelles existantes.</a:t>
            </a:r>
            <a:endParaRPr lang="en-US" sz="2000" dirty="0"/>
          </a:p>
          <a:p>
            <a:pPr marL="514350" lvl="0" indent="-514350">
              <a:buFont typeface="+mj-lt"/>
              <a:buAutoNum type="arabicPeriod"/>
            </a:pPr>
            <a:r>
              <a:rPr lang="fr-FR" sz="2000" b="1" i="1" dirty="0"/>
              <a:t>Accorder la priorité aux contrats en alternance pour les jeunes sans diplôme</a:t>
            </a:r>
            <a:r>
              <a:rPr lang="fr-FR" sz="2000" dirty="0"/>
              <a:t> en ciblant les aides sur ce public et en développant le préapprentissage.</a:t>
            </a:r>
            <a:endParaRPr lang="en-US" sz="2000" dirty="0"/>
          </a:p>
          <a:p>
            <a:pPr marL="514350" lvl="0" indent="-514350">
              <a:buFont typeface="+mj-lt"/>
              <a:buAutoNum type="arabicPeriod"/>
            </a:pPr>
            <a:r>
              <a:rPr lang="fr-FR" sz="2000" b="1" i="1" dirty="0"/>
              <a:t>Donner plus d’accès aux bacheliers professionnels aux filières courtes du supérieur</a:t>
            </a:r>
            <a:r>
              <a:rPr lang="fr-FR" sz="2000" dirty="0"/>
              <a:t> (BTS - et DUT). </a:t>
            </a:r>
            <a:endParaRPr lang="en-US" sz="2000" dirty="0"/>
          </a:p>
          <a:p>
            <a:pPr marL="514350" lvl="0" indent="-514350">
              <a:buFont typeface="+mj-lt"/>
              <a:buAutoNum type="arabicPeriod"/>
            </a:pPr>
            <a:r>
              <a:rPr lang="fr-FR" sz="2000" b="1" i="1" dirty="0"/>
              <a:t> Créer un droit différé à la formation professionnelle pour les jeunes sortis du système scolaire sans maîtriser les savoirs de base, sans qualification et/ou sans diplôme.</a:t>
            </a:r>
            <a:r>
              <a:rPr lang="fr-FR" sz="2000" b="1" dirty="0"/>
              <a:t> </a:t>
            </a:r>
            <a:endParaRPr lang="en-US" sz="2000" dirty="0"/>
          </a:p>
          <a:p>
            <a:pPr lvl="0"/>
            <a:endParaRPr lang="en-US" sz="20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99" y="0"/>
            <a:ext cx="8172401" cy="1313765"/>
          </a:xfrm>
        </p:spPr>
        <p:txBody>
          <a:bodyPr/>
          <a:lstStyle/>
          <a:p>
            <a:pPr>
              <a:defRPr sz="960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br>
              <a:rPr lang="en-US" sz="2000" b="1" dirty="0"/>
            </a:br>
            <a:br>
              <a:rPr lang="en-US" sz="2000" b="1" dirty="0"/>
            </a:br>
            <a:r>
              <a:rPr lang="en-US" sz="2000" b="1" dirty="0"/>
              <a:t>Participation à des </a:t>
            </a:r>
            <a:r>
              <a:rPr lang="en-US" sz="2000" b="1" dirty="0" err="1"/>
              <a:t>activités</a:t>
            </a:r>
            <a:r>
              <a:rPr lang="en-US" sz="2000" b="1" dirty="0"/>
              <a:t> de formation </a:t>
            </a:r>
            <a:r>
              <a:rPr lang="en-US" sz="2000" b="1" dirty="0" err="1"/>
              <a:t>formelles</a:t>
            </a:r>
            <a:br>
              <a:rPr lang="en-US" sz="2000" b="1" dirty="0"/>
            </a:br>
            <a:r>
              <a:rPr lang="en-US" sz="2000" b="1" dirty="0"/>
              <a:t>et/</a:t>
            </a:r>
            <a:r>
              <a:rPr lang="en-US" sz="2000" b="1" dirty="0" err="1"/>
              <a:t>ou</a:t>
            </a:r>
            <a:r>
              <a:rPr lang="en-US" sz="2000" b="1" dirty="0"/>
              <a:t> non </a:t>
            </a:r>
            <a:r>
              <a:rPr lang="en-US" sz="2000" b="1" dirty="0" err="1"/>
              <a:t>formelles</a:t>
            </a:r>
            <a:r>
              <a:rPr lang="en-US" sz="2000" b="1" dirty="0"/>
              <a:t>, </a:t>
            </a:r>
            <a:r>
              <a:rPr lang="en-US" sz="2000" b="1" dirty="0" err="1"/>
              <a:t>selon</a:t>
            </a:r>
            <a:r>
              <a:rPr lang="en-US" sz="2000" b="1" dirty="0"/>
              <a:t> le </a:t>
            </a:r>
            <a:r>
              <a:rPr lang="en-US" sz="2000" b="1" dirty="0" err="1"/>
              <a:t>niveau</a:t>
            </a:r>
            <a:r>
              <a:rPr lang="en-US" sz="2000" b="1" dirty="0"/>
              <a:t> de formation (2007)</a:t>
            </a:r>
            <a:br>
              <a:rPr lang="en-US" sz="2000" dirty="0"/>
            </a:br>
            <a:r>
              <a:rPr lang="fr-FR" sz="2000" b="1" dirty="0">
                <a:latin typeface="Arial" pitchFamily="34" charset="0"/>
                <a:cs typeface="Arial" pitchFamily="34" charset="0"/>
              </a:rPr>
              <a:t>
</a:t>
            </a:r>
            <a:endParaRPr lang="fr-FR" sz="1400" i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1340768"/>
            <a:ext cx="6984776" cy="499570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868143" y="2636913"/>
            <a:ext cx="216025" cy="35283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99" y="0"/>
            <a:ext cx="8172401" cy="1313765"/>
          </a:xfrm>
        </p:spPr>
        <p:txBody>
          <a:bodyPr/>
          <a:lstStyle/>
          <a:p>
            <a:pPr>
              <a:defRPr sz="960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br>
              <a:rPr lang="en-US" sz="2000" b="1" dirty="0">
                <a:solidFill>
                  <a:sysClr val="windowText" lastClr="000000"/>
                </a:solidFill>
                <a:cs typeface="Arial"/>
              </a:rPr>
            </a:br>
            <a:r>
              <a:rPr lang="en-US" sz="2000" b="1" dirty="0">
                <a:solidFill>
                  <a:sysClr val="windowText" lastClr="000000"/>
                </a:solidFill>
                <a:cs typeface="Arial"/>
              </a:rPr>
              <a:t>Participation à des </a:t>
            </a:r>
            <a:r>
              <a:rPr lang="en-US" sz="2000" b="1" dirty="0" err="1">
                <a:solidFill>
                  <a:sysClr val="windowText" lastClr="000000"/>
                </a:solidFill>
                <a:cs typeface="Arial"/>
              </a:rPr>
              <a:t>activités</a:t>
            </a:r>
            <a:r>
              <a:rPr lang="en-US" sz="2000" b="1" dirty="0">
                <a:solidFill>
                  <a:sysClr val="windowText" lastClr="000000"/>
                </a:solidFill>
                <a:cs typeface="Arial"/>
              </a:rPr>
              <a:t> de formation non </a:t>
            </a:r>
            <a:r>
              <a:rPr lang="en-US" sz="2000" b="1" dirty="0" err="1">
                <a:solidFill>
                  <a:sysClr val="windowText" lastClr="000000"/>
                </a:solidFill>
                <a:cs typeface="Arial"/>
              </a:rPr>
              <a:t>formelles</a:t>
            </a:r>
            <a:r>
              <a:rPr lang="en-US" sz="2000" b="1" dirty="0">
                <a:solidFill>
                  <a:sysClr val="windowText" lastClr="000000"/>
                </a:solidFill>
                <a:cs typeface="Arial"/>
              </a:rPr>
              <a:t> et </a:t>
            </a:r>
            <a:r>
              <a:rPr lang="en-US" sz="2000" b="1" dirty="0" err="1">
                <a:solidFill>
                  <a:sysClr val="windowText" lastClr="000000"/>
                </a:solidFill>
                <a:cs typeface="Arial"/>
              </a:rPr>
              <a:t>nombre</a:t>
            </a:r>
            <a:r>
              <a:rPr lang="en-US" sz="2000" b="1" dirty="0">
                <a:solidFill>
                  <a:sysClr val="windowText" lastClr="000000"/>
                </a:solidFill>
                <a:cs typeface="Arial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cs typeface="Arial"/>
              </a:rPr>
              <a:t>moyen</a:t>
            </a:r>
            <a:r>
              <a:rPr lang="en-US" sz="2000" b="1" dirty="0">
                <a:solidFill>
                  <a:sysClr val="windowText" lastClr="000000"/>
                </a:solidFill>
                <a:cs typeface="Arial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cs typeface="Arial"/>
              </a:rPr>
              <a:t>d'heures</a:t>
            </a:r>
            <a:r>
              <a:rPr lang="en-US" sz="2000" b="1" dirty="0">
                <a:solidFill>
                  <a:sysClr val="windowText" lastClr="000000"/>
                </a:solidFill>
                <a:cs typeface="Arial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cs typeface="Arial"/>
              </a:rPr>
              <a:t>consacrées</a:t>
            </a:r>
            <a:r>
              <a:rPr lang="en-US" sz="2000" b="1" dirty="0">
                <a:solidFill>
                  <a:sysClr val="windowText" lastClr="000000"/>
                </a:solidFill>
                <a:cs typeface="Arial"/>
              </a:rPr>
              <a:t> à </a:t>
            </a:r>
            <a:r>
              <a:rPr lang="en-US" sz="2000" b="1" dirty="0" err="1">
                <a:solidFill>
                  <a:sysClr val="windowText" lastClr="000000"/>
                </a:solidFill>
                <a:cs typeface="Arial"/>
              </a:rPr>
              <a:t>ces</a:t>
            </a:r>
            <a:r>
              <a:rPr lang="en-US" sz="2000" b="1" dirty="0">
                <a:solidFill>
                  <a:sysClr val="windowText" lastClr="000000"/>
                </a:solidFill>
                <a:cs typeface="Arial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cs typeface="Arial"/>
              </a:rPr>
              <a:t>dernières</a:t>
            </a:r>
            <a:r>
              <a:rPr lang="en-US" sz="2000" b="1" dirty="0">
                <a:solidFill>
                  <a:sysClr val="windowText" lastClr="000000"/>
                </a:solidFill>
                <a:cs typeface="Arial"/>
              </a:rPr>
              <a:t> par participant (2007)</a:t>
            </a:r>
            <a:br>
              <a:rPr lang="en-US" sz="2000" b="1" dirty="0">
                <a:solidFill>
                  <a:sysClr val="windowText" lastClr="000000"/>
                </a:solidFill>
                <a:cs typeface="Arial"/>
              </a:rPr>
            </a:br>
            <a:r>
              <a:rPr lang="fr-FR" sz="2000" b="1" dirty="0">
                <a:latin typeface="Arial" pitchFamily="34" charset="0"/>
                <a:cs typeface="Arial" pitchFamily="34" charset="0"/>
              </a:rPr>
              <a:t>
</a:t>
            </a:r>
            <a:endParaRPr lang="fr-FR" sz="1400" i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1340768"/>
            <a:ext cx="7056784" cy="504056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347864" y="2348880"/>
            <a:ext cx="216025" cy="35283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99" y="0"/>
            <a:ext cx="8172401" cy="1313765"/>
          </a:xfrm>
        </p:spPr>
        <p:txBody>
          <a:bodyPr/>
          <a:lstStyle/>
          <a:p>
            <a:pPr>
              <a:defRPr sz="960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br>
              <a:rPr lang="en-US" sz="2000" b="1" dirty="0">
                <a:solidFill>
                  <a:sysClr val="windowText" lastClr="000000"/>
                </a:solidFill>
                <a:cs typeface="Arial"/>
              </a:rPr>
            </a:br>
            <a:r>
              <a:rPr lang="fr-FR" sz="2000" b="1" dirty="0">
                <a:solidFill>
                  <a:sysClr val="windowText" lastClr="000000"/>
                </a:solidFill>
                <a:cs typeface="Arial"/>
              </a:rPr>
              <a:t> Participation à des activités de formation formelles et/ou non formelles, selon le groupe d'âge (2007) </a:t>
            </a:r>
            <a:br>
              <a:rPr lang="en-US" sz="2000" b="1" dirty="0">
                <a:solidFill>
                  <a:sysClr val="windowText" lastClr="000000"/>
                </a:solidFill>
                <a:cs typeface="Arial"/>
              </a:rPr>
            </a:br>
            <a:r>
              <a:rPr lang="fr-FR" sz="2000" b="1" dirty="0">
                <a:latin typeface="Arial" pitchFamily="34" charset="0"/>
                <a:cs typeface="Arial" pitchFamily="34" charset="0"/>
              </a:rPr>
              <a:t>
</a:t>
            </a:r>
            <a:endParaRPr lang="fr-FR" sz="1400" i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484784"/>
            <a:ext cx="7056784" cy="477967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508104" y="2204864"/>
            <a:ext cx="288032" cy="36003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812480" cy="1022400"/>
          </a:xfrm>
        </p:spPr>
        <p:txBody>
          <a:bodyPr/>
          <a:lstStyle/>
          <a:p>
            <a:r>
              <a:rPr lang="en-GB" dirty="0" err="1"/>
              <a:t>Projet</a:t>
            </a:r>
            <a:r>
              <a:rPr lang="en-GB" dirty="0"/>
              <a:t> PIAAC: de nouveaux </a:t>
            </a:r>
            <a:r>
              <a:rPr lang="en-GB" dirty="0" err="1"/>
              <a:t>indicateurs</a:t>
            </a:r>
            <a:r>
              <a:rPr lang="en-GB" dirty="0"/>
              <a:t> pour </a:t>
            </a:r>
            <a:r>
              <a:rPr lang="en-GB" dirty="0" err="1"/>
              <a:t>évaluer</a:t>
            </a:r>
            <a:r>
              <a:rPr lang="en-GB" dirty="0"/>
              <a:t> les </a:t>
            </a:r>
            <a:r>
              <a:rPr lang="en-GB" dirty="0" err="1"/>
              <a:t>compétences</a:t>
            </a:r>
            <a:r>
              <a:rPr lang="en-GB" dirty="0"/>
              <a:t> des </a:t>
            </a:r>
            <a:r>
              <a:rPr lang="en-GB" dirty="0" err="1"/>
              <a:t>adultes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fr-FR" dirty="0"/>
              <a:t>PIAAC est une évaluation des compétences clés en matière de traitement de l’information : </a:t>
            </a:r>
            <a:endParaRPr lang="en-US" dirty="0"/>
          </a:p>
          <a:p>
            <a:pPr lvl="1"/>
            <a:r>
              <a:rPr lang="fr-FR" dirty="0"/>
              <a:t>En Lecture, écriture, calcul, résolution de problèmes dans un contexte informatique </a:t>
            </a:r>
            <a:endParaRPr lang="en-US" dirty="0"/>
          </a:p>
          <a:p>
            <a:pPr lvl="0"/>
            <a:r>
              <a:rPr lang="fr-FR" dirty="0"/>
              <a:t>Informations sur l’utilisation de la lecture, du calcul et des méthodes pour résoudre des problèmes au travail et dans la vie quotidienne </a:t>
            </a:r>
            <a:endParaRPr lang="en-US" dirty="0"/>
          </a:p>
          <a:p>
            <a:pPr lvl="0"/>
            <a:r>
              <a:rPr lang="fr-FR" dirty="0"/>
              <a:t>Informations sur l’utilisation d’autres compétences transversales au travail</a:t>
            </a:r>
            <a:endParaRPr lang="en-US" dirty="0"/>
          </a:p>
          <a:p>
            <a:pPr lvl="1"/>
            <a:r>
              <a:rPr lang="fr-FR" dirty="0"/>
              <a:t>Interaction sociale, organisation (de soi-même et des autres), compétences pour l’apprentissage</a:t>
            </a:r>
            <a:endParaRPr lang="en-US" dirty="0"/>
          </a:p>
          <a:p>
            <a:pPr lvl="0"/>
            <a:r>
              <a:rPr lang="fr-FR" dirty="0"/>
              <a:t>Informations relatives aux facteurs liés au développement des compétences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fr-FR" dirty="0"/>
            </a:br>
            <a:r>
              <a:rPr lang="fr-FR" dirty="0"/>
              <a:t>Éléments</a:t>
            </a:r>
            <a:r>
              <a:rPr lang="fr-CA" dirty="0"/>
              <a:t> clés</a:t>
            </a:r>
            <a:r>
              <a:rPr lang="en-GB" dirty="0"/>
              <a:t> de</a:t>
            </a:r>
            <a:r>
              <a:rPr lang="fr-FR" dirty="0"/>
              <a:t> l’enquête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18800" cy="4525963"/>
          </a:xfrm>
        </p:spPr>
        <p:txBody>
          <a:bodyPr>
            <a:normAutofit/>
          </a:bodyPr>
          <a:lstStyle/>
          <a:p>
            <a:pPr lvl="0"/>
            <a:r>
              <a:rPr lang="fr-FR" sz="2800" dirty="0"/>
              <a:t>Enquête </a:t>
            </a:r>
            <a:r>
              <a:rPr lang="fr-CA" sz="2800" dirty="0"/>
              <a:t>auprès</a:t>
            </a:r>
            <a:r>
              <a:rPr lang="en-GB" sz="2800" dirty="0"/>
              <a:t> des ménages</a:t>
            </a:r>
            <a:endParaRPr lang="en-US" sz="2800" dirty="0"/>
          </a:p>
          <a:p>
            <a:pPr lvl="0"/>
            <a:r>
              <a:rPr lang="fr-FR" sz="2800" dirty="0"/>
              <a:t>Population cible – personnes âgées de 16 à 65 ans résidant dans le territoire national </a:t>
            </a:r>
            <a:endParaRPr lang="en-US" sz="2800" dirty="0"/>
          </a:p>
          <a:p>
            <a:pPr lvl="0"/>
            <a:r>
              <a:rPr lang="fr-FR" sz="2800" dirty="0"/>
              <a:t>Échantillon - échantillon représentatif de la population cible </a:t>
            </a:r>
            <a:endParaRPr lang="en-US" sz="2800" dirty="0"/>
          </a:p>
          <a:p>
            <a:pPr lvl="0"/>
            <a:r>
              <a:rPr lang="fr-FR" sz="2800" dirty="0"/>
              <a:t>Échantillon de base = 5 000 personnes testées </a:t>
            </a:r>
            <a:endParaRPr lang="en-US" sz="2800" dirty="0"/>
          </a:p>
          <a:p>
            <a:pPr lvl="0"/>
            <a:r>
              <a:rPr lang="fr-FR" sz="2800" dirty="0"/>
              <a:t>Les personnes testées passent l’évaluation sur un ordinateur 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Calendrier</a:t>
            </a:r>
            <a:r>
              <a:rPr lang="en-GB" dirty="0"/>
              <a:t> du </a:t>
            </a:r>
            <a:r>
              <a:rPr lang="en-GB" dirty="0" err="1"/>
              <a:t>Projet</a:t>
            </a:r>
            <a:r>
              <a:rPr lang="en-GB" dirty="0"/>
              <a:t> PIAAC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24 pays participants </a:t>
            </a:r>
            <a:endParaRPr lang="en-US" dirty="0"/>
          </a:p>
          <a:p>
            <a:pPr lvl="0"/>
            <a:r>
              <a:rPr lang="fr-FR" dirty="0"/>
              <a:t>Le projet a commencé en Janvier 2008</a:t>
            </a:r>
            <a:endParaRPr lang="en-US" dirty="0"/>
          </a:p>
          <a:p>
            <a:pPr lvl="0"/>
            <a:r>
              <a:rPr lang="fr-FR" dirty="0"/>
              <a:t>Collecte principale : Août 2011 à mars 2012</a:t>
            </a:r>
            <a:endParaRPr lang="en-US" dirty="0"/>
          </a:p>
          <a:p>
            <a:pPr lvl="0"/>
            <a:r>
              <a:rPr lang="fr-BE" dirty="0"/>
              <a:t>Données</a:t>
            </a:r>
            <a:r>
              <a:rPr lang="fr-FR" dirty="0"/>
              <a:t> disponible</a:t>
            </a:r>
            <a:r>
              <a:rPr lang="en-GB" dirty="0"/>
              <a:t> fin-</a:t>
            </a:r>
            <a:r>
              <a:rPr lang="en-GB" dirty="0" err="1"/>
              <a:t>Janvier</a:t>
            </a:r>
            <a:r>
              <a:rPr lang="en-GB" dirty="0"/>
              <a:t> 2013 </a:t>
            </a:r>
            <a:endParaRPr lang="en-US" dirty="0"/>
          </a:p>
          <a:p>
            <a:pPr lvl="0"/>
            <a:r>
              <a:rPr lang="fr-FR" dirty="0"/>
              <a:t>Lancement du rapport international : le 8 octobre 2013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CDE_Français_bleu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ECD_English_whit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ECD white">
    <a:dk1>
      <a:srgbClr val="727272"/>
    </a:dk1>
    <a:lt1>
      <a:sysClr val="window" lastClr="FFFFFF"/>
    </a:lt1>
    <a:dk2>
      <a:srgbClr val="006299"/>
    </a:dk2>
    <a:lt2>
      <a:srgbClr val="E6E6E6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OCDE_Français_bleu</Template>
  <TotalTime>0</TotalTime>
  <Words>246</Words>
  <Application>Microsoft Office PowerPoint</Application>
  <PresentationFormat>Affichage à l'écran (4:3)</PresentationFormat>
  <Paragraphs>43</Paragraphs>
  <Slides>10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Comic Sans MS</vt:lpstr>
      <vt:lpstr>Georgia</vt:lpstr>
      <vt:lpstr>Helvetica 65 Medium</vt:lpstr>
      <vt:lpstr>Wingdings</vt:lpstr>
      <vt:lpstr>OCDE_Français_bleu</vt:lpstr>
      <vt:lpstr>OECD_English_white</vt:lpstr>
      <vt:lpstr> Formation : où en est la France par rapport aux autres pays de l’OCDE ?  </vt:lpstr>
      <vt:lpstr>Croissance du PIB et  évolution de la contribution de la croissance des revenus du travail au PIB, par niveau de formation (2000-10)
Pays dont les estimations de croissance par niveau de formation sont disponibles pendant au moins cinq ans</vt:lpstr>
      <vt:lpstr>Principales recommandations de l’OCDE sur la formation professionnelle en France </vt:lpstr>
      <vt:lpstr>  Participation à des activités de formation formelles et/ou non formelles, selon le niveau de formation (2007) 
</vt:lpstr>
      <vt:lpstr> Participation à des activités de formation non formelles et nombre moyen d'heures consacrées à ces dernières par participant (2007) 
</vt:lpstr>
      <vt:lpstr>  Participation à des activités de formation formelles et/ou non formelles, selon le groupe d'âge (2007)  
</vt:lpstr>
      <vt:lpstr>Projet PIAAC: de nouveaux indicateurs pour évaluer les compétences des adultes</vt:lpstr>
      <vt:lpstr> Éléments clés de l’enquête </vt:lpstr>
      <vt:lpstr>Calendrier du Projet PIAAC</vt:lpstr>
      <vt:lpstr>Présentation PowerPoint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Thorn_w</dc:creator>
  <cp:lastModifiedBy>Pierre Landry</cp:lastModifiedBy>
  <cp:revision>19</cp:revision>
  <dcterms:created xsi:type="dcterms:W3CDTF">2013-02-14T13:36:23Z</dcterms:created>
  <dcterms:modified xsi:type="dcterms:W3CDTF">2019-10-24T15:09:47Z</dcterms:modified>
</cp:coreProperties>
</file>